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4" r:id="rId2"/>
    <p:sldId id="332" r:id="rId3"/>
    <p:sldId id="333" r:id="rId4"/>
    <p:sldId id="334" r:id="rId5"/>
    <p:sldId id="335" r:id="rId6"/>
    <p:sldId id="346" r:id="rId7"/>
    <p:sldId id="336" r:id="rId8"/>
    <p:sldId id="337" r:id="rId9"/>
    <p:sldId id="349" r:id="rId10"/>
    <p:sldId id="318" r:id="rId11"/>
    <p:sldId id="341" r:id="rId12"/>
    <p:sldId id="353" r:id="rId13"/>
    <p:sldId id="342" r:id="rId14"/>
    <p:sldId id="350" r:id="rId15"/>
    <p:sldId id="343" r:id="rId16"/>
    <p:sldId id="344" r:id="rId17"/>
    <p:sldId id="351" r:id="rId18"/>
    <p:sldId id="320" r:id="rId19"/>
    <p:sldId id="348" r:id="rId20"/>
    <p:sldId id="345" r:id="rId21"/>
    <p:sldId id="347" r:id="rId22"/>
    <p:sldId id="331" r:id="rId23"/>
    <p:sldId id="284" r:id="rId24"/>
    <p:sldId id="285" r:id="rId25"/>
    <p:sldId id="287" r:id="rId26"/>
    <p:sldId id="313" r:id="rId27"/>
    <p:sldId id="314" r:id="rId28"/>
    <p:sldId id="315" r:id="rId29"/>
    <p:sldId id="316" r:id="rId30"/>
    <p:sldId id="312" r:id="rId31"/>
    <p:sldId id="310" r:id="rId32"/>
    <p:sldId id="267" r:id="rId33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595959"/>
    <a:srgbClr val="DAA6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6" y="0"/>
            <a:ext cx="4302231" cy="339884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5B7089CD-72E9-409D-B6A9-AE7DDBA87F58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6" y="6456612"/>
            <a:ext cx="4302231" cy="33988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06154667-D35D-496D-814C-310F44AB6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94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2897D-D403-4B06-ADF1-0A0DEC5BD19A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E4956-2F97-4BAF-9BFD-07BE66E9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00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0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4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6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3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72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56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72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5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0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8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5C5FF-45B2-479E-B2D3-59AD410C756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1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legionr.ru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4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8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legionr.ru/webinars/istoriya/61057/" TargetMode="External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48.gif"/><Relationship Id="rId3" Type="http://schemas.openxmlformats.org/officeDocument/2006/relationships/hyperlink" Target="https://vk.com/publishing_house_legion" TargetMode="External"/><Relationship Id="rId7" Type="http://schemas.openxmlformats.org/officeDocument/2006/relationships/hyperlink" Target="https://www.facebook.com/Legion.Izdatelstvo?ref=bookmarks" TargetMode="External"/><Relationship Id="rId12" Type="http://schemas.openxmlformats.org/officeDocument/2006/relationships/hyperlink" Target="https://www.ok.ru/profile/572930315837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7.png"/><Relationship Id="rId5" Type="http://schemas.openxmlformats.org/officeDocument/2006/relationships/hyperlink" Target="https://www.instagram.com/legion_izdatelstvo/" TargetMode="External"/><Relationship Id="rId10" Type="http://schemas.openxmlformats.org/officeDocument/2006/relationships/image" Target="../media/image46.jpeg"/><Relationship Id="rId4" Type="http://schemas.openxmlformats.org/officeDocument/2006/relationships/image" Target="../media/image43.jpeg"/><Relationship Id="rId9" Type="http://schemas.openxmlformats.org/officeDocument/2006/relationships/hyperlink" Target="https://www.youtube.com/channel/UCJK9pCyG92ql8vM07Nfxy8g/featured?view_as=subscriber" TargetMode="External"/><Relationship Id="rId1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microsoft.com/office/2007/relationships/hdphoto" Target="../media/hdphoto1.wdp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microsoft.com/office/2007/relationships/hdphoto" Target="../media/hdphoto2.wdp"/><Relationship Id="rId7" Type="http://schemas.openxmlformats.org/officeDocument/2006/relationships/hyperlink" Target="https://www.legionr.ru/contacts/stores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birint.ru/" TargetMode="External"/><Relationship Id="rId5" Type="http://schemas.openxmlformats.org/officeDocument/2006/relationships/hyperlink" Target="http://www.ozone.ru/" TargetMode="External"/><Relationship Id="rId10" Type="http://schemas.openxmlformats.org/officeDocument/2006/relationships/image" Target="../media/image50.png"/><Relationship Id="rId4" Type="http://schemas.openxmlformats.org/officeDocument/2006/relationships/hyperlink" Target="http://www.legionr.ru/" TargetMode="External"/><Relationship Id="rId9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52" r="7904" b="-52"/>
          <a:stretch/>
        </p:blipFill>
        <p:spPr bwMode="auto">
          <a:xfrm>
            <a:off x="0" y="3540"/>
            <a:ext cx="9141646" cy="685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1646" cy="2664296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90000"/>
          </a:bodyPr>
          <a:lstStyle/>
          <a:p>
            <a:pPr>
              <a:spcBef>
                <a:spcPts val="1800"/>
              </a:spcBef>
            </a:pPr>
            <a:r>
              <a:rPr lang="ru-RU" sz="3100" dirty="0" smtClean="0">
                <a:solidFill>
                  <a:srgbClr val="FFFF00"/>
                </a:solidFill>
                <a:latin typeface="Arial Black" pitchFamily="34" charset="0"/>
              </a:rPr>
              <a:t>Итоги ЕГЭ-2019 по обществознанию: задания, вызвавшие наибольшие затруднения. Обзор проекта нового Демонстрационного варианта</a:t>
            </a:r>
            <a:r>
              <a:rPr lang="ru-RU" sz="3100" dirty="0">
                <a:solidFill>
                  <a:srgbClr val="FFC000"/>
                </a:solidFill>
                <a:latin typeface="Arial Black" pitchFamily="34" charset="0"/>
              </a:rPr>
              <a:t/>
            </a:r>
            <a:br>
              <a:rPr lang="ru-RU" sz="3100" dirty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FFC000"/>
                </a:solidFill>
                <a:latin typeface="Arial Black" pitchFamily="34" charset="0"/>
              </a:rPr>
              <a:t/>
            </a:r>
            <a:br>
              <a:rPr lang="ru-RU" sz="31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Franklin Gothic Medium" pitchFamily="34" charset="0"/>
              </a:rPr>
              <a:t>Чернышева Ольга  Александровна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2050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2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51520" y="307778"/>
            <a:ext cx="8765117" cy="1537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</a:rPr>
              <a:t>Как компенсировать наиболее значимые недостатки в образовательной подготовке обучающихся?</a:t>
            </a:r>
          </a:p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l"/>
            <a:endParaRPr lang="ru-RU" sz="25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04056" y="1220757"/>
            <a:ext cx="8507288" cy="5520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Для группы риска: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04057" y="1844824"/>
            <a:ext cx="83164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диагностика и постановка реалистичных целей;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выявление проблем в подготовке конкретных обучающихся;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совершенствование метапредметных умений: чтение, адекватное понимание, извлечение информации из текста;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развитие умений осуществлять поиск информации, представленной в виде таблицы, диаграммы, рисунка</a:t>
            </a:r>
            <a:endParaRPr lang="ru-RU" sz="2000" dirty="0" smtClean="0"/>
          </a:p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освоение ключевых понятий по всем разделам курса, хотя бы на уровне распознавания понятий по определению, единичных признаков и проявлений.</a:t>
            </a:r>
            <a:endParaRPr lang="ru-RU" sz="1600" dirty="0" smtClean="0">
              <a:solidFill>
                <a:prstClr val="black"/>
              </a:solidFill>
            </a:endParaRPr>
          </a:p>
          <a:p>
            <a:pPr algn="just"/>
            <a:endParaRPr lang="ru-RU" sz="2000" dirty="0"/>
          </a:p>
          <a:p>
            <a:pPr marL="138113" indent="-138113" algn="just">
              <a:buFont typeface="Wingdings" pitchFamily="2" charset="2"/>
              <a:buChar char="ü"/>
            </a:pPr>
            <a:endParaRPr lang="ru-RU" sz="2000" dirty="0"/>
          </a:p>
          <a:p>
            <a:pPr marL="138113" indent="-138113" algn="just">
              <a:buFont typeface="Wingdings" pitchFamily="2" charset="2"/>
              <a:buChar char="ü"/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138113" indent="-138113" algn="just">
              <a:buFont typeface="Wingdings" pitchFamily="2" charset="2"/>
              <a:buChar char="ü"/>
            </a:pPr>
            <a:endParaRPr lang="ru-RU" sz="2000" dirty="0">
              <a:solidFill>
                <a:prstClr val="black"/>
              </a:solidFill>
            </a:endParaRPr>
          </a:p>
          <a:p>
            <a:pPr marL="138113" indent="-138113" algn="just">
              <a:buFont typeface="Wingdings" pitchFamily="2" charset="2"/>
              <a:buChar char="ü"/>
            </a:pPr>
            <a:endParaRPr lang="ru-RU" sz="2400" dirty="0"/>
          </a:p>
          <a:p>
            <a:pPr algn="just"/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85800" y="4797152"/>
            <a:ext cx="8172400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Franklin Gothic Medium" pitchFamily="34" charset="0"/>
              </a:rPr>
              <a:t>Для сдачи экзамена невозможно обойтись без системы предметных знаний, апеллируя преимущественно к здравому смыслу и обыденным представлениям! </a:t>
            </a:r>
            <a:endParaRPr lang="ru-RU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51520" y="307778"/>
            <a:ext cx="8765117" cy="1537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</a:rPr>
              <a:t>Как компенсировать наиболее значимые недостатки в образовательной подготовке обучающихся?</a:t>
            </a:r>
          </a:p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l"/>
            <a:endParaRPr lang="ru-RU" sz="25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04056" y="1220757"/>
            <a:ext cx="8507288" cy="5520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Для группы выпускников, набравших 42 – 60 баллов: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04057" y="1844824"/>
            <a:ext cx="831641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характеризовать с научных позиций основные социальные объекты факты, явления, процессы (4, 7, 11, 13, 17);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решать познавательные задачи (6,9,19);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Диагностика проблем и построение реалистичной индивидуальной траектории;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развитие умений осуществлять поиск информации, представленной в виде таблицы, диаграммы, рисунка</a:t>
            </a:r>
            <a:endParaRPr lang="ru-RU" sz="2000" dirty="0" smtClean="0"/>
          </a:p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освоение ключевых понятий по всем разделам курса</a:t>
            </a:r>
            <a:endParaRPr lang="ru-RU" sz="2000" dirty="0"/>
          </a:p>
          <a:p>
            <a:pPr marL="138113" indent="-138113" algn="just">
              <a:buFont typeface="Wingdings" pitchFamily="2" charset="2"/>
              <a:buChar char="ü"/>
            </a:pPr>
            <a:endParaRPr lang="ru-RU" sz="2000" dirty="0"/>
          </a:p>
          <a:p>
            <a:pPr marL="138113" indent="-138113" algn="just">
              <a:buFont typeface="Wingdings" pitchFamily="2" charset="2"/>
              <a:buChar char="ü"/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138113" indent="-138113" algn="just">
              <a:buFont typeface="Wingdings" pitchFamily="2" charset="2"/>
              <a:buChar char="ü"/>
            </a:pPr>
            <a:endParaRPr lang="ru-RU" sz="2000" dirty="0">
              <a:solidFill>
                <a:prstClr val="black"/>
              </a:solidFill>
            </a:endParaRPr>
          </a:p>
          <a:p>
            <a:pPr marL="138113" indent="-138113" algn="just">
              <a:buFont typeface="Wingdings" pitchFamily="2" charset="2"/>
              <a:buChar char="ü"/>
            </a:pPr>
            <a:endParaRPr lang="ru-RU" sz="2400" dirty="0"/>
          </a:p>
          <a:p>
            <a:pPr algn="just"/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6064" y="4725144"/>
            <a:ext cx="8172400" cy="10293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Franklin Gothic Medium" pitchFamily="34" charset="0"/>
              </a:rPr>
              <a:t>Отсутствие системных знаний не позволяет учащимся группы перейти от репродуктивной деятельности  к преобразующей </a:t>
            </a:r>
            <a:endParaRPr lang="ru-RU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328549"/>
            <a:ext cx="4536504" cy="60062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9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51520" y="307778"/>
            <a:ext cx="8765117" cy="1537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</a:rPr>
              <a:t>Как компенсировать наиболее значимые недостатки в образовательной подготовке обучающихся?</a:t>
            </a:r>
          </a:p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l"/>
            <a:endParaRPr lang="ru-RU" sz="25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04056" y="1220757"/>
            <a:ext cx="8507288" cy="5520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Для группы выпускников, набравших 61 – 80 баллов: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04057" y="1844824"/>
            <a:ext cx="83164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братить внимание на основы организации органов государственной власти и федеративного устройства (14);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 решении заданий  высокого уровня сложности обращать внимание на сущность требования, в котором указаны оцениваемые элементы ответа (нужно не только назвать, указать, сформулировать признаки, причины, аргументы, но и определить, какое количество данных нужно привести (один, два, три)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развитие умений осуществлять поиск информации, представленной в виде таблицы, диаграммы, рисунка</a:t>
            </a:r>
            <a:endParaRPr lang="ru-RU" sz="2000" dirty="0" smtClean="0"/>
          </a:p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освоение ключевых понятий по всем разделам курса, </a:t>
            </a:r>
          </a:p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написание мини-сочинения по К29.2, К29.3, К29.4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138113" indent="-138113" algn="just">
              <a:buFont typeface="Wingdings" pitchFamily="2" charset="2"/>
              <a:buChar char="ü"/>
            </a:pPr>
            <a:endParaRPr lang="ru-RU" sz="2000" dirty="0">
              <a:solidFill>
                <a:prstClr val="black"/>
              </a:solidFill>
            </a:endParaRPr>
          </a:p>
          <a:p>
            <a:pPr marL="138113" indent="-138113" algn="just">
              <a:buFont typeface="Wingdings" pitchFamily="2" charset="2"/>
              <a:buChar char="ü"/>
            </a:pPr>
            <a:endParaRPr lang="ru-RU" sz="2400" dirty="0"/>
          </a:p>
          <a:p>
            <a:pPr algn="just"/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1500" y="5445224"/>
            <a:ext cx="7716924" cy="65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Franklin Gothic Medium" pitchFamily="34" charset="0"/>
              </a:rPr>
              <a:t>Отработка заданий высокого уровня сложности  продуктивного характера, </a:t>
            </a:r>
            <a:endParaRPr lang="ru-RU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7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332656"/>
            <a:ext cx="4066147" cy="56839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299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51520" y="307778"/>
            <a:ext cx="8765117" cy="1537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</a:rPr>
              <a:t>Как компенсировать наиболее значимые недостатки в образовательной подготовке обучающихся?</a:t>
            </a:r>
          </a:p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l"/>
            <a:endParaRPr lang="ru-RU" sz="25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04056" y="1220757"/>
            <a:ext cx="8507288" cy="5520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Для группы выпускников, набравших 81 – 100 баллов: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04057" y="1844824"/>
            <a:ext cx="831641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братить внимание на характеристику отдельных положений оригинальных неадаптированных текстов на основе изученного курса с опорой на контекстные обществоведческие знания, </a:t>
            </a:r>
          </a:p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использовать информацию текста в другой познавательной ситуации;</a:t>
            </a:r>
          </a:p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самостоятельно формулировать и аргументировать оценочные, прогностические и иные суждения.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 решении заданий  высокого уровня сложности обращать внимание на сущность требования,</a:t>
            </a:r>
          </a:p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написание мини-сочинения по К29.2, К29.3, К29.4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138113" indent="-138113" algn="just">
              <a:buFont typeface="Wingdings" pitchFamily="2" charset="2"/>
              <a:buChar char="ü"/>
            </a:pPr>
            <a:endParaRPr lang="ru-RU" sz="2000" dirty="0">
              <a:solidFill>
                <a:prstClr val="black"/>
              </a:solidFill>
            </a:endParaRPr>
          </a:p>
          <a:p>
            <a:pPr marL="138113" indent="-138113" algn="just">
              <a:buFont typeface="Wingdings" pitchFamily="2" charset="2"/>
              <a:buChar char="ü"/>
            </a:pPr>
            <a:endParaRPr lang="ru-RU" sz="2400" dirty="0"/>
          </a:p>
          <a:p>
            <a:pPr algn="just"/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1500" y="5085184"/>
            <a:ext cx="8004956" cy="10117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Franklin Gothic Medium" pitchFamily="34" charset="0"/>
              </a:rPr>
              <a:t>Подготовка к ЕГЭ по предмету не может и не должна быть оторвана от изучения данного предмета в основной и старшей школе, от реализации образовательной программы на основе УМК Федерального перечня  Министерства просвещения РФ </a:t>
            </a:r>
            <a:endParaRPr lang="ru-RU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51520" y="307778"/>
            <a:ext cx="8765117" cy="1537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</a:rPr>
              <a:t>Организация подготовки выпускников к ЕГЭ по обществознанию</a:t>
            </a:r>
          </a:p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l"/>
            <a:endParaRPr lang="ru-RU" sz="25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04056" y="1220757"/>
            <a:ext cx="8507288" cy="5520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Рекомендации: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04057" y="1844824"/>
            <a:ext cx="831641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Объяснять материал в проблемно-дискуссионном стиле, представляя различные точки зрения, создавая возможности для свободного обсуждения</a:t>
            </a:r>
          </a:p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Изучаемые понятия иллюстрировать фактами общественной жизни, примерами из личного социального опыта, из истории, </a:t>
            </a:r>
          </a:p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начале учебного года провести стартовую диагностику, систематически проводить рубежную диагностику, используя тематические работы;</a:t>
            </a:r>
          </a:p>
          <a:p>
            <a:pPr marL="138113" indent="-138113" algn="just">
              <a:buFont typeface="Wingdings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завершающем этапе решать типовые варианты в соответствии с актуальным  демонстрационным вариантом.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4056" y="5085184"/>
            <a:ext cx="8244407" cy="10117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Franklin Gothic Medium" pitchFamily="34" charset="0"/>
              </a:rPr>
              <a:t>Необходимо специально ознакомить обучающихся с критериями оценивания заданий части 2 демонстрационным вариантом</a:t>
            </a:r>
            <a:endParaRPr lang="ru-RU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7" y="572729"/>
            <a:ext cx="4027533" cy="555343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24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07891" y="476672"/>
            <a:ext cx="8512581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Изменения в КИМ ЕГЭ 2020 г:</a:t>
            </a:r>
          </a:p>
          <a:p>
            <a:pPr algn="l"/>
            <a:endParaRPr lang="ru-RU" sz="25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04056" y="1220757"/>
            <a:ext cx="8507288" cy="5520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Задание 28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6409" y="3952749"/>
            <a:ext cx="8424935" cy="25816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Выпускник должен выполнить следующие действия:</a:t>
            </a:r>
          </a:p>
          <a:p>
            <a:r>
              <a:rPr lang="ru-RU" dirty="0" smtClean="0">
                <a:solidFill>
                  <a:schemeClr val="tx1"/>
                </a:solidFill>
                <a:latin typeface="Franklin Gothic Medium" pitchFamily="34" charset="0"/>
              </a:rPr>
              <a:t>1) Выявить вопросы (пункты плана), обязательные для раскрытия предложенной темы (не менее трёх);</a:t>
            </a:r>
          </a:p>
          <a:p>
            <a:r>
              <a:rPr lang="ru-RU" dirty="0" smtClean="0">
                <a:solidFill>
                  <a:schemeClr val="tx1"/>
                </a:solidFill>
                <a:latin typeface="Franklin Gothic Medium" pitchFamily="34" charset="0"/>
              </a:rPr>
              <a:t>2) Продумать формулировки пунктов плана;</a:t>
            </a:r>
          </a:p>
          <a:p>
            <a:r>
              <a:rPr lang="ru-RU" dirty="0" smtClean="0">
                <a:solidFill>
                  <a:schemeClr val="tx1"/>
                </a:solidFill>
                <a:latin typeface="Franklin Gothic Medium" pitchFamily="34" charset="0"/>
              </a:rPr>
              <a:t>3) Составить сложный план, детализировав в подпунктах не менее двух пунктов плана, непосредственно раскрывающих тему по существу.</a:t>
            </a:r>
          </a:p>
          <a:p>
            <a:r>
              <a:rPr lang="ru-RU" dirty="0" smtClean="0">
                <a:solidFill>
                  <a:schemeClr val="tx1"/>
                </a:solidFill>
                <a:latin typeface="Franklin Gothic Medium" pitchFamily="34" charset="0"/>
              </a:rPr>
              <a:t>4) Проверить, «работают» ли эти пункты на раскрытие данной темы.</a:t>
            </a:r>
          </a:p>
          <a:p>
            <a:r>
              <a:rPr lang="ru-RU" dirty="0" smtClean="0">
                <a:solidFill>
                  <a:schemeClr val="tx1"/>
                </a:solidFill>
                <a:latin typeface="Franklin Gothic Medium" pitchFamily="34" charset="0"/>
              </a:rPr>
              <a:t>5) Проверить корректность формулировок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2777" y="1916832"/>
            <a:ext cx="83884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Franklin Gothic Medium" pitchFamily="34" charset="0"/>
                <a:ea typeface="Times New Roman"/>
              </a:rPr>
              <a:t>Используя обществоведческие знания, составьте сложный план , позволяющий раскрыть по существу тему «Познание как вид деятельности». Сложный план должен содержать не менее трёх пунктов, непосредственно раскрывающих тему по существу, из которых два или более детализированы в подпунктах.  </a:t>
            </a:r>
            <a:r>
              <a:rPr lang="ru-RU" i="1" dirty="0" smtClean="0">
                <a:latin typeface="Franklin Gothic Medium" pitchFamily="34" charset="0"/>
                <a:ea typeface="Times New Roman"/>
              </a:rPr>
              <a:t>(Количество подпунктов каждого пункта должно быть не менее трёх, за исключением случаев, когда с точки зрения  общественных наук возможны только два подпункта.)</a:t>
            </a:r>
            <a:endParaRPr lang="ru-RU" i="1" dirty="0">
              <a:effectLst/>
              <a:latin typeface="Franklin Gothic Medium" pitchFamily="34" charset="0"/>
              <a:ea typeface="Times New Roman"/>
            </a:endParaRP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81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396987"/>
            <a:ext cx="4176464" cy="59115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98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404664"/>
            <a:ext cx="8021560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Franklin Gothic Medium" pitchFamily="34" charset="0"/>
                <a:cs typeface="Arial" pitchFamily="34" charset="0"/>
              </a:rPr>
              <a:t>Итоги ЕГЭ  - 2019 по обществознанию</a:t>
            </a:r>
            <a:endParaRPr lang="ru-RU" sz="2800" b="1" dirty="0">
              <a:solidFill>
                <a:srgbClr val="C00000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2331" y="1268372"/>
            <a:ext cx="7408421" cy="482374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Количество  участников ЕГЭ по обществознанию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ru-RU" sz="2000" b="1" dirty="0">
              <a:solidFill>
                <a:srgbClr val="C00000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ru-RU" sz="1200" b="1" dirty="0" smtClean="0"/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Результаты ЕГЭ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обществознанию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t>2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098137"/>
              </p:ext>
            </p:extLst>
          </p:nvPr>
        </p:nvGraphicFramePr>
        <p:xfrm>
          <a:off x="1043608" y="1772816"/>
          <a:ext cx="604867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9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48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 г.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 г.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г.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г.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371200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382000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318000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368000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327000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182845"/>
              </p:ext>
            </p:extLst>
          </p:nvPr>
        </p:nvGraphicFramePr>
        <p:xfrm>
          <a:off x="899592" y="3501008"/>
          <a:ext cx="7128792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сдававших ЕГЭ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балл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81-100 </a:t>
                      </a:r>
                    </a:p>
                    <a:p>
                      <a:r>
                        <a:rPr lang="ru-RU" dirty="0" smtClean="0"/>
                        <a:t>баллов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 </a:t>
                      </a:r>
                    </a:p>
                    <a:p>
                      <a:r>
                        <a:rPr lang="ru-RU" dirty="0" smtClean="0"/>
                        <a:t>баллов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прошли  порог  42 балла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2016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382000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52,1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3,11%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59 чел.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17,6%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2017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318000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55,4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4,46%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142 чел.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13,8%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2018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368000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55,7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7,4%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198 чел.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17,4%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2019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327000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54,9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7,7%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151 чел.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19,6%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5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07891" y="344658"/>
            <a:ext cx="8512581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Изменения в КИМ ЕГЭ 2020 г:</a:t>
            </a:r>
          </a:p>
          <a:p>
            <a:pPr algn="l"/>
            <a:endParaRPr lang="ru-RU" sz="25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95279" y="944727"/>
            <a:ext cx="8507288" cy="5520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Задание 29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0959" y="2996952"/>
            <a:ext cx="8268359" cy="25816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Для иллюстрации сформулированных вами основной(-ых) идеи(-й), </a:t>
            </a:r>
            <a:r>
              <a:rPr lang="ru-RU" sz="1600" dirty="0">
                <a:solidFill>
                  <a:schemeClr val="tx1"/>
                </a:solidFill>
              </a:rPr>
              <a:t>теоретических положений, рассуждений и выводов приведите не менее двух социальных фактов / примеров из различных источников: </a:t>
            </a:r>
          </a:p>
          <a:p>
            <a:r>
              <a:rPr lang="ru-RU" sz="1600" dirty="0">
                <a:solidFill>
                  <a:schemeClr val="tx1"/>
                </a:solidFill>
              </a:rPr>
              <a:t>– из общественной жизни современного общества (реальные факты и модели социальных ситуаций), в том числе по ма­териалам СМИ, </a:t>
            </a:r>
            <a:r>
              <a:rPr lang="ru-RU" sz="1600" dirty="0" err="1">
                <a:solidFill>
                  <a:schemeClr val="tx1"/>
                </a:solidFill>
              </a:rPr>
              <a:t>интернет-ресурсов</a:t>
            </a:r>
            <a:r>
              <a:rPr lang="ru-RU" sz="1600" dirty="0">
                <a:solidFill>
                  <a:schemeClr val="tx1"/>
                </a:solidFill>
              </a:rPr>
              <a:t> социологических служб; </a:t>
            </a:r>
          </a:p>
          <a:p>
            <a:r>
              <a:rPr lang="ru-RU" sz="1600" dirty="0">
                <a:solidFill>
                  <a:schemeClr val="tx1"/>
                </a:solidFill>
              </a:rPr>
              <a:t>– из личного социального опыта, в том числе события из ва­шей жизни и жизни ваших родственников/знакомых, про­читанные книги, просмотренные кинофильмы / театраль­ные постановки и др.; </a:t>
            </a:r>
          </a:p>
          <a:p>
            <a:r>
              <a:rPr lang="ru-RU" sz="1600" dirty="0">
                <a:solidFill>
                  <a:schemeClr val="tx1"/>
                </a:solidFill>
              </a:rPr>
              <a:t>– из истории, включая историю науки и техники, литературы и искусства.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4411" y="1595055"/>
            <a:ext cx="83884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Сформулируйте корректно одну или несколько основных идей затронутой автором темы и раскройте её (их) с опорой на обществоведческие знания. </a:t>
            </a:r>
          </a:p>
          <a:p>
            <a:r>
              <a:rPr lang="ru-RU" dirty="0"/>
              <a:t>    Для раскрытия сформулированной(-ых) вами основной(-ых) идеи(-й) приведите рассуждения и выводы, используя обще­ствоведческие знания (соответствующие понятия, теоретиче­ские положения). </a:t>
            </a: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3411" y="5578574"/>
            <a:ext cx="83338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Каждый приводимый факт</a:t>
            </a:r>
            <a:r>
              <a:rPr lang="ru-RU" sz="1600" dirty="0"/>
              <a:t>/</a:t>
            </a:r>
            <a:r>
              <a:rPr lang="ru-RU" sz="1600" i="1" dirty="0"/>
              <a:t>пример должен быть сформулирован развёрнуто и подтверждать обозначенную основную идею, тео­ретическое положение, рассуждение или вывод </a:t>
            </a:r>
            <a:r>
              <a:rPr lang="ru-RU" sz="1600" dirty="0"/>
              <a:t>/ </a:t>
            </a:r>
            <a:r>
              <a:rPr lang="ru-RU" sz="1600" i="1" dirty="0"/>
              <a:t>быть с ними явно связан. По своему содержанию примеры не должны быть однотипными (не должны дублировать друг друга).</a:t>
            </a:r>
            <a:endParaRPr lang="ru-RU" sz="1600" i="1" dirty="0">
              <a:latin typeface="Franklin Gothic Medium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840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260648"/>
            <a:ext cx="4248472" cy="5969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16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07023" y="408461"/>
            <a:ext cx="8512581" cy="839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Главные аспекты при подготовке к ЕГЭ: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44623" y="1052736"/>
            <a:ext cx="8507288" cy="5520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10 правил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4056" y="1772816"/>
            <a:ext cx="83884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Максимально использовать урок при подготовке к ЕГЭ;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Особое внимание уделять самостоятельной работе с учебником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У каждого сдающего экзамен ученика должен быть кодификатор, где он будет отмечать темы, которые уже выучены;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Учащиеся должны иметь дидактические материалы для систематизации изученного материала и тренировки выполнения заданий;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Систематически работать с текстами, обращаться к материалам СМИ;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Обращать внимание на правила оформления ответов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Использовать алгоритмы, памятки для выполнения отдельных типов заданий;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Проводить текущий контроль по отдельным элементам кодификатора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Коллективный разбор сложных тестовых заданий, анализ ошибок;</a:t>
            </a:r>
          </a:p>
          <a:p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04056" y="5877272"/>
            <a:ext cx="8303841" cy="5619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</a:rPr>
              <a:t> 10. Использовать системно-деятельностный подход и поэтапную подготовку учащихся к ЕГЭ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7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32048" y="552864"/>
            <a:ext cx="8711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КОМПЛЕКС ПОСОБИЙ</a:t>
            </a:r>
            <a:r>
              <a:rPr lang="ru-RU" sz="2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500" b="1" dirty="0" smtClean="0">
                <a:solidFill>
                  <a:srgbClr val="C00000"/>
                </a:solidFill>
                <a:latin typeface="Arial Black" pitchFamily="34" charset="0"/>
              </a:rPr>
              <a:t>ПО ОБЩЕСТВОЗНАНИЮ</a:t>
            </a:r>
          </a:p>
          <a:p>
            <a:pPr algn="l"/>
            <a:endParaRPr lang="ru-RU" sz="25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 smtClean="0">
                <a:solidFill>
                  <a:schemeClr val="bg1"/>
                </a:solidFill>
                <a:latin typeface="Arial Black" pitchFamily="34" charset="0"/>
              </a:rPr>
              <a:t>ЕГЭ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04056" y="2420888"/>
            <a:ext cx="4067944" cy="33123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968" y="2977311"/>
            <a:ext cx="1558776" cy="21798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люс 28"/>
          <p:cNvSpPr/>
          <p:nvPr/>
        </p:nvSpPr>
        <p:spPr>
          <a:xfrm>
            <a:off x="2339752" y="3881098"/>
            <a:ext cx="427061" cy="411998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800" y="2074118"/>
            <a:ext cx="1336360" cy="18784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5587" y="2060848"/>
            <a:ext cx="1368741" cy="1913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303" y="4149080"/>
            <a:ext cx="1331584" cy="1800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7982" y="4149080"/>
            <a:ext cx="1336346" cy="18419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4653136"/>
            <a:ext cx="891531" cy="8027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2977311"/>
            <a:ext cx="1515382" cy="21798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2667549"/>
            <a:ext cx="1306483" cy="18419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83820" y="2276872"/>
            <a:ext cx="4016172" cy="33603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2339752" y="3820153"/>
            <a:ext cx="341143" cy="328927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32048" y="552864"/>
            <a:ext cx="8711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КОМПЛЕКС ПОСОБИЙ</a:t>
            </a:r>
            <a:r>
              <a:rPr lang="ru-RU" sz="2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500" b="1" dirty="0">
                <a:solidFill>
                  <a:srgbClr val="C00000"/>
                </a:solidFill>
                <a:latin typeface="Arial Black" pitchFamily="34" charset="0"/>
              </a:rPr>
              <a:t>ПО ОБЩЕСТВОЗНАНИЮ</a:t>
            </a:r>
          </a:p>
          <a:p>
            <a:pPr algn="l"/>
            <a:endParaRPr lang="ru-RU" sz="25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 smtClean="0">
                <a:solidFill>
                  <a:schemeClr val="bg1"/>
                </a:solidFill>
                <a:latin typeface="Arial Black" pitchFamily="34" charset="0"/>
              </a:rPr>
              <a:t>ОГЭ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813" y="2884095"/>
            <a:ext cx="1522445" cy="21290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366" y="2884095"/>
            <a:ext cx="1547602" cy="21290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810" y="3117876"/>
            <a:ext cx="1629101" cy="219536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4518" y="4592249"/>
            <a:ext cx="989255" cy="88793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888145"/>
            <a:ext cx="1595153" cy="22226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4230640"/>
            <a:ext cx="1595152" cy="22226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66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3586" y="2060848"/>
            <a:ext cx="2502964" cy="35452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6359" y="2060848"/>
            <a:ext cx="2483953" cy="351834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2048" y="552864"/>
            <a:ext cx="8711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ПОСОБИЯ</a:t>
            </a:r>
            <a:r>
              <a:rPr lang="ru-RU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latin typeface="Arial Black" pitchFamily="34" charset="0"/>
              </a:rPr>
              <a:t>ПО ОБЩЕСТВОЗНАНИЮ</a:t>
            </a:r>
          </a:p>
          <a:p>
            <a:pPr algn="l"/>
            <a:endParaRPr lang="ru-RU" sz="26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 smtClean="0">
                <a:solidFill>
                  <a:schemeClr val="bg1"/>
                </a:solidFill>
                <a:latin typeface="Arial Black" pitchFamily="34" charset="0"/>
              </a:rPr>
              <a:t>ВПР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8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83820" y="2276872"/>
            <a:ext cx="4016172" cy="33603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2339752" y="3820153"/>
            <a:ext cx="341143" cy="328927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32048" y="552864"/>
            <a:ext cx="8711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КОМПЛЕКС ПОСОБИЙ</a:t>
            </a:r>
            <a:r>
              <a:rPr lang="ru-RU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600" b="1" dirty="0">
                <a:solidFill>
                  <a:srgbClr val="C00000"/>
                </a:solidFill>
                <a:latin typeface="Arial Black" pitchFamily="34" charset="0"/>
              </a:rPr>
              <a:t>ПО </a:t>
            </a:r>
            <a:r>
              <a:rPr lang="ru-RU" sz="2600" b="1" dirty="0" smtClean="0">
                <a:solidFill>
                  <a:srgbClr val="C00000"/>
                </a:solidFill>
                <a:latin typeface="Arial Black" pitchFamily="34" charset="0"/>
              </a:rPr>
              <a:t>ИСТОРИИ</a:t>
            </a:r>
            <a:endParaRPr lang="ru-RU" sz="2600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l"/>
            <a:endParaRPr lang="ru-RU" sz="26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>
                <a:solidFill>
                  <a:schemeClr val="bg1"/>
                </a:solidFill>
                <a:latin typeface="Arial Black" pitchFamily="34" charset="0"/>
              </a:rPr>
              <a:t>Е</a:t>
            </a:r>
            <a:r>
              <a:rPr lang="ru-RU" sz="1500" dirty="0" smtClean="0">
                <a:solidFill>
                  <a:schemeClr val="bg1"/>
                </a:solidFill>
                <a:latin typeface="Arial Black" pitchFamily="34" charset="0"/>
              </a:rPr>
              <a:t>ГЭ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858400"/>
            <a:ext cx="1521846" cy="219039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5938" y="2852936"/>
            <a:ext cx="1498030" cy="220511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6148" y="2315134"/>
            <a:ext cx="1098868" cy="158600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012" y="2330906"/>
            <a:ext cx="1047014" cy="15544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776" y="4028080"/>
            <a:ext cx="1121771" cy="16235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761" y="4031000"/>
            <a:ext cx="1126375" cy="16302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8312" y="2274602"/>
            <a:ext cx="1111535" cy="164085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2802" y="4003998"/>
            <a:ext cx="1086120" cy="16455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9519" y="3370058"/>
            <a:ext cx="674969" cy="6015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2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83820" y="2276872"/>
            <a:ext cx="4304204" cy="33603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2430657" y="3820153"/>
            <a:ext cx="341143" cy="328927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32048" y="552864"/>
            <a:ext cx="8711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КОМПЛЕКС ПОСОБИЙ</a:t>
            </a:r>
            <a:r>
              <a:rPr lang="ru-RU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600" b="1" dirty="0">
                <a:solidFill>
                  <a:srgbClr val="C00000"/>
                </a:solidFill>
                <a:latin typeface="Arial Black" pitchFamily="34" charset="0"/>
              </a:rPr>
              <a:t>ПО </a:t>
            </a:r>
            <a:r>
              <a:rPr lang="ru-RU" sz="2600" b="1" dirty="0" smtClean="0">
                <a:solidFill>
                  <a:srgbClr val="C00000"/>
                </a:solidFill>
                <a:latin typeface="Arial Black" pitchFamily="34" charset="0"/>
              </a:rPr>
              <a:t>ИСТОРИИ</a:t>
            </a:r>
            <a:endParaRPr lang="ru-RU" sz="2600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l"/>
            <a:endParaRPr lang="ru-RU" sz="26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 smtClean="0">
                <a:solidFill>
                  <a:schemeClr val="bg1"/>
                </a:solidFill>
                <a:latin typeface="Arial Black" pitchFamily="34" charset="0"/>
              </a:rPr>
              <a:t>ОГЭ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739" y="2936660"/>
            <a:ext cx="1571506" cy="21196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4008" y="2921795"/>
            <a:ext cx="1575984" cy="21256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0542" y="2921795"/>
            <a:ext cx="1500702" cy="21256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3482" y="4506936"/>
            <a:ext cx="870806" cy="7834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92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32048" y="552864"/>
            <a:ext cx="8711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КОМПЛЕКС ПОСОБИЙ</a:t>
            </a:r>
            <a:r>
              <a:rPr lang="ru-RU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600" b="1" dirty="0">
                <a:solidFill>
                  <a:srgbClr val="C00000"/>
                </a:solidFill>
                <a:latin typeface="Arial Black" pitchFamily="34" charset="0"/>
              </a:rPr>
              <a:t>ПО </a:t>
            </a:r>
            <a:r>
              <a:rPr lang="ru-RU" sz="2600" b="1" dirty="0" smtClean="0">
                <a:solidFill>
                  <a:srgbClr val="C00000"/>
                </a:solidFill>
                <a:latin typeface="Arial Black" pitchFamily="34" charset="0"/>
              </a:rPr>
              <a:t>ИСТОРИИ</a:t>
            </a:r>
            <a:endParaRPr lang="ru-RU" sz="2600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l"/>
            <a:endParaRPr lang="ru-RU" sz="26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 smtClean="0">
                <a:solidFill>
                  <a:schemeClr val="bg1"/>
                </a:solidFill>
                <a:latin typeface="Arial Black" pitchFamily="34" charset="0"/>
              </a:rPr>
              <a:t>ВПР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72" y="2647446"/>
            <a:ext cx="1553390" cy="21602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337" y="2647122"/>
            <a:ext cx="1535257" cy="216101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3066" y="2637690"/>
            <a:ext cx="1553390" cy="21602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2868" y="2636912"/>
            <a:ext cx="1553152" cy="216101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47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32048" y="552864"/>
            <a:ext cx="8711952" cy="667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КОМПЛЕКС УЧЕБНИКОВ</a:t>
            </a:r>
            <a:r>
              <a:rPr lang="ru-RU" sz="2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500" b="1" dirty="0">
                <a:solidFill>
                  <a:srgbClr val="C00000"/>
                </a:solidFill>
                <a:latin typeface="Arial Black" pitchFamily="34" charset="0"/>
              </a:rPr>
              <a:t>ПО ИСТОРИИ </a:t>
            </a:r>
            <a:r>
              <a:rPr lang="ru-RU" sz="2500" b="1" dirty="0" smtClean="0">
                <a:solidFill>
                  <a:srgbClr val="C00000"/>
                </a:solidFill>
                <a:latin typeface="Arial Black" pitchFamily="34" charset="0"/>
              </a:rPr>
              <a:t>РОССИИ</a:t>
            </a:r>
            <a:endParaRPr lang="ru-RU" sz="25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5458" y="1600616"/>
            <a:ext cx="8507288" cy="4561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1850" y="2276872"/>
            <a:ext cx="1872208" cy="263960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люс 18"/>
          <p:cNvSpPr/>
          <p:nvPr/>
        </p:nvSpPr>
        <p:spPr>
          <a:xfrm>
            <a:off x="3242525" y="3431809"/>
            <a:ext cx="322765" cy="308718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99" y="2276872"/>
            <a:ext cx="1910006" cy="26471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8459" y="2283795"/>
            <a:ext cx="1910006" cy="26471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люс 22"/>
          <p:cNvSpPr/>
          <p:nvPr/>
        </p:nvSpPr>
        <p:spPr>
          <a:xfrm>
            <a:off x="5581514" y="3431809"/>
            <a:ext cx="322765" cy="308718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137433" y="5507940"/>
            <a:ext cx="722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Подробнее об учебнике - </a:t>
            </a:r>
            <a:r>
              <a:rPr lang="ru-RU" b="1" dirty="0" smtClean="0"/>
              <a:t>на вебинаре </a:t>
            </a:r>
            <a:r>
              <a:rPr lang="ru-RU" dirty="0" smtClean="0"/>
              <a:t>с автором комплекса Р.В. </a:t>
            </a:r>
            <a:r>
              <a:rPr lang="ru-RU" dirty="0" err="1" smtClean="0"/>
              <a:t>Пазин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Заголовок 1">
            <a:hlinkClick r:id="rId7"/>
          </p:cNvPr>
          <p:cNvSpPr txBox="1">
            <a:spLocks/>
          </p:cNvSpPr>
          <p:nvPr/>
        </p:nvSpPr>
        <p:spPr>
          <a:xfrm>
            <a:off x="2547996" y="5942561"/>
            <a:ext cx="3969622" cy="43876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white"/>
                </a:solidFill>
                <a:latin typeface="Arial Black" pitchFamily="34" charset="0"/>
              </a:rPr>
              <a:t>ПОСМОТРЕТЬ ЗАПИСЬ</a:t>
            </a:r>
          </a:p>
          <a:p>
            <a:r>
              <a:rPr lang="ru-RU" sz="1400" dirty="0" smtClean="0">
                <a:solidFill>
                  <a:prstClr val="white"/>
                </a:solidFill>
                <a:latin typeface="Arial Black" pitchFamily="34" charset="0"/>
              </a:rPr>
              <a:t>на </a:t>
            </a:r>
            <a:r>
              <a:rPr lang="en-US" sz="1400" dirty="0" smtClean="0">
                <a:solidFill>
                  <a:prstClr val="white"/>
                </a:solidFill>
                <a:latin typeface="Arial Black" pitchFamily="34" charset="0"/>
              </a:rPr>
              <a:t>www.legionr.ru</a:t>
            </a:r>
            <a:endParaRPr lang="ru-RU" sz="14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7692353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Успешно выполненные задания</a:t>
            </a:r>
            <a:endParaRPr lang="ru-RU" sz="2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538078"/>
              </p:ext>
            </p:extLst>
          </p:nvPr>
        </p:nvGraphicFramePr>
        <p:xfrm>
          <a:off x="539552" y="1124744"/>
          <a:ext cx="8352928" cy="4607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1005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</a:p>
                    <a:p>
                      <a:r>
                        <a:rPr lang="ru-RU" sz="1600" dirty="0" smtClean="0"/>
                        <a:t>задания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Проверяемое умение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</a:t>
                      </a:r>
                    </a:p>
                    <a:p>
                      <a:pPr algn="ctr"/>
                      <a:r>
                        <a:rPr lang="ru-RU" sz="1600" dirty="0" smtClean="0"/>
                        <a:t>выполнения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3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выявление структурных элементов с помощью схем, таблиц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61,3%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3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выбор обобщающего понятия</a:t>
                      </a:r>
                    </a:p>
                    <a:p>
                      <a:r>
                        <a:rPr lang="ru-RU" sz="1600" dirty="0" smtClean="0"/>
                        <a:t>(большинство заданий были</a:t>
                      </a:r>
                      <a:r>
                        <a:rPr lang="ru-RU" sz="1600" baseline="0" dirty="0" smtClean="0"/>
                        <a:t> якорными)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86,1%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61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соотнесение видовых  понятий с родовыми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69,7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61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Работа с графиком, диаграммой, статистической</a:t>
                      </a:r>
                      <a:r>
                        <a:rPr lang="ru-RU" sz="1600" baseline="0" dirty="0" smtClean="0"/>
                        <a:t> таблицей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90,4 %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3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Извлечение информации, представленной в явном виде в тексте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83,6 %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129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Умение применять социально-экономические и гуманитарные знания в процессе  решения познавательных</a:t>
                      </a:r>
                      <a:r>
                        <a:rPr lang="ru-RU" sz="1600" baseline="0" dirty="0" smtClean="0"/>
                        <a:t> задач по разделу «Человек и общество»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80,8%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t>3</a:t>
            </a:fld>
            <a:endParaRPr lang="ru-RU" dirty="0"/>
          </a:p>
        </p:txBody>
      </p:sp>
      <p:pic>
        <p:nvPicPr>
          <p:cNvPr id="8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Диск Д\Pictures\картинки\19268433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8" t="9492" r="13292" b="319"/>
          <a:stretch/>
        </p:blipFill>
        <p:spPr bwMode="auto">
          <a:xfrm>
            <a:off x="4139952" y="0"/>
            <a:ext cx="5004049" cy="436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9529" y="0"/>
            <a:ext cx="4149481" cy="436562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39952" y="4581128"/>
            <a:ext cx="4644721" cy="47040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prstClr val="white"/>
                </a:solidFill>
                <a:latin typeface="Arial Black" pitchFamily="34" charset="0"/>
              </a:rPr>
              <a:t>ИЗДАТЕЛЬСТВО ЛЕГИОН</a:t>
            </a:r>
            <a:endParaRPr lang="ru-RU" sz="1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4629135"/>
            <a:ext cx="3312368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F79646">
                    <a:lumMod val="75000"/>
                  </a:srgbClr>
                </a:solidFill>
                <a:latin typeface="Arial Black" pitchFamily="34" charset="0"/>
              </a:rPr>
              <a:t>ПРИСОЕДИНЯЙТЕСЬ</a:t>
            </a:r>
          </a:p>
          <a:p>
            <a:pPr algn="l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К НАМ В СОЦИАЛЬНЫХ СЕТЯХ!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Диск Д\Pictures\Соцсети\зНАЧКИ СОЦИАЛЬНЫХ СЕТЕЙ\202986x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18" y="5157773"/>
            <a:ext cx="589588" cy="5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0611" y="5150381"/>
            <a:ext cx="594383" cy="5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Диск Д\Pictures\Соцсети\зНАЧКИ СОЦИАЛЬНЫХ СЕТЕЙ\JBWQPFgElHQ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74" y="5150382"/>
            <a:ext cx="590436" cy="5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Диск Д\Pictures\Соцсети\зНАЧКИ СОЦИАЛЬНЫХ СЕТЕЙ\111youtube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141" y="5157775"/>
            <a:ext cx="1429531" cy="59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.onlinewebfonts.com/svg/download_15693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782" y="4677139"/>
            <a:ext cx="300849" cy="32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Диск Д\Pictures\Соцсети\зНАЧКИ СОЦИАЛЬНЫХ СЕТЕЙ\898829_3.gif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834" y="5150384"/>
            <a:ext cx="601469" cy="59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Диск Д\Pictures\Соцсети\зНАЧКИ СОЦИАЛЬНЫХ СЕТЕЙ\111youtube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2670"/>
            <a:ext cx="2016224" cy="81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51520" y="1196752"/>
            <a:ext cx="3888432" cy="187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 Black" pitchFamily="34" charset="0"/>
              </a:rPr>
              <a:t>ОБУЧАЮЩИЕ РОЛИКИ ДЛЯ УЧАЩИХСЯ</a:t>
            </a:r>
          </a:p>
          <a:p>
            <a:pPr algn="l"/>
            <a:r>
              <a:rPr lang="ru-RU" sz="2200" b="1" dirty="0" smtClean="0">
                <a:solidFill>
                  <a:srgbClr val="FFFF00"/>
                </a:solidFill>
                <a:latin typeface="Arial Black" pitchFamily="34" charset="0"/>
              </a:rPr>
              <a:t>ПОДПИСЫВАЙТЕСЬ НА НАШ КАНАЛ!</a:t>
            </a:r>
          </a:p>
        </p:txBody>
      </p:sp>
      <p:pic>
        <p:nvPicPr>
          <p:cNvPr id="18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09" y="6308526"/>
            <a:ext cx="1662794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6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6659"/>
            <a:ext cx="5040560" cy="2784309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СКИДКА 30% </a:t>
            </a:r>
            <a:r>
              <a:rPr lang="ru-RU" sz="26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26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600" b="1" dirty="0" smtClean="0">
                <a:solidFill>
                  <a:srgbClr val="FFC000"/>
                </a:solidFill>
                <a:latin typeface="Arial Black" pitchFamily="34" charset="0"/>
              </a:rPr>
              <a:t>НА ВСЕ ПОСОБИЯ </a:t>
            </a:r>
            <a:br>
              <a:rPr lang="ru-RU" sz="2600" b="1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2600" b="1" dirty="0" smtClean="0">
                <a:solidFill>
                  <a:srgbClr val="FFC000"/>
                </a:solidFill>
                <a:latin typeface="Arial Black" pitchFamily="34" charset="0"/>
              </a:rPr>
              <a:t>ПО ИСТОРИИ И ОБЩЕСТВОЗНАНИЮ</a:t>
            </a:r>
            <a:endParaRPr lang="ru-RU" sz="2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501009"/>
            <a:ext cx="4752528" cy="180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Скидка действует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до 30 сентября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При заказе в нашем интернет-магазине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2"/>
              </a:rPr>
              <a:t>www.legionr.ru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ввести код: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314232"/>
            <a:ext cx="4896544" cy="7070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Указать код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30" name="Picture 6" descr="http://prints.ultracoloringpages.com/fc80d0a9ebf415f18b38efe765ce91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77" y="1810997"/>
            <a:ext cx="248534" cy="3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ovalenko_mv\Desktop\discount-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94" t="9795" r="64390" b="9795"/>
          <a:stretch/>
        </p:blipFill>
        <p:spPr bwMode="auto">
          <a:xfrm flipH="1">
            <a:off x="5364088" y="1"/>
            <a:ext cx="3779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09" y="6308526"/>
            <a:ext cx="1662794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kovalenko_mv\Desktop\презентации\ЛЕГИОН\kisspng-laptop-macbook-pro-macbook-air-apple-computer-screen-5acd2fc763b176.18452393152339655140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111" y1="1667" x2="12444" y2="76500"/>
                        <a14:foregroundMark x1="14000" y1="77167" x2="87111" y2="76167"/>
                        <a14:foregroundMark x1="87556" y1="74667" x2="87556" y2="2167"/>
                        <a14:foregroundMark x1="86889" y1="2167" x2="13556" y2="2167"/>
                        <a14:foregroundMark x1="12333" y1="78500" x2="2444" y2="89500"/>
                        <a14:foregroundMark x1="3889" y1="90000" x2="97889" y2="90333"/>
                        <a14:foregroundMark x1="86444" y1="80667" x2="14000" y2="80667"/>
                        <a14:foregroundMark x1="85889" y1="78167" x2="67444" y2="78167"/>
                        <a14:foregroundMark x1="3222" y1="91333" x2="96556" y2="91667"/>
                        <a14:backgroundMark x1="5889" y1="96167" x2="93778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398"/>
          <a:stretch/>
        </p:blipFill>
        <p:spPr bwMode="auto">
          <a:xfrm>
            <a:off x="4896543" y="2649692"/>
            <a:ext cx="4247457" cy="43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6659"/>
            <a:ext cx="8820472" cy="1330160"/>
          </a:xfrm>
        </p:spPr>
        <p:txBody>
          <a:bodyPr>
            <a:noAutofit/>
          </a:bodyPr>
          <a:lstStyle/>
          <a:p>
            <a:pPr algn="l"/>
            <a:r>
              <a:rPr lang="ru-RU" sz="2600" b="1" dirty="0" smtClean="0">
                <a:solidFill>
                  <a:srgbClr val="FFFF00"/>
                </a:solidFill>
                <a:latin typeface="Arial Black" pitchFamily="34" charset="0"/>
              </a:rPr>
              <a:t>ЗАКАЗЫВАЙТЕ</a:t>
            </a:r>
            <a:r>
              <a:rPr lang="ru-RU" sz="2600" b="1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Arial Black" pitchFamily="34" charset="0"/>
              </a:rPr>
              <a:t>В ИНТЕРНЕТ-МАГАЗИНЕ</a:t>
            </a:r>
            <a:r>
              <a:rPr lang="ru-RU" sz="2600" b="1" dirty="0" smtClean="0">
                <a:solidFill>
                  <a:srgbClr val="FFC000"/>
                </a:solidFill>
                <a:latin typeface="Arial Black" pitchFamily="34" charset="0"/>
              </a:rPr>
              <a:t/>
            </a:r>
            <a:br>
              <a:rPr lang="ru-RU" sz="2600" b="1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Arial Black" pitchFamily="34" charset="0"/>
              </a:rPr>
              <a:t>ИЛИ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600" b="1" dirty="0" smtClean="0">
                <a:solidFill>
                  <a:srgbClr val="FFC000"/>
                </a:solidFill>
                <a:latin typeface="Arial Black" pitchFamily="34" charset="0"/>
              </a:rPr>
              <a:t>ПРИОБРЕТАЙТЕ</a:t>
            </a:r>
            <a:r>
              <a:rPr lang="ru-RU" sz="26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Arial Black" pitchFamily="34" charset="0"/>
              </a:rPr>
              <a:t>В МАГАЗИНАХ ГОРОДА</a:t>
            </a:r>
            <a:endParaRPr lang="ru-RU" sz="2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830787"/>
            <a:ext cx="5328592" cy="3838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Официальный интернет-магазин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издательства «Легион» </a:t>
            </a:r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4"/>
              </a:rPr>
              <a:t>www.legionr.ru</a:t>
            </a:r>
            <a:r>
              <a:rPr lang="ru-RU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marL="0" lvl="1" indent="0">
              <a:buNone/>
            </a:pPr>
            <a:r>
              <a:rPr lang="ru-RU" sz="1200" i="1" dirty="0">
                <a:solidFill>
                  <a:schemeClr val="bg1"/>
                </a:solidFill>
                <a:latin typeface="Franklin Gothic Medium" pitchFamily="34" charset="0"/>
              </a:rPr>
              <a:t>О</a:t>
            </a:r>
            <a:r>
              <a:rPr lang="ru-RU" sz="1200" i="1" dirty="0" smtClean="0">
                <a:solidFill>
                  <a:schemeClr val="bg1"/>
                </a:solidFill>
                <a:latin typeface="Franklin Gothic Medium" pitchFamily="34" charset="0"/>
              </a:rPr>
              <a:t>плата наличными, банковским переводом, при получении.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1200" i="1" dirty="0" smtClean="0">
                <a:solidFill>
                  <a:schemeClr val="bg1"/>
                </a:solidFill>
                <a:latin typeface="Franklin Gothic Medium" pitchFamily="34" charset="0"/>
              </a:rPr>
              <a:t>Доставка «Почтой России» или транспортной компанией.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1200" i="1" dirty="0" smtClean="0">
                <a:solidFill>
                  <a:schemeClr val="bg1"/>
                </a:solidFill>
                <a:latin typeface="Franklin Gothic Medium" pitchFamily="34" charset="0"/>
              </a:rPr>
              <a:t>Скидки. Бесплатная доставка при заказе от 1500 руб. </a:t>
            </a:r>
          </a:p>
          <a:p>
            <a:pPr marL="0" lvl="1" indent="0">
              <a:buNone/>
            </a:pPr>
            <a:endParaRPr lang="ru-RU" sz="1400" i="1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marL="0" lvl="1" indent="0">
              <a:buNone/>
            </a:pPr>
            <a:endParaRPr lang="ru-RU" sz="1400" i="1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marL="0" lvl="1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Franklin Gothic Medium" pitchFamily="34" charset="0"/>
              </a:rPr>
              <a:t>Интернет-магазины</a:t>
            </a:r>
          </a:p>
          <a:p>
            <a:pPr marL="0" lvl="1" indent="0">
              <a:buNone/>
            </a:pPr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5"/>
              </a:rPr>
              <a:t>www.ozon.ru</a:t>
            </a:r>
            <a:r>
              <a:rPr lang="ru-RU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,</a:t>
            </a:r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6"/>
              </a:rPr>
              <a:t>www.labirint.ru</a:t>
            </a:r>
            <a:r>
              <a:rPr lang="ru-RU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</a:p>
          <a:p>
            <a:pPr marL="0" lvl="1" indent="0">
              <a:buNone/>
            </a:pPr>
            <a:endParaRPr lang="ru-RU" sz="18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marL="0" lvl="1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Franklin Gothic Medium" pitchFamily="34" charset="0"/>
              </a:rPr>
              <a:t>Книжные магазины города </a:t>
            </a:r>
            <a:r>
              <a:rPr lang="ru-RU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7"/>
              </a:rPr>
              <a:t>где купить</a:t>
            </a:r>
            <a:endParaRPr lang="ru-RU" sz="1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792637"/>
            <a:ext cx="8507288" cy="3798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Издательство «Легион» купить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195" name="Picture 3" descr="C:\Users\kovalenko_mv\Desktop\презентации\ЛЕГИОН\Скриншот 26-06-2019 15065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" t="183" r="32830" b="-1"/>
          <a:stretch/>
        </p:blipFill>
        <p:spPr bwMode="auto">
          <a:xfrm>
            <a:off x="5797539" y="2830787"/>
            <a:ext cx="3346461" cy="306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dn.onlinewebfonts.com/svg/download_15693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1829185"/>
            <a:ext cx="266766" cy="29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rints.ultracoloringpages.com/fc80d0a9ebf415f18b38efe765ce912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42" y="1810997"/>
            <a:ext cx="248534" cy="3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Успешно выполненные задания</a:t>
            </a:r>
            <a:endParaRPr lang="ru-RU" sz="2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t>4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82647002"/>
              </p:ext>
            </p:extLst>
          </p:nvPr>
        </p:nvGraphicFramePr>
        <p:xfrm>
          <a:off x="646113" y="1125538"/>
          <a:ext cx="8496943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r>
                        <a:rPr lang="ru-RU" sz="1600" dirty="0" smtClean="0"/>
                        <a:t>задания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Проверяемое умение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 </a:t>
                      </a:r>
                    </a:p>
                    <a:p>
                      <a:r>
                        <a:rPr lang="ru-RU" sz="1600" dirty="0" smtClean="0"/>
                        <a:t>выполнения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4,7,</a:t>
                      </a:r>
                      <a:r>
                        <a:rPr lang="ru-RU" sz="1600" baseline="0" dirty="0" smtClean="0"/>
                        <a:t> 11, 13, 17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умение характеризовать</a:t>
                      </a:r>
                      <a:r>
                        <a:rPr lang="ru-RU" sz="1600" baseline="0" dirty="0" smtClean="0"/>
                        <a:t> социальные объекты  и их место и значение в жизни общества  как целостной системы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62,3% до 75,1%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поиск социальной информации, представленной в виде рисунка (графика)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46,9% </a:t>
                      </a:r>
                    </a:p>
                    <a:p>
                      <a:r>
                        <a:rPr lang="ru-RU" sz="1600" dirty="0" smtClean="0"/>
                        <a:t>(в 2018 г. – 61,9%)</a:t>
                      </a:r>
                      <a:endParaRPr lang="ru-RU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5,</a:t>
                      </a:r>
                      <a:r>
                        <a:rPr lang="ru-RU" sz="1600" baseline="0" dirty="0" smtClean="0"/>
                        <a:t> 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умение анализировать актуальную информацию о социальных</a:t>
                      </a:r>
                      <a:r>
                        <a:rPr lang="ru-RU" sz="1600" baseline="0" dirty="0" smtClean="0"/>
                        <a:t> объектах, устанавливать соответствия между существенными чертами и признаками социальных явлений , а также терминами и понятиями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5. –</a:t>
                      </a:r>
                      <a:r>
                        <a:rPr lang="ru-RU" sz="1600" baseline="0" dirty="0" smtClean="0"/>
                        <a:t> 76,9%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aseline="0" dirty="0" smtClean="0"/>
                        <a:t>8. – 49,1%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16.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знание основ конституционного строя, прав и свобод, конституционных обязанностей</a:t>
                      </a:r>
                      <a:r>
                        <a:rPr lang="ru-RU" sz="1600" baseline="0" dirty="0" smtClean="0"/>
                        <a:t> человека и гражданина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72,9%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52928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Выпускники продемонстрировали знание базовых понятий и теоретических положений из различных разделов обществоведческого курса</a:t>
            </a:r>
            <a:endParaRPr lang="ru-RU" sz="20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1484784"/>
            <a:ext cx="8229600" cy="4680520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 природное и общественное в человеке</a:t>
            </a: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потребности и интересы</a:t>
            </a:r>
            <a:endParaRPr lang="ru-RU" sz="2000" dirty="0">
              <a:solidFill>
                <a:prstClr val="black"/>
              </a:solidFill>
              <a:latin typeface="Verdana"/>
            </a:endParaRP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 типы обществ </a:t>
            </a:r>
            <a:endParaRPr lang="ru-RU" sz="2000" dirty="0">
              <a:solidFill>
                <a:prstClr val="black"/>
              </a:solidFill>
              <a:latin typeface="Verdana"/>
            </a:endParaRP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 понятие, формы и разновидности культуры</a:t>
            </a: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наука, мораль, образование</a:t>
            </a: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гуманизм, патриотизм, гражданственность</a:t>
            </a: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 угрозы </a:t>
            </a:r>
            <a:r>
              <a:rPr lang="en-US" sz="2000" dirty="0" smtClean="0">
                <a:solidFill>
                  <a:prstClr val="black"/>
                </a:solidFill>
                <a:latin typeface="Verdana"/>
              </a:rPr>
              <a:t>XXI</a:t>
            </a: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 века</a:t>
            </a:r>
            <a:endParaRPr lang="ru-RU" sz="2000" dirty="0">
              <a:solidFill>
                <a:prstClr val="black"/>
              </a:solidFill>
              <a:latin typeface="Verdana"/>
            </a:endParaRP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Verdana"/>
              </a:rPr>
              <a:t>э</a:t>
            </a: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кономические системы</a:t>
            </a:r>
            <a:endParaRPr lang="ru-RU" sz="2000" dirty="0">
              <a:solidFill>
                <a:prstClr val="black"/>
              </a:solidFill>
              <a:latin typeface="Verdana"/>
            </a:endParaRP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государственный бюджет</a:t>
            </a:r>
            <a:endParaRPr lang="ru-RU" sz="2000" dirty="0">
              <a:solidFill>
                <a:prstClr val="black"/>
              </a:solidFill>
              <a:latin typeface="Verdana"/>
            </a:endParaRP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Verdana"/>
              </a:rPr>
              <a:t> с</a:t>
            </a: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оциальные группы</a:t>
            </a: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виды социальных норм</a:t>
            </a: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 понятие власти, государство и его функции</a:t>
            </a: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 заключение и расторжение брака</a:t>
            </a: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 особенности уголовного процесса</a:t>
            </a: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t>5</a:t>
            </a:fld>
            <a:endParaRPr lang="ru-RU" dirty="0"/>
          </a:p>
        </p:txBody>
      </p:sp>
      <p:pic>
        <p:nvPicPr>
          <p:cNvPr id="8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2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prstClr val="white">
                    <a:lumMod val="50000"/>
                  </a:prst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prstClr val="white">
                    <a:lumMod val="50000"/>
                  </a:prst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endParaRPr lang="ru-RU" sz="14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32048" y="552864"/>
            <a:ext cx="8711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Black" pitchFamily="34" charset="0"/>
              </a:rPr>
              <a:t>КОМПЛЕКС ПОСОБИЙ</a:t>
            </a:r>
            <a:r>
              <a:rPr lang="ru-RU" sz="2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500" b="1" dirty="0" smtClean="0">
                <a:solidFill>
                  <a:srgbClr val="C00000"/>
                </a:solidFill>
                <a:latin typeface="Arial Black" pitchFamily="34" charset="0"/>
              </a:rPr>
              <a:t>ПО ОБЩЕСТВОЗНАНИЮ</a:t>
            </a:r>
          </a:p>
          <a:p>
            <a:pPr algn="l"/>
            <a:endParaRPr lang="ru-RU" sz="25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 smtClean="0">
                <a:solidFill>
                  <a:prstClr val="white"/>
                </a:solidFill>
                <a:latin typeface="Arial Black" pitchFamily="34" charset="0"/>
              </a:rPr>
              <a:t>ЕГЭ</a:t>
            </a:r>
            <a:endParaRPr lang="ru-RU" sz="1500" dirty="0">
              <a:solidFill>
                <a:prstClr val="white"/>
              </a:solidFill>
              <a:latin typeface="Arial Black" pitchFamily="34" charset="0"/>
            </a:endParaRP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04056" y="2420888"/>
            <a:ext cx="4067944" cy="33123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968" y="2977311"/>
            <a:ext cx="1558776" cy="21798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люс 28"/>
          <p:cNvSpPr/>
          <p:nvPr/>
        </p:nvSpPr>
        <p:spPr>
          <a:xfrm>
            <a:off x="2339752" y="3881098"/>
            <a:ext cx="427061" cy="411998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800" y="2074118"/>
            <a:ext cx="1336360" cy="18784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5587" y="2060848"/>
            <a:ext cx="1368741" cy="1913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303" y="4149080"/>
            <a:ext cx="1331584" cy="1800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7982" y="4149080"/>
            <a:ext cx="1336346" cy="18419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4653136"/>
            <a:ext cx="891531" cy="8027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2977311"/>
            <a:ext cx="1515382" cy="21798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2667549"/>
            <a:ext cx="1306483" cy="18419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7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7692353" cy="85010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Независимо от содержания вызвали затруднения  у </a:t>
            </a:r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выпускников задания:</a:t>
            </a:r>
            <a:endParaRPr lang="ru-RU" sz="2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634059"/>
              </p:ext>
            </p:extLst>
          </p:nvPr>
        </p:nvGraphicFramePr>
        <p:xfrm>
          <a:off x="395537" y="1124744"/>
          <a:ext cx="8499304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6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</a:t>
                      </a:r>
                    </a:p>
                    <a:p>
                      <a:pPr algn="ctr"/>
                      <a:r>
                        <a:rPr lang="ru-RU" sz="1600" dirty="0" smtClean="0"/>
                        <a:t>задания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Проверяемое умение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</a:t>
                      </a:r>
                    </a:p>
                    <a:p>
                      <a:pPr algn="ctr"/>
                      <a:r>
                        <a:rPr lang="ru-RU" sz="1600" dirty="0" smtClean="0"/>
                        <a:t>выполнения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Комментарий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25.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Раскрытие смысла понятия, использование понятий  в заданном контексте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32%  по  К25.1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Незнание определений</a:t>
                      </a:r>
                      <a:r>
                        <a:rPr lang="ru-RU" sz="1600" baseline="0" dirty="0" smtClean="0"/>
                        <a:t> обществоведческих терминов, игнорирование заданий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23</a:t>
                      </a:r>
                    </a:p>
                    <a:p>
                      <a:r>
                        <a:rPr lang="ru-RU" sz="1600" dirty="0" smtClean="0"/>
                        <a:t>26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Раскрытие на примерах теоретических положений и понятий социально-гуманитарных наук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23 – 27,8%</a:t>
                      </a:r>
                    </a:p>
                    <a:p>
                      <a:r>
                        <a:rPr lang="ru-RU" sz="1600" dirty="0" smtClean="0"/>
                        <a:t>26 – 31,4%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28.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составление  сложного плана развёрнутого ответа по определённой теме курса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28К1 – 24,7%</a:t>
                      </a:r>
                    </a:p>
                    <a:p>
                      <a:r>
                        <a:rPr lang="ru-RU" sz="1600" dirty="0" smtClean="0"/>
                        <a:t>28К2 – 18,4%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Наличие двух пунктов, раскрывающих тему по существу;</a:t>
                      </a:r>
                    </a:p>
                    <a:p>
                      <a:pPr algn="just"/>
                      <a:r>
                        <a:rPr lang="ru-RU" sz="1600" dirty="0" smtClean="0"/>
                        <a:t>Корректность формулировок пунктов плана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24. 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29.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Привлечение обществоведческих знаний для объяснения мнения по проблеме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24. -</a:t>
                      </a:r>
                      <a:r>
                        <a:rPr lang="ru-RU" sz="1600" baseline="0" dirty="0" smtClean="0"/>
                        <a:t> 26%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Зад. 29.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К29.2 –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27,2%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К29.3 – 22,5%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Выпускники</a:t>
                      </a:r>
                      <a:r>
                        <a:rPr lang="ru-RU" sz="1400" baseline="0" dirty="0" smtClean="0"/>
                        <a:t> практически не привлекали межпредметные связи с  другими учебными предметами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t>7</a:t>
            </a:fld>
            <a:endParaRPr lang="ru-RU" dirty="0"/>
          </a:p>
        </p:txBody>
      </p:sp>
      <p:pic>
        <p:nvPicPr>
          <p:cNvPr id="8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3627"/>
            <a:ext cx="8352928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«Западающие темы»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240" y="692696"/>
            <a:ext cx="8229600" cy="4248472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Verdana"/>
              </a:rPr>
              <a:t>В заданиях базового уровня:</a:t>
            </a: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 Постоянные и переменные издержки</a:t>
            </a: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Налоги. Финансовые институты. Банки</a:t>
            </a: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 Основные источники финансирования </a:t>
            </a: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Понятие и виды юридической ответственности</a:t>
            </a: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Избирательные системы </a:t>
            </a: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Verdana"/>
              </a:rPr>
              <a:t>В заданиях высокого уровня сложности:</a:t>
            </a:r>
            <a:endParaRPr lang="ru-RU" sz="2000" b="1" dirty="0">
              <a:solidFill>
                <a:prstClr val="black"/>
              </a:solidFill>
              <a:latin typeface="Verdana"/>
            </a:endParaRP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Юридические лица</a:t>
            </a:r>
            <a:endParaRPr lang="ru-RU" sz="2000" dirty="0">
              <a:solidFill>
                <a:prstClr val="black"/>
              </a:solidFill>
              <a:latin typeface="Verdana"/>
            </a:endParaRP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Политическая система общества. Политический процесс</a:t>
            </a: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 Понятие истины и её критерии</a:t>
            </a: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Правоохранительные органы </a:t>
            </a: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Конституционный строй</a:t>
            </a: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Гражданский процесс</a:t>
            </a: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Verdana"/>
              </a:rPr>
              <a:t>  Главные проблемы</a:t>
            </a: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Овладение знаниями правового блока, необходимыми для социализации молодых людей</a:t>
            </a: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  </a:t>
            </a:r>
            <a:r>
              <a:rPr lang="ru-RU" sz="2000" b="1" dirty="0" smtClean="0">
                <a:solidFill>
                  <a:prstClr val="black"/>
                </a:solidFill>
                <a:latin typeface="Verdana"/>
              </a:rPr>
              <a:t>Задание 14 – 43,8% (в 2018 – 40,7%)</a:t>
            </a: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Организация государственной власти РФ и </a:t>
            </a:r>
          </a:p>
          <a:p>
            <a:pPr marL="0" lvl="0" indent="0" algn="just">
              <a:spcBef>
                <a:spcPts val="0"/>
              </a:spcBef>
              <a:buClr>
                <a:srgbClr val="F07F09"/>
              </a:buClr>
              <a:buSzPct val="80000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Verdana"/>
              </a:rPr>
              <a:t>федеративное устройство (30%)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t>8</a:t>
            </a:fld>
            <a:endParaRPr lang="ru-RU" dirty="0"/>
          </a:p>
        </p:txBody>
      </p:sp>
      <p:pic>
        <p:nvPicPr>
          <p:cNvPr id="8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1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2515"/>
            <a:ext cx="4392488" cy="591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2732727"/>
            <a:ext cx="2006819" cy="18012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452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17201</TotalTime>
  <Words>1843</Words>
  <Application>Microsoft Office PowerPoint</Application>
  <PresentationFormat>Экран (4:3)</PresentationFormat>
  <Paragraphs>301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Calibri</vt:lpstr>
      <vt:lpstr>Franklin Gothic Medium</vt:lpstr>
      <vt:lpstr>Times New Roman</vt:lpstr>
      <vt:lpstr>Verdana</vt:lpstr>
      <vt:lpstr>Wingdings</vt:lpstr>
      <vt:lpstr>Wingdings 2</vt:lpstr>
      <vt:lpstr>Тема Office</vt:lpstr>
      <vt:lpstr>Итоги ЕГЭ-2019 по обществознанию: задания, вызвавшие наибольшие затруднения. Обзор проекта нового Демонстрационного варианта  Чернышева Ольга  Александровна</vt:lpstr>
      <vt:lpstr>Итоги ЕГЭ  - 2019 по обществознанию</vt:lpstr>
      <vt:lpstr>Успешно выполненные задания</vt:lpstr>
      <vt:lpstr>Успешно выполненные задания</vt:lpstr>
      <vt:lpstr>Выпускники продемонстрировали знание базовых понятий и теоретических положений из различных разделов обществоведческого курса</vt:lpstr>
      <vt:lpstr>Презентация PowerPoint</vt:lpstr>
      <vt:lpstr>Независимо от содержания вызвали затруднения  у выпускников задания:</vt:lpstr>
      <vt:lpstr>«Западающие темы»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СКИДКА 30%  НА ВСЕ ПОСОБИЯ  ПО ИСТОРИИ И ОБЩЕСТВОЗНАНИЮ</vt:lpstr>
      <vt:lpstr>ЗАКАЗЫВАЙТЕ В ИНТЕРНЕТ-МАГАЗИНЕ ИЛИ ПРИОБРЕТАЙТЕ В МАГАЗИНАХ ГОРОДА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Коваленко М.В.</dc:creator>
  <cp:lastModifiedBy>Ольга</cp:lastModifiedBy>
  <cp:revision>197</cp:revision>
  <cp:lastPrinted>2019-09-04T09:25:38Z</cp:lastPrinted>
  <dcterms:created xsi:type="dcterms:W3CDTF">2019-06-26T10:42:38Z</dcterms:created>
  <dcterms:modified xsi:type="dcterms:W3CDTF">2020-01-29T06:05:31Z</dcterms:modified>
</cp:coreProperties>
</file>