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акулина" initials="С" lastIdx="2" clrIdx="0">
    <p:extLst>
      <p:ext uri="{19B8F6BF-5375-455C-9EA6-DF929625EA0E}">
        <p15:presenceInfo xmlns:p15="http://schemas.microsoft.com/office/powerpoint/2012/main" userId="S-1-5-21-3980260630-2089472652-599165746-13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57" autoAdjust="0"/>
  </p:normalViewPr>
  <p:slideViewPr>
    <p:cSldViewPr>
      <p:cViewPr varScale="1">
        <p:scale>
          <a:sx n="114" d="100"/>
          <a:sy n="114" d="100"/>
        </p:scale>
        <p:origin x="15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A3F9D-3B05-4752-AFB1-AFA370C17948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AB728-D2CC-4CCA-A597-3ABCE3509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DFE56-A513-4BDE-8C92-8DE106F488D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58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66AA0-A8F6-4E97-95F1-D07B8F116779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93275-6C0E-4D38-AF19-AAE50BDFB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1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2869" y="135601"/>
            <a:ext cx="8929688" cy="6560474"/>
          </a:xfrm>
          <a:prstGeom prst="rect">
            <a:avLst/>
          </a:prstGeom>
          <a:solidFill>
            <a:srgbClr val="F2964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875" y="207645"/>
            <a:ext cx="8820900" cy="6415200"/>
          </a:xfrm>
          <a:prstGeom prst="rect">
            <a:avLst/>
          </a:prstGeom>
          <a:ln>
            <a:solidFill>
              <a:srgbClr val="F2964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337" y="1"/>
            <a:ext cx="967934" cy="13144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9832" r="12675" b="12177"/>
          <a:stretch/>
        </p:blipFill>
        <p:spPr>
          <a:xfrm>
            <a:off x="0" y="56571"/>
            <a:ext cx="1564368" cy="1580719"/>
          </a:xfrm>
          <a:prstGeom prst="ellipse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762903"/>
            <a:ext cx="8393943" cy="4737931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интеграции общего и дополнительного образования в МБОУ «СОШ №116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г.Челябинска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</a:t>
            </a:r>
          </a:p>
          <a:p>
            <a:pPr algn="l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воспитательной работе </a:t>
            </a:r>
          </a:p>
          <a:p>
            <a:pPr algn="l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Сакулина Елена Григорьевна</a:t>
            </a:r>
          </a:p>
          <a:p>
            <a:pPr algn="l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</a:t>
            </a:r>
          </a:p>
          <a:p>
            <a:pPr algn="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6F34-B791-4770-B9A7-B720317A400C}" type="slidenum">
              <a:rPr lang="ru-RU" smtClean="0"/>
              <a:pPr/>
              <a:t>1</a:t>
            </a:fld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5143504" y="3643314"/>
            <a:ext cx="3573586" cy="2786082"/>
            <a:chOff x="293639" y="4527645"/>
            <a:chExt cx="4788000" cy="19764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93639" y="4527645"/>
              <a:ext cx="4788000" cy="1976400"/>
            </a:xfrm>
            <a:prstGeom prst="rect">
              <a:avLst/>
            </a:prstGeom>
            <a:solidFill>
              <a:srgbClr val="67C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Picture 4" descr="C:\Users\кабинет205\Desktop\17.jp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14" y="4611745"/>
              <a:ext cx="4644000" cy="183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7800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12AA4-8B99-4335-BAF7-9D88D1195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Фестивали, конкурсы, соревнования</a:t>
            </a:r>
            <a:endParaRPr lang="ru-RU" dirty="0"/>
          </a:p>
        </p:txBody>
      </p:sp>
      <p:pic>
        <p:nvPicPr>
          <p:cNvPr id="6" name="Объект 5" descr="Изображение выглядит как человек, внешний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F3E653D-EB5D-428F-B3E7-783F5B8E4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44" y="1780623"/>
            <a:ext cx="2633340" cy="351112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73ABF-357F-4228-91A7-A2757ED9EE8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9832" r="12675" b="12177"/>
          <a:stretch/>
        </p:blipFill>
        <p:spPr>
          <a:xfrm>
            <a:off x="0" y="56571"/>
            <a:ext cx="1564368" cy="1580719"/>
          </a:xfrm>
          <a:prstGeom prst="ellipse">
            <a:avLst/>
          </a:prstGeom>
        </p:spPr>
      </p:pic>
      <p:pic>
        <p:nvPicPr>
          <p:cNvPr id="8" name="Рисунок 7" descr="Изображение выглядит как человек, внутренний, сиди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FDDFE7D7-4FE0-4F0F-80C2-34C85D0B21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76987"/>
            <a:ext cx="3313173" cy="248488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утренний, фотография, стол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EA3CCA9E-CD30-4FD3-99F5-E15F4E80F1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28" y="4593094"/>
            <a:ext cx="3471127" cy="195038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внутренний, группа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7A068F0C-A879-4F8A-93FA-43A3BC2755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24318"/>
            <a:ext cx="3378343" cy="22526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5A095A-BF29-4C84-AC65-6394AA6555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56" y="2860605"/>
            <a:ext cx="2358361" cy="15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75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3AB44-B5B6-4AB6-B535-C7760B002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64CB9-0E06-4120-936D-A2C366EA5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6ADEEA-CF1A-4240-B115-497343B979AC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9832" r="12675" b="12177"/>
          <a:stretch/>
        </p:blipFill>
        <p:spPr>
          <a:xfrm>
            <a:off x="0" y="56571"/>
            <a:ext cx="1564368" cy="1580719"/>
          </a:xfrm>
          <a:prstGeom prst="ellipse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A86FBF3-B2D0-48E7-83BE-2A51A0972938}"/>
              </a:ext>
            </a:extLst>
          </p:cNvPr>
          <p:cNvGrpSpPr/>
          <p:nvPr/>
        </p:nvGrpSpPr>
        <p:grpSpPr>
          <a:xfrm>
            <a:off x="5143504" y="3643314"/>
            <a:ext cx="3573586" cy="2786082"/>
            <a:chOff x="293639" y="4527645"/>
            <a:chExt cx="4788000" cy="19764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DBF9525-6A64-4092-9B3D-C993DECA0510}"/>
                </a:ext>
              </a:extLst>
            </p:cNvPr>
            <p:cNvSpPr/>
            <p:nvPr/>
          </p:nvSpPr>
          <p:spPr>
            <a:xfrm>
              <a:off x="293639" y="4527645"/>
              <a:ext cx="4788000" cy="1976400"/>
            </a:xfrm>
            <a:prstGeom prst="rect">
              <a:avLst/>
            </a:prstGeom>
            <a:solidFill>
              <a:srgbClr val="67C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Picture 4" descr="C:\Users\кабинет205\Desktop\17.jpg">
              <a:extLst>
                <a:ext uri="{FF2B5EF4-FFF2-40B4-BE49-F238E27FC236}">
                  <a16:creationId xmlns:a16="http://schemas.microsoft.com/office/drawing/2014/main" id="{CDA9E9E8-F476-4299-818E-251503A3B35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14" y="4611745"/>
              <a:ext cx="4644000" cy="183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0639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398C9-0F88-40B2-ADDB-18CB4EDBD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           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государственные 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стандарты общего образования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F62C3B-BFBC-4AFD-A21B-5FD9C42A5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717032"/>
            <a:ext cx="4028793" cy="2337123"/>
          </a:xfrm>
          <a:prstGeom prst="rect">
            <a:avLst/>
          </a:prstGeom>
        </p:spPr>
      </p:pic>
      <p:sp>
        <p:nvSpPr>
          <p:cNvPr id="5" name="AutoShape 2" descr="Картинки по запросу &quot;ученик за партой&quot;">
            <a:extLst>
              <a:ext uri="{FF2B5EF4-FFF2-40B4-BE49-F238E27FC236}">
                <a16:creationId xmlns:a16="http://schemas.microsoft.com/office/drawing/2014/main" id="{EF2CD529-E445-43AE-A103-D62A71915B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4C901C9-C077-4036-8C2F-E48DC313F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3264"/>
            <a:ext cx="2679850" cy="19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человек, внутренний, корт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9B98B2A7-27D4-4950-9483-23F3A5379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83" y="3717032"/>
            <a:ext cx="4154885" cy="2337123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, снег, катается на лыжах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FA96B94-70D4-4B40-9825-EF2EA11EF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00374"/>
            <a:ext cx="2679850" cy="20108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C2069C-33BA-4513-97C4-88B44B62E039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9832" r="12675" b="12177"/>
          <a:stretch/>
        </p:blipFill>
        <p:spPr>
          <a:xfrm>
            <a:off x="0" y="56571"/>
            <a:ext cx="1564368" cy="15807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441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BD1FD-B457-40F5-A76D-352DEEDD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Ожидаемые результаты интеграции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6A6F5B-A932-4769-B14C-A528577E2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единого воспитательного пространства;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социализация личности;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формирование духовно-нравственных качеств у школьников;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развитие творческих способностей обучающихся;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обеспечение занятости обучающихся во внеурочное время.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156FB9-9B16-44B8-998E-0EBE58966169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9832" r="12675" b="12177"/>
          <a:stretch/>
        </p:blipFill>
        <p:spPr>
          <a:xfrm>
            <a:off x="0" y="56571"/>
            <a:ext cx="1564368" cy="15807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644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67F70-3171-4508-B09C-0B33792C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Интеграция урочной и внеурочной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781D4D-6E91-4211-8853-F91D70F16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 и логика 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малая родина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развития речи  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Говорим правильно 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Умелые ручки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Тропинка к своему «Я»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Рукопашный бой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Строевая подготовка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ОФП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 </a:t>
            </a:r>
          </a:p>
          <a:p>
            <a:pPr>
              <a:buFontTx/>
              <a:buChar char="-"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проектирование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30A0B7-6812-4B79-84EC-480A75A96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33341" y="3714337"/>
            <a:ext cx="3569390" cy="252412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614139A-9952-4941-9196-66011CC37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71" y="1393873"/>
            <a:ext cx="3491880" cy="24693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50A290-EC29-4C8D-AD05-E2031C1A655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9832" r="12675" b="12177"/>
          <a:stretch/>
        </p:blipFill>
        <p:spPr>
          <a:xfrm>
            <a:off x="0" y="56571"/>
            <a:ext cx="1564368" cy="15807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915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50BB8-3E64-4637-AE93-A7D6E529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Интеграция урочной деятельности и дополнительного образования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E8F6849-BB18-40EB-8DB8-D650CF649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 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4677AF53-3BDD-49FC-8925-1598C1D6B6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– «сосуд, который нужно наполнить»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ученичества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ориентировано на социум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 обязательным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установленные государственные требования</a:t>
            </a:r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68E5C39-A2F6-4A06-B85E-8F8F5881D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937B2D67-5843-49A1-A318-9DCADD4DA94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«Зажигает детей как факел»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ориентировано на личность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свобода на всех этапах обучения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мобильность образовательных программ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468B54-C205-42C9-A87C-7AA2903F8D10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9832" r="12675" b="12177"/>
          <a:stretch/>
        </p:blipFill>
        <p:spPr>
          <a:xfrm>
            <a:off x="0" y="56571"/>
            <a:ext cx="1564368" cy="15807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121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DF319-C37A-4A52-A78B-6010316B2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Физкультурно-спортивная направленность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EF7203-CAFF-4711-BD96-CA6695A41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Хоккей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атлетика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шашки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Чирлидинг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Рукопашный бой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Лыжная подготовка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Гандбол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Танцевальная ритмика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F87112-A2F8-4A31-89A9-CFD56999184D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9832" r="12675" b="12177"/>
          <a:stretch/>
        </p:blipFill>
        <p:spPr>
          <a:xfrm>
            <a:off x="0" y="56571"/>
            <a:ext cx="1564368" cy="1580719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464EDF-5AFE-444D-BB16-434EB37F1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418217"/>
            <a:ext cx="1989540" cy="14921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AB261F-F22D-4603-A1C3-FB8D37FDF02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55548" y="682997"/>
            <a:ext cx="1492155" cy="143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443BB7-1F8A-4AC2-8EE4-85044181CBE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34452"/>
            <a:ext cx="1595755" cy="11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FFCE4B-A656-488F-ADB8-A62EC656A58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76" y="2366326"/>
            <a:ext cx="1633220" cy="122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BE3834-E9FF-4C6E-B509-1C7E23F464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51" y="2910372"/>
            <a:ext cx="858520" cy="114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8190AE-B2E7-4E78-92B7-76E94C924E2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69" y="2501402"/>
            <a:ext cx="1720850" cy="129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Ð¿Ð¾Ð±ÐµÐ´Ð¸ÑÐµÐ»Ñ2">
            <a:extLst>
              <a:ext uri="{FF2B5EF4-FFF2-40B4-BE49-F238E27FC236}">
                <a16:creationId xmlns:a16="http://schemas.microsoft.com/office/drawing/2014/main" id="{A4866581-EDCE-4537-8839-A71974114AD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886" y="3789359"/>
            <a:ext cx="1515110" cy="113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Ð¿Ð¾Ð±ÐµÐ´Ð¸ÑÐµÐ»Ñ">
            <a:extLst>
              <a:ext uri="{FF2B5EF4-FFF2-40B4-BE49-F238E27FC236}">
                <a16:creationId xmlns:a16="http://schemas.microsoft.com/office/drawing/2014/main" id="{11702CCF-6ECA-4506-9100-5B39DB411B0F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830" y="3167834"/>
            <a:ext cx="936625" cy="124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SCN1005">
            <a:extLst>
              <a:ext uri="{FF2B5EF4-FFF2-40B4-BE49-F238E27FC236}">
                <a16:creationId xmlns:a16="http://schemas.microsoft.com/office/drawing/2014/main" id="{710B70C7-8CC1-47DA-A60E-D535E8F36806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40" y="3367017"/>
            <a:ext cx="1097915" cy="109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A0C9C1-25AB-4347-83E3-B2916ECBA8D8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064" y="3956012"/>
            <a:ext cx="2038350" cy="152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B68878-50EF-43F1-9B7A-FE865999C28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414" y="4960089"/>
            <a:ext cx="1837690" cy="137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50ECC8-7CD5-4C66-AB75-EE9E027421DC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38" y="5247888"/>
            <a:ext cx="1704340" cy="1278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Изображение выглядит как внешний, человек, здани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E9D2CCD-79C7-4060-9952-1B65BF6505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95" y="5194345"/>
            <a:ext cx="1748898" cy="13123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человек, внутренний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7E75967E-7F29-415F-800F-E98613AAC19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02" y="1843327"/>
            <a:ext cx="1633220" cy="122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74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44A0A-BEFE-415D-8A59-4F9F5DD5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69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Художественная направленность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BF0C5A-5E03-4F3F-8915-571B3C8C9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Хореография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ВИА «Ритм»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Изо-студия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Вокальный ансамбль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Арт-студия 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Школьмикс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БуМагия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Казачий ансамбль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C0D026-A72F-4A47-A2D6-3969C97DA305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9832" r="12675" b="12177"/>
          <a:stretch/>
        </p:blipFill>
        <p:spPr>
          <a:xfrm>
            <a:off x="0" y="56571"/>
            <a:ext cx="1564368" cy="1580719"/>
          </a:xfrm>
          <a:prstGeom prst="ellipse">
            <a:avLst/>
          </a:prstGeom>
        </p:spPr>
      </p:pic>
      <p:pic>
        <p:nvPicPr>
          <p:cNvPr id="5" name="Рисунок 4" descr="Ð Ð°ÐºÑÐ¾Ð²Ð¾Ð¼ Ð·Ð°Ð»Ðµ ÑÐºÐ¾Ð»Ñ">
            <a:extLst>
              <a:ext uri="{FF2B5EF4-FFF2-40B4-BE49-F238E27FC236}">
                <a16:creationId xmlns:a16="http://schemas.microsoft.com/office/drawing/2014/main" id="{8A5AE8E7-73C2-4311-8B1D-D20240D44F5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88" y="3218741"/>
            <a:ext cx="2005330" cy="200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B0F6A3-AE5F-4A48-B380-F477C9F431E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941168"/>
            <a:ext cx="1899465" cy="132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E0BD53-7549-491D-B094-7A7E7611E28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24" y="5224326"/>
            <a:ext cx="2435031" cy="149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C601B2-E2FB-4191-A7A2-C6A3E232AF8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26548"/>
            <a:ext cx="2829659" cy="132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B666E5-5A0C-4891-B436-2810CEECF15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99" y="1195741"/>
            <a:ext cx="1800200" cy="18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EA37DB-CE13-440B-BDB3-0F1DC14D2B0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21" y="1347896"/>
            <a:ext cx="2016224" cy="132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CC92F6-BC95-4B3F-B29C-030665DE4A8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146" y="1153514"/>
            <a:ext cx="1800199" cy="133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737D1-068A-46E0-A2C7-6E242568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Социально-педагогическая направленность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BBD96F-9EB5-4AF3-84DC-B0219DD9F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11" y="163652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КВН</a:t>
            </a:r>
          </a:p>
          <a:p>
            <a:r>
              <a:rPr lang="ru-RU" dirty="0"/>
              <a:t>Школьная телестудия</a:t>
            </a:r>
          </a:p>
          <a:p>
            <a:r>
              <a:rPr lang="ru-RU" dirty="0"/>
              <a:t>ЮИД</a:t>
            </a:r>
          </a:p>
          <a:p>
            <a:r>
              <a:rPr lang="ru-RU" dirty="0"/>
              <a:t>Журналистика</a:t>
            </a:r>
          </a:p>
          <a:p>
            <a:r>
              <a:rPr lang="ru-RU" dirty="0"/>
              <a:t>Пресс-центр</a:t>
            </a:r>
          </a:p>
          <a:p>
            <a:r>
              <a:rPr lang="ru-RU" dirty="0"/>
              <a:t>Право 2.0</a:t>
            </a:r>
          </a:p>
          <a:p>
            <a:r>
              <a:rPr lang="ru-RU" dirty="0"/>
              <a:t>Татарский язык</a:t>
            </a:r>
          </a:p>
          <a:p>
            <a:r>
              <a:rPr lang="ru-RU" dirty="0"/>
              <a:t>Курс юного звукорежиссера</a:t>
            </a:r>
          </a:p>
          <a:p>
            <a:r>
              <a:rPr lang="ru-RU" dirty="0"/>
              <a:t>Школа вожатого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786399-2A69-466C-A493-34047171B612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9832" r="12675" b="12177"/>
          <a:stretch/>
        </p:blipFill>
        <p:spPr>
          <a:xfrm>
            <a:off x="0" y="56571"/>
            <a:ext cx="1564368" cy="1580719"/>
          </a:xfrm>
          <a:prstGeom prst="ellipse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65A74A-BA19-48A0-BB82-F6A3356237AA}"/>
              </a:ext>
            </a:extLst>
          </p:cNvPr>
          <p:cNvSpPr/>
          <p:nvPr/>
        </p:nvSpPr>
        <p:spPr>
          <a:xfrm>
            <a:off x="2286000" y="2797417"/>
            <a:ext cx="4572000" cy="312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Aa_s5cJCjxk">
            <a:extLst>
              <a:ext uri="{FF2B5EF4-FFF2-40B4-BE49-F238E27FC236}">
                <a16:creationId xmlns:a16="http://schemas.microsoft.com/office/drawing/2014/main" id="{83908958-AD59-44C5-8F70-9D4641396F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2" b="5402"/>
          <a:stretch>
            <a:fillRect/>
          </a:stretch>
        </p:blipFill>
        <p:spPr bwMode="auto">
          <a:xfrm>
            <a:off x="3238966" y="1417638"/>
            <a:ext cx="2553970" cy="70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Picture 12" descr="Картинки по запросу &quot;картинки пресс центр школьники&quot;">
            <a:extLst>
              <a:ext uri="{FF2B5EF4-FFF2-40B4-BE49-F238E27FC236}">
                <a16:creationId xmlns:a16="http://schemas.microsoft.com/office/drawing/2014/main" id="{1F6A2D15-202D-444E-8060-F17115B88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42" y="141763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3796DD-F8D5-431E-9B8B-8A755FB3E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24654" y="2115557"/>
            <a:ext cx="2332550" cy="311006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ед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E64DA675-6D66-4402-90A6-86392FB9AF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60" y="3710632"/>
            <a:ext cx="2136810" cy="30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48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B893-96F4-4EFD-B9F0-28B53702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Фестивали, конкурсы, соревнования</a:t>
            </a:r>
          </a:p>
        </p:txBody>
      </p:sp>
      <p:pic>
        <p:nvPicPr>
          <p:cNvPr id="6" name="Объект 5" descr="Изображение выглядит как внутренний, человек, стол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67EA70A3-34CB-458D-97D6-3F95AD3A5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76937"/>
            <a:ext cx="2107625" cy="1580719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ECF49A-FB4C-486E-935B-89DE16DB720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9832" r="12675" b="12177"/>
          <a:stretch/>
        </p:blipFill>
        <p:spPr>
          <a:xfrm>
            <a:off x="0" y="56571"/>
            <a:ext cx="1564368" cy="1580719"/>
          </a:xfrm>
          <a:prstGeom prst="ellipse">
            <a:avLst/>
          </a:prstGeom>
        </p:spPr>
      </p:pic>
      <p:pic>
        <p:nvPicPr>
          <p:cNvPr id="8" name="Рисунок 7" descr="Изображение выглядит как человек, внешний, здани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90FB65E-3B43-4FE8-BD40-4D3ED18E6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60401"/>
            <a:ext cx="2921709" cy="227687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ребенок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6CBCB64C-68F0-4293-A7B4-222985D56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80036"/>
            <a:ext cx="3121152" cy="234086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утренний, человек, большо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B4648BB5-923A-4FC0-AF6D-7E1E3F92C5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9" y="3626073"/>
            <a:ext cx="4027636" cy="302072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группа, ребен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2D71BA4-FB45-4BDC-903A-FC171838A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89" y="1545305"/>
            <a:ext cx="3121152" cy="20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200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230</Words>
  <Application>Microsoft Office PowerPoint</Application>
  <PresentationFormat>Экран (4:3)</PresentationFormat>
  <Paragraphs>88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Презентация PowerPoint</vt:lpstr>
      <vt:lpstr>              Федеральные государственные                  стандарты общего образования</vt:lpstr>
      <vt:lpstr>               Ожидаемые результаты интеграции</vt:lpstr>
      <vt:lpstr>             Интеграция урочной и внеурочной деятельности</vt:lpstr>
      <vt:lpstr>            Интеграция урочной деятельности и дополнительного образования</vt:lpstr>
      <vt:lpstr>  Физкультурно-спортивная направленность </vt:lpstr>
      <vt:lpstr>       Художественная направленность  </vt:lpstr>
      <vt:lpstr>Социально-педагогическая направленность</vt:lpstr>
      <vt:lpstr>              Фестивали, конкурсы, соревнования</vt:lpstr>
      <vt:lpstr>Фестивали, конкурсы, соревнования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ШрейдерНВ</dc:creator>
  <cp:lastModifiedBy>Сакулина</cp:lastModifiedBy>
  <cp:revision>77</cp:revision>
  <dcterms:created xsi:type="dcterms:W3CDTF">2017-05-02T07:34:55Z</dcterms:created>
  <dcterms:modified xsi:type="dcterms:W3CDTF">2020-02-13T08:45:40Z</dcterms:modified>
</cp:coreProperties>
</file>