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6" r:id="rId5"/>
    <p:sldId id="267" r:id="rId6"/>
    <p:sldId id="269" r:id="rId7"/>
    <p:sldId id="274" r:id="rId8"/>
    <p:sldId id="275" r:id="rId9"/>
    <p:sldId id="271" r:id="rId10"/>
    <p:sldId id="262" r:id="rId11"/>
    <p:sldId id="263" r:id="rId12"/>
    <p:sldId id="261" r:id="rId13"/>
    <p:sldId id="257" r:id="rId14"/>
    <p:sldId id="276" r:id="rId15"/>
    <p:sldId id="258" r:id="rId16"/>
    <p:sldId id="289" r:id="rId17"/>
    <p:sldId id="288" r:id="rId18"/>
    <p:sldId id="290" r:id="rId19"/>
    <p:sldId id="277" r:id="rId20"/>
    <p:sldId id="279" r:id="rId21"/>
    <p:sldId id="286" r:id="rId22"/>
    <p:sldId id="287" r:id="rId23"/>
    <p:sldId id="280" r:id="rId24"/>
    <p:sldId id="282" r:id="rId25"/>
    <p:sldId id="285" r:id="rId26"/>
    <p:sldId id="281" r:id="rId27"/>
    <p:sldId id="291" r:id="rId28"/>
    <p:sldId id="293" r:id="rId29"/>
    <p:sldId id="292" r:id="rId30"/>
    <p:sldId id="295" r:id="rId31"/>
    <p:sldId id="294" r:id="rId32"/>
    <p:sldId id="296" r:id="rId33"/>
    <p:sldId id="297" r:id="rId34"/>
    <p:sldId id="298" r:id="rId35"/>
    <p:sldId id="299" r:id="rId36"/>
    <p:sldId id="301" r:id="rId37"/>
    <p:sldId id="305" r:id="rId38"/>
    <p:sldId id="302" r:id="rId39"/>
    <p:sldId id="304" r:id="rId40"/>
    <p:sldId id="303" r:id="rId41"/>
    <p:sldId id="30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D195F89-E46C-4B72-A377-36AD02B07D5A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4BD7D79-95E8-47B3-920A-8A24A3B88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lod.ru/project_oksbridzh/organizatsiya_proektnoi_deyatelnosti/onlain_olimpiada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elt.oup.com/feature/global/project_explore/competition?cc=ru&amp;selLanguage=ru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olymp74.ru/files/view.php?id=d9fb9b1d61de4bf69f077fdeb0a5d3e2adf26665992bbcf6784b383e05b112d3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u.ru/studying/kubok_glav_chel.asp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Олимпиады и конкурсы </a:t>
            </a:r>
            <a:r>
              <a:rPr lang="ru-RU" sz="4000" b="1" dirty="0">
                <a:solidFill>
                  <a:srgbClr val="C00000"/>
                </a:solidFill>
              </a:rPr>
              <a:t>по иностранным языкам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40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5229200"/>
            <a:ext cx="6965245" cy="864096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https://rcokio.ru/olimpiady</a:t>
            </a:r>
            <a:r>
              <a:rPr lang="en-US" dirty="0" smtClean="0"/>
              <a:t>/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56" r="2496" b="4849"/>
          <a:stretch/>
        </p:blipFill>
        <p:spPr bwMode="auto">
          <a:xfrm>
            <a:off x="1259632" y="620688"/>
            <a:ext cx="6624736" cy="467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59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91" t="8890" r="26034" b="4149"/>
          <a:stretch/>
        </p:blipFill>
        <p:spPr bwMode="auto">
          <a:xfrm>
            <a:off x="4716016" y="526712"/>
            <a:ext cx="3947737" cy="5724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57" t="10115" r="27960" b="4523"/>
          <a:stretch/>
        </p:blipFill>
        <p:spPr bwMode="auto">
          <a:xfrm>
            <a:off x="683568" y="515302"/>
            <a:ext cx="3888197" cy="572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0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38728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Методический сайт всероссийской олимпиады </a:t>
            </a:r>
            <a:r>
              <a:rPr lang="ru-RU" sz="4000" b="1" dirty="0" smtClean="0">
                <a:solidFill>
                  <a:srgbClr val="C00000"/>
                </a:solidFill>
              </a:rPr>
              <a:t>школьников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2636912"/>
            <a:ext cx="6196405" cy="3086156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http://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vserosolymp.rudn.ru/</a:t>
            </a:r>
            <a:endParaRPr lang="ru-RU" sz="3200" b="1" dirty="0" smtClean="0">
              <a:solidFill>
                <a:srgbClr val="002060"/>
              </a:solidFill>
              <a:latin typeface="+mj-lt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48" b="66255"/>
          <a:stretch/>
        </p:blipFill>
        <p:spPr bwMode="auto">
          <a:xfrm>
            <a:off x="1475656" y="3501008"/>
            <a:ext cx="6555600" cy="1305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59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61" t="8570" r="1999" b="50214"/>
          <a:stretch/>
        </p:blipFill>
        <p:spPr bwMode="auto">
          <a:xfrm>
            <a:off x="755576" y="548680"/>
            <a:ext cx="7632848" cy="2875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4" t="29876" r="944" b="35820"/>
          <a:stretch/>
        </p:blipFill>
        <p:spPr bwMode="auto">
          <a:xfrm>
            <a:off x="755577" y="3717032"/>
            <a:ext cx="7632848" cy="20355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21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</a:rPr>
              <a:t>ВСЕРОССИЙСКАЯ </a:t>
            </a:r>
            <a:r>
              <a:rPr lang="ru-RU" sz="2200" b="1" dirty="0">
                <a:solidFill>
                  <a:srgbClr val="C00000"/>
                </a:solidFill>
              </a:rPr>
              <a:t>ОЛИМПИАДА ШКОЛЬНИКОВ ПО АНГЛИЙСКОМУ ЯЗЫКУ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988841"/>
            <a:ext cx="6196405" cy="373422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+mj-lt"/>
              </a:rPr>
              <a:t>Методические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рекомендации по организации и проведению школьного и муниципального этапов Всероссийской олимпиады школьников по английскому языку в 2019/2020 </a:t>
            </a:r>
            <a:r>
              <a:rPr lang="ru-RU" b="1" dirty="0" err="1">
                <a:solidFill>
                  <a:srgbClr val="002060"/>
                </a:solidFill>
                <a:latin typeface="+mj-lt"/>
              </a:rPr>
              <a:t>уч.г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+mj-lt"/>
              </a:rPr>
              <a:t>11. Образец пакета олимпиадных заданий для школьного этапа Всероссийской олимпиады школьников по английскому языку (Комплект заданий для учащихся 9-11 классов)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3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73" t="9598" r="2325" b="6206"/>
          <a:stretch/>
        </p:blipFill>
        <p:spPr bwMode="auto">
          <a:xfrm>
            <a:off x="827584" y="620688"/>
            <a:ext cx="7488832" cy="572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82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05" t="49382" r="22716" b="15338"/>
          <a:stretch/>
        </p:blipFill>
        <p:spPr bwMode="auto">
          <a:xfrm>
            <a:off x="827584" y="980728"/>
            <a:ext cx="7531314" cy="456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748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45" t="30924" r="6810" b="32063"/>
          <a:stretch/>
        </p:blipFill>
        <p:spPr bwMode="auto">
          <a:xfrm>
            <a:off x="705296" y="260648"/>
            <a:ext cx="7756635" cy="36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86" t="65599" r="6293" b="3367"/>
          <a:stretch/>
        </p:blipFill>
        <p:spPr bwMode="auto">
          <a:xfrm>
            <a:off x="705297" y="3933056"/>
            <a:ext cx="7756635" cy="30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80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38" t="27344" r="7344" b="36328"/>
          <a:stretch/>
        </p:blipFill>
        <p:spPr bwMode="auto">
          <a:xfrm>
            <a:off x="797868" y="1124744"/>
            <a:ext cx="75247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30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+mj-lt"/>
              </a:rPr>
              <a:t>Онлайн-олимпиады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93" t="10836" r="50802" b="79229"/>
          <a:stretch/>
        </p:blipFill>
        <p:spPr bwMode="auto">
          <a:xfrm>
            <a:off x="1763688" y="2276872"/>
            <a:ext cx="5741371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48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12" r="1990" b="5291"/>
          <a:stretch/>
        </p:blipFill>
        <p:spPr bwMode="auto">
          <a:xfrm>
            <a:off x="323528" y="505326"/>
            <a:ext cx="8542421" cy="5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99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Oxford Grammar and </a:t>
            </a:r>
            <a:r>
              <a:rPr lang="en-US" sz="3200" b="1" dirty="0" smtClean="0">
                <a:solidFill>
                  <a:srgbClr val="C00000"/>
                </a:solidFill>
              </a:rPr>
              <a:t>Vocabulary Contest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916832"/>
            <a:ext cx="6840760" cy="380623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Определите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уровень английского по шкале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CEFR!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Сроки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проведения: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 3 февраля – 3 апреля 2020 г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.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Участники: </a:t>
            </a:r>
            <a:r>
              <a:rPr lang="ru-RU" sz="2000" dirty="0" err="1" smtClean="0">
                <a:solidFill>
                  <a:srgbClr val="002060"/>
                </a:solidFill>
                <a:latin typeface="+mj-lt"/>
              </a:rPr>
              <a:t>Young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+mj-lt"/>
              </a:rPr>
              <a:t>Learners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: 7-12 лет (7-9 и 10-12), </a:t>
            </a:r>
            <a:r>
              <a:rPr lang="ru-RU" sz="2000" dirty="0" err="1" smtClean="0">
                <a:solidFill>
                  <a:srgbClr val="002060"/>
                </a:solidFill>
                <a:latin typeface="+mj-lt"/>
              </a:rPr>
              <a:t>Young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+mj-lt"/>
              </a:rPr>
              <a:t>Adults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 13-18 лет (13-15 и 16-18).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​​​​​​​Подведение итогов: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 апрель 2020 г.</a:t>
            </a:r>
            <a:br>
              <a:rPr lang="ru-RU" sz="2000" dirty="0" smtClean="0">
                <a:solidFill>
                  <a:srgbClr val="002060"/>
                </a:solidFill>
                <a:latin typeface="+mj-lt"/>
              </a:rPr>
            </a:b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Результат высылается на электронную почту в течение 14 дней после выполнения заданий онлайн-олимпиады.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  <a:p>
            <a:r>
              <a:rPr lang="ru-RU" sz="2000" dirty="0">
                <a:solidFill>
                  <a:srgbClr val="002060"/>
                </a:solidFill>
                <a:latin typeface="+mj-lt"/>
              </a:rPr>
              <a:t>Внимание! Участие платное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.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  <a:p>
            <a:r>
              <a:rPr lang="ru-RU" sz="2000" dirty="0">
                <a:solidFill>
                  <a:srgbClr val="002060"/>
                </a:solidFill>
                <a:latin typeface="+mj-lt"/>
              </a:rPr>
              <a:t>Зарегистрироваться и принять участие -</a:t>
            </a:r>
            <a:r>
              <a:rPr lang="ru-RU" sz="2000" dirty="0">
                <a:latin typeface="+mj-lt"/>
              </a:rPr>
              <a:t> </a:t>
            </a:r>
          </a:p>
          <a:p>
            <a:r>
              <a:rPr lang="ru-RU" sz="2000" dirty="0">
                <a:latin typeface="+mj-lt"/>
                <a:hlinkClick r:id="rId2"/>
              </a:rPr>
              <a:t>http://www.relod.ru/project_oksbridzh/organizatsiya_proektnoi_deyatelnosti/onlain_olimpiada/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08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Конкурсы </a:t>
            </a:r>
            <a:r>
              <a:rPr lang="en-US" b="1" dirty="0">
                <a:solidFill>
                  <a:srgbClr val="C00000"/>
                </a:solidFill>
              </a:rPr>
              <a:t>RELOD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</a:rPr>
              <a:t>Компания RELOD предлагает вам по-новому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подойти ​​​​​​​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к проектной работе по иностранным языкам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: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/>
            </a:r>
            <a:br>
              <a:rPr lang="ru-RU" dirty="0">
                <a:solidFill>
                  <a:srgbClr val="002060"/>
                </a:solidFill>
                <a:latin typeface="+mj-lt"/>
              </a:rPr>
            </a:br>
            <a:r>
              <a:rPr lang="ru-RU" dirty="0">
                <a:solidFill>
                  <a:srgbClr val="002060"/>
                </a:solidFill>
                <a:latin typeface="+mj-lt"/>
              </a:rPr>
              <a:t>​​​​​​​- развивайте навыки владения языком</a:t>
            </a:r>
            <a:br>
              <a:rPr lang="ru-RU" dirty="0">
                <a:solidFill>
                  <a:srgbClr val="002060"/>
                </a:solidFill>
                <a:latin typeface="+mj-lt"/>
              </a:rPr>
            </a:br>
            <a:r>
              <a:rPr lang="ru-RU" dirty="0">
                <a:solidFill>
                  <a:srgbClr val="002060"/>
                </a:solidFill>
                <a:latin typeface="+mj-lt"/>
              </a:rPr>
              <a:t>- используйте новые возможности для самореализации</a:t>
            </a:r>
            <a:br>
              <a:rPr lang="ru-RU" dirty="0">
                <a:solidFill>
                  <a:srgbClr val="002060"/>
                </a:solidFill>
                <a:latin typeface="+mj-lt"/>
              </a:rPr>
            </a:br>
            <a:r>
              <a:rPr lang="ru-RU" dirty="0">
                <a:solidFill>
                  <a:srgbClr val="002060"/>
                </a:solidFill>
                <a:latin typeface="+mj-lt"/>
              </a:rPr>
              <a:t>- получите ценный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опыт участия в масштабных международных проектах</a:t>
            </a:r>
          </a:p>
        </p:txBody>
      </p:sp>
    </p:spTree>
    <p:extLst>
      <p:ext uri="{BB962C8B-B14F-4D97-AF65-F5344CB8AC3E}">
        <p14:creationId xmlns:p14="http://schemas.microsoft.com/office/powerpoint/2010/main" xmlns="" val="31791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29" r="1513" b="6250"/>
          <a:stretch/>
        </p:blipFill>
        <p:spPr bwMode="auto">
          <a:xfrm>
            <a:off x="683568" y="836712"/>
            <a:ext cx="7740352" cy="532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973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Конкурсы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916832"/>
            <a:ext cx="6840760" cy="388843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</a:rPr>
              <a:t>Международный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конкурс эссе «Единство в различии»</a:t>
            </a:r>
          </a:p>
          <a:p>
            <a:r>
              <a:rPr lang="ru-RU" dirty="0">
                <a:solidFill>
                  <a:srgbClr val="002060"/>
                </a:solidFill>
                <a:latin typeface="+mj-lt"/>
              </a:rPr>
              <a:t>​​​​​​​(Школьники 8–11 классов, студенты 1–3 курсов неязыковых факультетов.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Английский, французский, испанский,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русский как иностранный) ​​​​​​​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Рекомендован Министерством просвещения РФ!</a:t>
            </a:r>
          </a:p>
          <a:p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0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600" b="1" dirty="0">
                <a:solidFill>
                  <a:srgbClr val="C00000"/>
                </a:solidFill>
              </a:rPr>
              <a:t>Итоги конкурса эссе 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"</a:t>
            </a:r>
            <a:r>
              <a:rPr lang="ru-RU" sz="3600" b="1" dirty="0">
                <a:solidFill>
                  <a:srgbClr val="C00000"/>
                </a:solidFill>
              </a:rPr>
              <a:t>Единство в различии" 2019-2020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+mj-lt"/>
              </a:rPr>
              <a:t>04.03.2020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Поздравляем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победителей XII сезона Международного конкурса эссе "Единство в различии" на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английском, французском, испанском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языках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!</a:t>
            </a:r>
            <a:endParaRPr lang="ru-RU" dirty="0">
              <a:solidFill>
                <a:srgbClr val="002060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3200400" cy="286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47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prstClr val="black"/>
                </a:solidFill>
              </a:rPr>
              <a:t> </a:t>
            </a:r>
            <a:r>
              <a:rPr lang="ru-RU" sz="3200" b="1" dirty="0">
                <a:solidFill>
                  <a:srgbClr val="C00000"/>
                </a:solidFill>
              </a:rPr>
              <a:t>Итоги конкурса эссе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"Единство в различии" 2019-2020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16777" r="6252" b="52631"/>
          <a:stretch/>
        </p:blipFill>
        <p:spPr bwMode="auto">
          <a:xfrm>
            <a:off x="863148" y="2204864"/>
            <a:ext cx="7433728" cy="212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09120"/>
            <a:ext cx="1744216" cy="156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80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Конкурсы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28800"/>
            <a:ext cx="6912768" cy="4176464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Другие </a:t>
            </a:r>
            <a:r>
              <a:rPr lang="ru-RU" sz="1600" dirty="0">
                <a:solidFill>
                  <a:srgbClr val="002060"/>
                </a:solidFill>
                <a:latin typeface="+mj-lt"/>
              </a:rPr>
              <a:t>конкурсы</a:t>
            </a: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:</a:t>
            </a:r>
            <a:endParaRPr lang="ru-RU" sz="1600" dirty="0">
              <a:solidFill>
                <a:srgbClr val="002060"/>
              </a:solidFill>
              <a:latin typeface="+mj-lt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j-lt"/>
              </a:rPr>
              <a:t>Конкурс презентаций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My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English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Portfolio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/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Mon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Portfolio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Français</a:t>
            </a:r>
            <a:endParaRPr lang="ru-RU" sz="1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j-lt"/>
              </a:rPr>
              <a:t>(Школьники 1–11 классов. </a:t>
            </a:r>
            <a:r>
              <a:rPr lang="ru-RU" sz="1600" b="1" i="1" dirty="0">
                <a:solidFill>
                  <a:srgbClr val="002060"/>
                </a:solidFill>
                <a:latin typeface="+mj-lt"/>
              </a:rPr>
              <a:t>Английский, французский</a:t>
            </a:r>
            <a:r>
              <a:rPr lang="ru-RU" sz="1600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j-lt"/>
              </a:rPr>
              <a:t>Конкурс литературных рецензий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Bookworms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/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Bouquineurs</a:t>
            </a:r>
            <a:endParaRPr lang="ru-RU" sz="1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j-lt"/>
              </a:rPr>
              <a:t>(Школьники 6–9 классов. </a:t>
            </a:r>
            <a:r>
              <a:rPr lang="ru-RU" sz="1600" b="1" i="1" dirty="0">
                <a:solidFill>
                  <a:srgbClr val="002060"/>
                </a:solidFill>
                <a:latin typeface="+mj-lt"/>
              </a:rPr>
              <a:t>Английский, французский</a:t>
            </a:r>
            <a:r>
              <a:rPr lang="ru-RU" sz="1600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j-lt"/>
              </a:rPr>
              <a:t>Конкурс музыкальной драмы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Little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Broadway</a:t>
            </a:r>
            <a:endParaRPr lang="ru-RU" sz="1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j-lt"/>
              </a:rPr>
              <a:t>(Школьники 1–6 классов. </a:t>
            </a:r>
            <a:r>
              <a:rPr lang="ru-RU" sz="1600" b="1" i="1" dirty="0">
                <a:solidFill>
                  <a:srgbClr val="002060"/>
                </a:solidFill>
                <a:latin typeface="+mj-lt"/>
              </a:rPr>
              <a:t>Английский</a:t>
            </a:r>
            <a:r>
              <a:rPr lang="ru-RU" sz="1600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j-lt"/>
              </a:rPr>
              <a:t>Конкурс поэзии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Inspiratio</a:t>
            </a:r>
            <a:endParaRPr lang="ru-RU" sz="1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j-lt"/>
              </a:rPr>
              <a:t>(Школьники 6–11 классов. </a:t>
            </a:r>
            <a:r>
              <a:rPr lang="ru-RU" sz="1600" b="1" i="1" dirty="0">
                <a:solidFill>
                  <a:srgbClr val="002060"/>
                </a:solidFill>
                <a:latin typeface="+mj-lt"/>
              </a:rPr>
              <a:t>Иностранные языки</a:t>
            </a:r>
            <a:r>
              <a:rPr lang="ru-RU" sz="1600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j-lt"/>
              </a:rPr>
              <a:t>Конкурс рисунков и поделок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My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English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Souvenir</a:t>
            </a:r>
            <a:endParaRPr lang="ru-RU" sz="1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j-lt"/>
              </a:rPr>
              <a:t>(Школьники 1–7 классов с ООП. </a:t>
            </a:r>
            <a:r>
              <a:rPr lang="ru-RU" sz="1600" b="1" i="1" dirty="0">
                <a:solidFill>
                  <a:srgbClr val="002060"/>
                </a:solidFill>
                <a:latin typeface="+mj-lt"/>
              </a:rPr>
              <a:t>Английский</a:t>
            </a:r>
            <a:r>
              <a:rPr lang="ru-RU" sz="1600" dirty="0">
                <a:solidFill>
                  <a:srgbClr val="002060"/>
                </a:solidFill>
                <a:latin typeface="+mj-lt"/>
              </a:rPr>
              <a:t>).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j-lt"/>
              </a:rPr>
              <a:t>Конкурс открытых уроков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Best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English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j-lt"/>
              </a:rPr>
              <a:t>Less</a:t>
            </a:r>
            <a:r>
              <a:rPr lang="ru-RU" sz="1600" b="1" dirty="0" err="1">
                <a:latin typeface="+mj-lt"/>
              </a:rPr>
              <a:t>on</a:t>
            </a:r>
            <a:endParaRPr lang="ru-RU" sz="1600" b="1" dirty="0">
              <a:latin typeface="+mj-lt"/>
            </a:endParaRPr>
          </a:p>
          <a:p>
            <a:r>
              <a:rPr lang="ru-RU" sz="1600" dirty="0">
                <a:latin typeface="+mj-lt"/>
              </a:rPr>
              <a:t>​​​​​​​(Учителя школ, лицеев, гимназий. </a:t>
            </a:r>
            <a:r>
              <a:rPr lang="ru-RU" sz="1600" b="1" i="1" dirty="0">
                <a:latin typeface="+mj-lt"/>
              </a:rPr>
              <a:t>Английский</a:t>
            </a:r>
            <a:r>
              <a:rPr lang="ru-RU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6146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69" t="29295" r="26875" b="11720"/>
          <a:stretch/>
        </p:blipFill>
        <p:spPr bwMode="auto">
          <a:xfrm>
            <a:off x="1691680" y="611932"/>
            <a:ext cx="5688632" cy="563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816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39" r="468" b="14648"/>
          <a:stretch/>
        </p:blipFill>
        <p:spPr bwMode="auto">
          <a:xfrm>
            <a:off x="667531" y="1124744"/>
            <a:ext cx="7803996" cy="441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97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Всероссийская олимпиада «Навыки XXI века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</a:rPr>
              <a:t>21 января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стартовала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бесплатная онлайн-олимпиада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«Навыки XXI века» по 3 базовым предметам школьной программы: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английскому языку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, математике и информатике. </a:t>
            </a:r>
          </a:p>
          <a:p>
            <a:r>
              <a:rPr lang="ru-RU" dirty="0">
                <a:solidFill>
                  <a:srgbClr val="002060"/>
                </a:solidFill>
                <a:latin typeface="+mj-lt"/>
              </a:rPr>
              <a:t>📣 Стать участником олимпиады может любой ребенок в возрасте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от 7 до 18 лет (2-11 классы)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, независимо от уровня знаний.</a:t>
            </a:r>
          </a:p>
          <a:p>
            <a:r>
              <a:rPr lang="ru-RU" dirty="0">
                <a:solidFill>
                  <a:srgbClr val="002060"/>
                </a:solidFill>
                <a:latin typeface="+mj-lt"/>
              </a:rPr>
              <a:t>🎯 Олимпиада проводится при поддержке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АСИ, МФТИ, НИТУ «</a:t>
            </a:r>
            <a:r>
              <a:rPr lang="ru-RU" b="1" dirty="0" err="1">
                <a:solidFill>
                  <a:srgbClr val="002060"/>
                </a:solidFill>
                <a:latin typeface="+mj-lt"/>
              </a:rPr>
              <a:t>МИСиС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» и МГЛУ</a:t>
            </a:r>
            <a:r>
              <a:rPr lang="ru-RU" dirty="0">
                <a:latin typeface="+mj-lt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0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4" t="11054" r="1939" b="4152"/>
          <a:stretch/>
        </p:blipFill>
        <p:spPr bwMode="auto">
          <a:xfrm>
            <a:off x="971600" y="548680"/>
            <a:ext cx="7303738" cy="570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4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Сроки проведения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</a:rPr>
              <a:t>До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21 апреля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 – регистрация учеников.</a:t>
            </a:r>
          </a:p>
          <a:p>
            <a:r>
              <a:rPr lang="ru-RU" dirty="0">
                <a:solidFill>
                  <a:srgbClr val="002060"/>
                </a:solidFill>
                <a:latin typeface="+mj-lt"/>
              </a:rPr>
              <a:t>🎓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До 22 апреля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 – разминочные тесты: 3 теста по 15 минут позволят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оценить уровень развития у детей навыков коммуникации, алгоритмического и системного мышления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+mj-lt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26 февраля по 22 апреля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 – основной этап онлайн-олимпиады по трем предметам: английскому языку, математике и информатике. </a:t>
            </a:r>
          </a:p>
          <a:p>
            <a:r>
              <a:rPr lang="ru-RU" dirty="0">
                <a:solidFill>
                  <a:srgbClr val="002060"/>
                </a:solidFill>
                <a:latin typeface="+mj-lt"/>
              </a:rPr>
              <a:t>🎁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27 апреля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 – проведение розыгрыша среди всех участников. </a:t>
            </a:r>
          </a:p>
          <a:p>
            <a:r>
              <a:rPr lang="ru-RU" dirty="0">
                <a:solidFill>
                  <a:srgbClr val="002060"/>
                </a:solidFill>
                <a:latin typeface="+mj-lt"/>
              </a:rPr>
              <a:t>🏆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14 мая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 – подведение итогов олимпиады и награждение победителей.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295100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22" t="25467" r="26903" b="9188"/>
          <a:stretch/>
        </p:blipFill>
        <p:spPr bwMode="auto">
          <a:xfrm>
            <a:off x="1907704" y="620688"/>
            <a:ext cx="517702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11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9816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Международный конкурс перевода, посвященный Дню Победы в Великой Отечественной войне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68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Международный конкурс перевода, посвященный Дню Победы в Великой Отечественной войне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Организатор Конкурса: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Южно-Уральский Государственный Университет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(национальный исследовательский университет), г. Челябинск, Российская Федерация. </a:t>
            </a:r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Конкурс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проводится  совместно с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Государственным историческим музеем Южного Урала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при поддержке РФФИ в рамках научного проекта № 19-012-00192 «Уральский регион в военно-публицистическом дискурсе периода Великой Отечественной войны». </a:t>
            </a:r>
          </a:p>
        </p:txBody>
      </p:sp>
    </p:spTree>
    <p:extLst>
      <p:ext uri="{BB962C8B-B14F-4D97-AF65-F5344CB8AC3E}">
        <p14:creationId xmlns:p14="http://schemas.microsoft.com/office/powerpoint/2010/main" xmlns="" val="20881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Международный конкурс перевода, посвященный Дню Победы в Великой Отечественной войне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aseline="30000" dirty="0" smtClean="0">
                <a:latin typeface="+mj-lt"/>
              </a:rPr>
              <a:t>Участники Конкурса: </a:t>
            </a:r>
            <a:r>
              <a:rPr lang="ru-RU" sz="2800" b="1" baseline="30000" dirty="0" smtClean="0">
                <a:latin typeface="+mj-lt"/>
              </a:rPr>
              <a:t>школьники </a:t>
            </a:r>
            <a:r>
              <a:rPr lang="ru-RU" sz="2800" b="1" baseline="30000" dirty="0">
                <a:latin typeface="+mj-lt"/>
              </a:rPr>
              <a:t>10-11 классов</a:t>
            </a:r>
            <a:r>
              <a:rPr lang="ru-RU" sz="2800" baseline="30000" dirty="0">
                <a:latin typeface="+mj-lt"/>
              </a:rPr>
              <a:t>, </a:t>
            </a:r>
            <a:r>
              <a:rPr lang="ru-RU" sz="2800" b="1" baseline="30000" dirty="0">
                <a:latin typeface="+mj-lt"/>
              </a:rPr>
              <a:t>студенты неязыковых и языковых направлений</a:t>
            </a:r>
            <a:r>
              <a:rPr lang="ru-RU" sz="2800" baseline="30000" dirty="0">
                <a:latin typeface="+mj-lt"/>
              </a:rPr>
              <a:t>, владеющие иностранным языком (</a:t>
            </a:r>
            <a:r>
              <a:rPr lang="ru-RU" sz="2800" b="1" baseline="30000" dirty="0">
                <a:latin typeface="+mj-lt"/>
              </a:rPr>
              <a:t>английским, французским, итальянским</a:t>
            </a:r>
            <a:r>
              <a:rPr lang="ru-RU" sz="2800" baseline="30000" dirty="0">
                <a:latin typeface="+mj-lt"/>
              </a:rPr>
              <a:t>), для которых иностранный язык из предложенных языковых направлений не является родным языком.</a:t>
            </a:r>
          </a:p>
          <a:p>
            <a:r>
              <a:rPr lang="ru-RU" sz="2800" baseline="30000" dirty="0">
                <a:latin typeface="+mj-lt"/>
              </a:rPr>
              <a:t>Конкурс проводится с </a:t>
            </a:r>
            <a:r>
              <a:rPr lang="ru-RU" sz="2800" b="1" baseline="30000" dirty="0">
                <a:latin typeface="+mj-lt"/>
              </a:rPr>
              <a:t>01 марта 2020 г. по 15 апреля 2020 г</a:t>
            </a:r>
            <a:r>
              <a:rPr lang="ru-RU" sz="2800" baseline="30000" dirty="0">
                <a:latin typeface="+mj-lt"/>
              </a:rPr>
              <a:t>.</a:t>
            </a:r>
          </a:p>
          <a:p>
            <a:r>
              <a:rPr lang="ru-RU" sz="2800" baseline="30000" dirty="0">
                <a:latin typeface="+mj-lt"/>
              </a:rPr>
              <a:t>Материалы для участия в Конкурсе включают в себя </a:t>
            </a:r>
            <a:r>
              <a:rPr lang="ru-RU" sz="2800" b="1" baseline="30000" dirty="0" smtClean="0">
                <a:latin typeface="+mj-lt"/>
              </a:rPr>
              <a:t>перевод </a:t>
            </a:r>
            <a:r>
              <a:rPr lang="ru-RU" sz="2800" b="1" baseline="30000" dirty="0">
                <a:latin typeface="+mj-lt"/>
              </a:rPr>
              <a:t>отрывка </a:t>
            </a:r>
            <a:r>
              <a:rPr lang="ru-RU" sz="2800" baseline="30000" dirty="0">
                <a:latin typeface="+mj-lt"/>
              </a:rPr>
              <a:t>(см. Приложения № 1, 2, 3), 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78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Международный конкурс перевода, посвященный Дню Победы в Великой Отечественной войне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endParaRPr lang="ru-RU" sz="2800" baseline="30000" dirty="0" smtClean="0"/>
          </a:p>
          <a:p>
            <a:pPr marL="0" indent="0" algn="r">
              <a:buNone/>
            </a:pPr>
            <a:r>
              <a:rPr lang="ru-RU" sz="2800" baseline="30000" dirty="0" smtClean="0">
                <a:latin typeface="+mj-lt"/>
              </a:rPr>
              <a:t>Приложение</a:t>
            </a:r>
            <a:endParaRPr lang="ru-RU" sz="2800" baseline="30000" dirty="0">
              <a:latin typeface="+mj-lt"/>
            </a:endParaRPr>
          </a:p>
          <a:p>
            <a:pPr marL="0" indent="0" algn="r">
              <a:buNone/>
            </a:pPr>
            <a:r>
              <a:rPr lang="ru-RU" sz="2800" b="1" baseline="30000" dirty="0">
                <a:solidFill>
                  <a:srgbClr val="00B0F0"/>
                </a:solidFill>
                <a:latin typeface="+mj-lt"/>
              </a:rPr>
              <a:t>Английский язык</a:t>
            </a:r>
            <a:endParaRPr lang="ru-RU" sz="2800" baseline="30000" dirty="0">
              <a:solidFill>
                <a:srgbClr val="00B0F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2800" b="1" baseline="30000" dirty="0">
                <a:latin typeface="+mj-lt"/>
              </a:rPr>
              <a:t>The Long Night is Over</a:t>
            </a:r>
            <a:endParaRPr lang="ru-RU" sz="2800" baseline="30000" dirty="0">
              <a:latin typeface="+mj-lt"/>
            </a:endParaRPr>
          </a:p>
          <a:p>
            <a:pPr marL="0" indent="0" algn="ctr">
              <a:buNone/>
            </a:pPr>
            <a:r>
              <a:rPr lang="en-US" sz="2800" baseline="30000" dirty="0">
                <a:latin typeface="+mj-lt"/>
              </a:rPr>
              <a:t>(by Will Gray</a:t>
            </a:r>
            <a:r>
              <a:rPr lang="en-US" sz="2800" baseline="30000" dirty="0" smtClean="0">
                <a:latin typeface="+mj-lt"/>
              </a:rPr>
              <a:t>)</a:t>
            </a:r>
            <a:endParaRPr lang="ru-RU" sz="2800" baseline="30000" dirty="0" smtClean="0">
              <a:latin typeface="+mj-lt"/>
            </a:endParaRPr>
          </a:p>
          <a:p>
            <a:pPr marL="0" indent="0" algn="r">
              <a:buNone/>
            </a:pPr>
            <a:r>
              <a:rPr lang="ru-RU" sz="2800" b="1" baseline="30000" dirty="0">
                <a:solidFill>
                  <a:srgbClr val="00B0F0"/>
                </a:solidFill>
                <a:latin typeface="+mj-lt"/>
              </a:rPr>
              <a:t>Французский язык</a:t>
            </a:r>
            <a:endParaRPr lang="ru-RU" sz="2800" baseline="30000" dirty="0">
              <a:solidFill>
                <a:srgbClr val="00B0F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fr-FR" sz="2800" b="1" baseline="30000" dirty="0">
                <a:latin typeface="+mj-lt"/>
              </a:rPr>
              <a:t>L’OURAL</a:t>
            </a:r>
            <a:endParaRPr lang="ru-RU" sz="2800" baseline="30000" dirty="0">
              <a:latin typeface="+mj-lt"/>
            </a:endParaRPr>
          </a:p>
          <a:p>
            <a:pPr marL="0" indent="0" algn="ctr">
              <a:buNone/>
            </a:pPr>
            <a:r>
              <a:rPr lang="fr-FR" sz="2800" b="1" baseline="30000" dirty="0">
                <a:latin typeface="+mj-lt"/>
              </a:rPr>
              <a:t>arsenal de L’U. R. S. S.</a:t>
            </a:r>
            <a:endParaRPr lang="ru-RU" sz="2800" baseline="30000" dirty="0">
              <a:latin typeface="+mj-lt"/>
            </a:endParaRPr>
          </a:p>
          <a:p>
            <a:pPr marL="0" indent="0" algn="r">
              <a:buNone/>
            </a:pPr>
            <a:r>
              <a:rPr lang="ru-RU" sz="2800" b="1" baseline="30000" dirty="0" smtClean="0">
                <a:solidFill>
                  <a:srgbClr val="00B0F0"/>
                </a:solidFill>
                <a:latin typeface="+mj-lt"/>
              </a:rPr>
              <a:t>  Итальянский язык</a:t>
            </a:r>
            <a:r>
              <a:rPr lang="fr-FR" sz="2800" baseline="30000" dirty="0">
                <a:latin typeface="+mj-lt"/>
              </a:rPr>
              <a:t> </a:t>
            </a:r>
            <a:endParaRPr lang="ru-RU" sz="2800" baseline="30000" dirty="0">
              <a:latin typeface="+mj-lt"/>
            </a:endParaRPr>
          </a:p>
          <a:p>
            <a:pPr marL="0" indent="0" algn="ctr">
              <a:buNone/>
            </a:pPr>
            <a:r>
              <a:rPr lang="it-IT" sz="2800" b="1" dirty="0">
                <a:latin typeface="+mj-lt"/>
              </a:rPr>
              <a:t>"L'amnesia occidentale sul ruolo dell'URSS nella vittoria della Seconda Guerra Mondiale ha alcuni aspetti inquietanti</a:t>
            </a:r>
            <a:r>
              <a:rPr lang="it-IT" sz="2800" b="1" dirty="0"/>
              <a:t>"</a:t>
            </a:r>
            <a:endParaRPr lang="ru-RU" sz="2800" b="1" dirty="0"/>
          </a:p>
          <a:p>
            <a:pPr marL="0" indent="0" algn="ctr">
              <a:buNone/>
            </a:pPr>
            <a:endParaRPr lang="ru-RU" sz="28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4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84" t="9611" r="11028" b="13499"/>
          <a:stretch/>
        </p:blipFill>
        <p:spPr bwMode="auto">
          <a:xfrm>
            <a:off x="1475656" y="958415"/>
            <a:ext cx="6336704" cy="49979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17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Project Competition 2020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2119257"/>
            <a:ext cx="6696744" cy="3603812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Back in 2000, students created time capsules for The Project Competition.</a:t>
            </a:r>
          </a:p>
          <a:p>
            <a:r>
              <a:rPr lang="en-US" dirty="0" smtClean="0">
                <a:latin typeface="+mj-lt"/>
              </a:rPr>
              <a:t>Inside the time capsules were posters explaining how they lived, what their hobbies were, and what things were most important to them.</a:t>
            </a:r>
          </a:p>
          <a:p>
            <a:r>
              <a:rPr lang="en-US" dirty="0" smtClean="0">
                <a:latin typeface="+mj-lt"/>
              </a:rPr>
              <a:t>This year we explored the hidden depths of Oxford University Press to uncover the time capsules for you to open!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Project Competition </a:t>
            </a:r>
            <a:r>
              <a:rPr lang="en-US" b="1" dirty="0" smtClean="0">
                <a:solidFill>
                  <a:srgbClr val="C00000"/>
                </a:solidFill>
              </a:rPr>
              <a:t>2020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  <a:hlinkClick r:id="rId2"/>
              </a:rPr>
              <a:t>https://</a:t>
            </a:r>
            <a:r>
              <a:rPr lang="en-US" dirty="0" smtClean="0">
                <a:latin typeface="+mj-lt"/>
                <a:hlinkClick r:id="rId2"/>
              </a:rPr>
              <a:t>elt.oup.com/feature/global/project_explore/competition?cc=ru&amp;selLanguage=ru</a:t>
            </a:r>
            <a:endParaRPr lang="ru-RU" dirty="0" smtClean="0">
              <a:latin typeface="+mj-lt"/>
            </a:endParaRPr>
          </a:p>
          <a:p>
            <a:endParaRPr lang="ru-RU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Opens: Monday 28th October 2019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Closes: Friday March 6th 2020</a:t>
            </a:r>
            <a:endParaRPr lang="ru-RU" dirty="0" smtClean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0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Project Competition 2020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844824"/>
            <a:ext cx="6552728" cy="387824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latin typeface="+mj-lt"/>
              </a:rPr>
              <a:t>Your time-travelling task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For The Project Competition 2020, we’d like you to work in a group (2 to 6 students) to create a poster that explains what your life is like in 2020. Open the time capsules and answer these three questions on your poster:</a:t>
            </a:r>
          </a:p>
          <a:p>
            <a:r>
              <a:rPr lang="en-US" dirty="0">
                <a:latin typeface="+mj-lt"/>
              </a:rPr>
              <a:t>1. What has changed in the world?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2. What has stayed the same?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3. What three things are most important in your life today, and why?</a:t>
            </a:r>
          </a:p>
          <a:p>
            <a:r>
              <a:rPr lang="en-US" dirty="0">
                <a:latin typeface="+mj-lt"/>
              </a:rPr>
              <a:t>Your poster can be hand-drawn, made on a computer, or use real photos. If you use real photos, your teacher should submit Parental Consent Forms for all students that appear in the photos.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7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45" t="10115" r="2500" b="4030"/>
          <a:stretch/>
        </p:blipFill>
        <p:spPr bwMode="auto">
          <a:xfrm>
            <a:off x="681390" y="188640"/>
            <a:ext cx="7900513" cy="632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89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Project Competition 2020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07" t="19536" r="13538" b="14826"/>
          <a:stretch/>
        </p:blipFill>
        <p:spPr bwMode="auto">
          <a:xfrm>
            <a:off x="1547664" y="1938341"/>
            <a:ext cx="6048672" cy="408481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48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3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Кубок Главы </a:t>
            </a:r>
            <a:r>
              <a:rPr lang="ru-RU" b="1" dirty="0" smtClean="0">
                <a:solidFill>
                  <a:srgbClr val="C00000"/>
                </a:solidFill>
              </a:rPr>
              <a:t>города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ИМ </a:t>
            </a:r>
            <a:r>
              <a:rPr lang="ru-RU" b="1" dirty="0">
                <a:solidFill>
                  <a:srgbClr val="C00000"/>
                </a:solidFill>
              </a:rPr>
              <a:t>по английскому языку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 smtClean="0">
              <a:latin typeface="+mj-lt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27.04.20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+mj-lt"/>
              </a:rPr>
              <a:t>Заключительный тур</a:t>
            </a:r>
          </a:p>
          <a:p>
            <a:endParaRPr lang="ru-RU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17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C00000"/>
                </a:solidFill>
              </a:rPr>
              <a:t>Лингва</a:t>
            </a:r>
            <a:r>
              <a:rPr lang="ru-RU" sz="4000" b="1" dirty="0" smtClean="0">
                <a:solidFill>
                  <a:srgbClr val="C00000"/>
                </a:solidFill>
              </a:rPr>
              <a:t>-мир (</a:t>
            </a:r>
            <a:r>
              <a:rPr lang="ru-RU" sz="4000" b="1" dirty="0" err="1">
                <a:solidFill>
                  <a:srgbClr val="C00000"/>
                </a:solidFill>
              </a:rPr>
              <a:t>ЧелГУ</a:t>
            </a:r>
            <a:r>
              <a:rPr lang="ru-RU" sz="4000" b="1" dirty="0" smtClean="0">
                <a:solidFill>
                  <a:srgbClr val="C00000"/>
                </a:solidFill>
              </a:rPr>
              <a:t>)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119257"/>
            <a:ext cx="6480720" cy="360381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Конкурс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проводится по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английскому, немецкому, французскому, итальянскому, испанскому и китайскому языкам.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+mj-lt"/>
              </a:rPr>
            </a:br>
            <a:r>
              <a:rPr lang="ru-RU" sz="2800" dirty="0">
                <a:solidFill>
                  <a:srgbClr val="002060"/>
                </a:solidFill>
                <a:latin typeface="+mj-lt"/>
              </a:rPr>
              <a:t>Участниками конкурса являются учащиеся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5-8 классов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образовательных учреждений. 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0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C00000"/>
                </a:solidFill>
              </a:rPr>
              <a:t>Лингва</a:t>
            </a:r>
            <a:r>
              <a:rPr lang="ru-RU" sz="4000" b="1" dirty="0" smtClean="0">
                <a:solidFill>
                  <a:srgbClr val="C00000"/>
                </a:solidFill>
              </a:rPr>
              <a:t>-мир(</a:t>
            </a:r>
            <a:r>
              <a:rPr lang="ru-RU" sz="4000" b="1" dirty="0" err="1" smtClean="0">
                <a:solidFill>
                  <a:srgbClr val="C00000"/>
                </a:solidFill>
              </a:rPr>
              <a:t>ЧелГУ</a:t>
            </a:r>
            <a:r>
              <a:rPr lang="ru-RU" sz="4000" b="1" dirty="0" smtClean="0">
                <a:solidFill>
                  <a:srgbClr val="C00000"/>
                </a:solidFill>
              </a:rPr>
              <a:t>)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916832"/>
            <a:ext cx="6277312" cy="380623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Конкурс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проводится в 2 тура: </a:t>
            </a:r>
            <a:br>
              <a:rPr lang="ru-RU" dirty="0">
                <a:solidFill>
                  <a:srgbClr val="002060"/>
                </a:solidFill>
                <a:latin typeface="+mj-lt"/>
              </a:rPr>
            </a:br>
            <a:r>
              <a:rPr lang="ru-RU" b="1" dirty="0">
                <a:solidFill>
                  <a:srgbClr val="002060"/>
                </a:solidFill>
                <a:latin typeface="+mj-lt"/>
              </a:rPr>
              <a:t>1 тур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– дистанционный, отборочный с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10 февраля по 01 марта 2020 г.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</a:t>
            </a:r>
            <a:br>
              <a:rPr lang="ru-RU" dirty="0">
                <a:solidFill>
                  <a:srgbClr val="002060"/>
                </a:solidFill>
                <a:latin typeface="+mj-lt"/>
              </a:rPr>
            </a:br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+mj-lt"/>
              </a:rPr>
              <a:t>2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тур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– очный, заключительный -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29 марта 2020 г.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</a:t>
            </a:r>
            <a:br>
              <a:rPr lang="ru-RU" dirty="0">
                <a:solidFill>
                  <a:srgbClr val="002060"/>
                </a:solidFill>
                <a:latin typeface="+mj-lt"/>
              </a:rPr>
            </a:br>
            <a:r>
              <a:rPr lang="ru-RU" dirty="0">
                <a:solidFill>
                  <a:srgbClr val="002060"/>
                </a:solidFill>
                <a:latin typeface="+mj-lt"/>
              </a:rPr>
              <a:t>Место проведения: </a:t>
            </a:r>
            <a:r>
              <a:rPr lang="ru-RU" b="1" dirty="0" err="1">
                <a:solidFill>
                  <a:srgbClr val="002060"/>
                </a:solidFill>
                <a:latin typeface="+mj-lt"/>
              </a:rPr>
              <a:t>ЧелГУ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 </a:t>
            </a:r>
            <a:endParaRPr lang="ru-RU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Задания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конкурса направлены на выявление лингвистической одаренности, раскрытие человеческого потенциала через использование навыков иноязычного общения. </a:t>
            </a:r>
            <a:br>
              <a:rPr lang="ru-RU" dirty="0">
                <a:solidFill>
                  <a:srgbClr val="002060"/>
                </a:solidFill>
                <a:latin typeface="+mj-lt"/>
              </a:rPr>
            </a:b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  <a:hlinkClick r:id="rId2"/>
              </a:rPr>
              <a:t>Рекомендуемая литература для </a:t>
            </a:r>
            <a:r>
              <a:rPr lang="ru-RU" dirty="0" smtClean="0">
                <a:latin typeface="+mj-lt"/>
                <a:hlinkClick r:id="rId2"/>
              </a:rPr>
              <a:t>подготовки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3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Рекомендуемая литература для подготовки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Английский язык: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Немецкий  язык: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Испанский  язык: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Французский язык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: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Итальянский  язык: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Китайский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язык: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69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Лингва</a:t>
            </a:r>
            <a:r>
              <a:rPr lang="ru-RU" b="1" dirty="0" smtClean="0">
                <a:solidFill>
                  <a:srgbClr val="C00000"/>
                </a:solidFill>
              </a:rPr>
              <a:t>-мир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en-US" sz="2200" dirty="0">
                <a:hlinkClick r:id="rId2"/>
              </a:rPr>
              <a:t>https://</a:t>
            </a:r>
            <a:r>
              <a:rPr lang="en-US" sz="2200" dirty="0" smtClean="0">
                <a:hlinkClick r:id="rId2"/>
              </a:rPr>
              <a:t>www.csu.ru/studying/kubok_glav_chel.aspx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​​​​​​​​​​​​​​​​​​​​​​​​​​​​​​​​​​​​​​​​​​​​​​​​​​​</a:t>
            </a:r>
            <a:r>
              <a:rPr lang="ru-RU" sz="2600" b="1" dirty="0" smtClean="0">
                <a:solidFill>
                  <a:srgbClr val="002060"/>
                </a:solidFill>
                <a:latin typeface="+mj-lt"/>
              </a:rPr>
              <a:t>Задания </a:t>
            </a:r>
            <a:r>
              <a:rPr lang="ru-RU" sz="2600" b="1" dirty="0">
                <a:solidFill>
                  <a:srgbClr val="002060"/>
                </a:solidFill>
                <a:latin typeface="+mj-lt"/>
              </a:rPr>
              <a:t>очного тура 2018-19 уч. г</a:t>
            </a:r>
            <a:r>
              <a:rPr lang="ru-RU" sz="2600" b="1" dirty="0" smtClean="0">
                <a:solidFill>
                  <a:srgbClr val="002060"/>
                </a:solidFill>
                <a:latin typeface="+mj-lt"/>
              </a:rPr>
              <a:t>:</a:t>
            </a:r>
            <a:endParaRPr lang="ru-RU" sz="2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Английский язык, 5-6 класс</a:t>
            </a: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Английский язык, 7-8 класс</a:t>
            </a: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Немецкий язык, 5-6 класс</a:t>
            </a: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Немецкий язык, 7-8 класс</a:t>
            </a: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Французский язык, 5-6 класс</a:t>
            </a: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Французский язык, 7-8 класс</a:t>
            </a: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Испанский язык, 5-6 класс</a:t>
            </a: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Испанский язык, 7-8 класс</a:t>
            </a: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Итальянский язык, 5-6 класс</a:t>
            </a:r>
          </a:p>
          <a:p>
            <a:r>
              <a:rPr lang="ru-RU" sz="2600" dirty="0">
                <a:solidFill>
                  <a:srgbClr val="002060"/>
                </a:solidFill>
                <a:latin typeface="+mj-lt"/>
              </a:rPr>
              <a:t>    Итальянский язык, 7-8 класс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57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361</TotalTime>
  <Words>769</Words>
  <Application>Microsoft Office PowerPoint</Application>
  <PresentationFormat>Экран (4:3)</PresentationFormat>
  <Paragraphs>114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Кнопка</vt:lpstr>
      <vt:lpstr>Олимпиады и конкурсы по иностранным языкам</vt:lpstr>
      <vt:lpstr>Слайд 2</vt:lpstr>
      <vt:lpstr>Слайд 3</vt:lpstr>
      <vt:lpstr>Слайд 4</vt:lpstr>
      <vt:lpstr>Кубок Главы города ИМ по английскому языку</vt:lpstr>
      <vt:lpstr>Лингва-мир (ЧелГУ)</vt:lpstr>
      <vt:lpstr>Лингва-мир(ЧелГУ)</vt:lpstr>
      <vt:lpstr>Рекомендуемая литература для подготовки</vt:lpstr>
      <vt:lpstr>Лингва-мир https://www.csu.ru/studying/kubok_glav_chel.aspx </vt:lpstr>
      <vt:lpstr>https://rcokio.ru/olimpiady/</vt:lpstr>
      <vt:lpstr>Слайд 11</vt:lpstr>
      <vt:lpstr>Методический сайт всероссийской олимпиады школьников</vt:lpstr>
      <vt:lpstr>Слайд 13</vt:lpstr>
      <vt:lpstr>ВСЕРОССИЙСКАЯ ОЛИМПИАДА ШКОЛЬНИКОВ ПО АНГЛИЙСКОМУ ЯЗЫКУ</vt:lpstr>
      <vt:lpstr>Слайд 15</vt:lpstr>
      <vt:lpstr>Слайд 16</vt:lpstr>
      <vt:lpstr>Слайд 17</vt:lpstr>
      <vt:lpstr>Слайд 18</vt:lpstr>
      <vt:lpstr>Слайд 19</vt:lpstr>
      <vt:lpstr>Oxford Grammar and Vocabulary Contest</vt:lpstr>
      <vt:lpstr>Конкурсы RELOD</vt:lpstr>
      <vt:lpstr>Слайд 22</vt:lpstr>
      <vt:lpstr>Конкурсы</vt:lpstr>
      <vt:lpstr> Итоги конкурса эссе  "Единство в различии" 2019-2020</vt:lpstr>
      <vt:lpstr> Итоги конкурса эссе  "Единство в различии" 2019-2020</vt:lpstr>
      <vt:lpstr>Конкурсы</vt:lpstr>
      <vt:lpstr>Слайд 27</vt:lpstr>
      <vt:lpstr>Слайд 28</vt:lpstr>
      <vt:lpstr>Всероссийская олимпиада «Навыки XXI века»</vt:lpstr>
      <vt:lpstr>Сроки проведения </vt:lpstr>
      <vt:lpstr>Слайд 31</vt:lpstr>
      <vt:lpstr>Международный конкурс перевода, посвященный Дню Победы в Великой Отечественной войне</vt:lpstr>
      <vt:lpstr>Международный конкурс перевода, посвященный Дню Победы в Великой Отечественной войне</vt:lpstr>
      <vt:lpstr>Международный конкурс перевода, посвященный Дню Победы в Великой Отечественной войне</vt:lpstr>
      <vt:lpstr>Международный конкурс перевода, посвященный Дню Победы в Великой Отечественной войне</vt:lpstr>
      <vt:lpstr>Слайд 36</vt:lpstr>
      <vt:lpstr>Project Competition 2020</vt:lpstr>
      <vt:lpstr>Project Competition 2020</vt:lpstr>
      <vt:lpstr>Project Competition 2020</vt:lpstr>
      <vt:lpstr>Project Competition 2020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Олимпиады и конкурсы по иностранным языкам</dc:title>
  <dc:creator>Зульфия</dc:creator>
  <cp:lastModifiedBy>Пользователь</cp:lastModifiedBy>
  <cp:revision>37</cp:revision>
  <dcterms:created xsi:type="dcterms:W3CDTF">2020-03-03T17:40:44Z</dcterms:created>
  <dcterms:modified xsi:type="dcterms:W3CDTF">2020-03-05T06:24:33Z</dcterms:modified>
</cp:coreProperties>
</file>