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7" d="100"/>
          <a:sy n="47" d="100"/>
        </p:scale>
        <p:origin x="-62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9F2277B-ABEE-4080-82DF-E52187572E0B}" type="datetimeFigureOut">
              <a:rPr lang="ru-RU" smtClean="0"/>
              <a:t>05.03.2020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25AFA6C-AE25-4B09-99A7-F312519ED0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t1503@mail.ru" TargetMode="External"/><Relationship Id="rId2" Type="http://schemas.openxmlformats.org/officeDocument/2006/relationships/hyperlink" Target="mailto:inessaefimova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kh-akh@bk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hyperlink" Target="https://fioco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pr-ege.ru/" TargetMode="External"/><Relationship Id="rId4" Type="http://schemas.openxmlformats.org/officeDocument/2006/relationships/hyperlink" Target="http://en7-vpr.sdamgia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560" y="6461760"/>
            <a:ext cx="11887200" cy="64516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5 марта 2020 г.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240" y="1584960"/>
            <a:ext cx="11988800" cy="1361439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МЕРОПРИЯТИЯ ПО ОЦЕНКЕ КАЧЕСТВА ИНОЯЗЫЧНОГО ОБРАЗОВАНИЯ В Г. ЧЕЛЯБИНСКЕ</a:t>
            </a:r>
            <a:endParaRPr lang="ru-RU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987042"/>
            <a:ext cx="1204976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итоговая аттестация по иностранным языкам в 2020 году</a:t>
            </a:r>
            <a:r>
              <a:rPr lang="ru-RU" sz="2300" b="1" dirty="0" smtClean="0"/>
              <a:t>.</a:t>
            </a:r>
            <a:r>
              <a:rPr lang="ru-RU" sz="2300" b="1" dirty="0"/>
              <a:t> Инесса Евгеньевна </a:t>
            </a:r>
            <a:r>
              <a:rPr lang="ru-RU" sz="2300" b="1" dirty="0" smtClean="0"/>
              <a:t>Ефимова, учитель английского языка МБОУ «Гимназия №26 г. Челябинска» (</a:t>
            </a:r>
            <a:r>
              <a:rPr lang="en-US" sz="2300" b="1" dirty="0" smtClean="0">
                <a:hlinkClick r:id="rId2"/>
              </a:rPr>
              <a:t>inessaefimova@mail.ru</a:t>
            </a:r>
            <a:r>
              <a:rPr lang="en-US" sz="2300" b="1" dirty="0" smtClean="0"/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Всероссийские проверочные работы по иностранным языкам для 7 классов в 2020 году. </a:t>
            </a:r>
            <a:r>
              <a:rPr lang="ru-RU" sz="2300" b="1" dirty="0" smtClean="0"/>
              <a:t>Екатерина Владимировна Тарасенко, учитель английского языка МАОУ «Гимназия №93 г. Челябинска» (</a:t>
            </a:r>
            <a:r>
              <a:rPr lang="en-US" sz="2300" b="1" dirty="0" smtClean="0">
                <a:hlinkClick r:id="rId3"/>
              </a:rPr>
              <a:t>evt1503@mail.ru</a:t>
            </a:r>
            <a:r>
              <a:rPr lang="en-US" sz="2300" b="1" dirty="0" smtClean="0"/>
              <a:t>)</a:t>
            </a:r>
            <a:endParaRPr lang="ru-RU" sz="2300" b="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выявлению и поддержке школьников, проявляющих признаки одарённости в изучении иностранных языков.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Зульфия</a:t>
            </a:r>
            <a:r>
              <a:rPr lang="ru-RU" sz="2300" b="1" dirty="0" smtClean="0"/>
              <a:t> </a:t>
            </a:r>
            <a:r>
              <a:rPr lang="ru-RU" sz="2300" b="1" dirty="0" err="1" smtClean="0"/>
              <a:t>Раисовна</a:t>
            </a:r>
            <a:r>
              <a:rPr lang="ru-RU" sz="2300" b="1" dirty="0" smtClean="0"/>
              <a:t> Ахметова, учитель английского языка МБОУ СОШ №121 г. Челябинска» (</a:t>
            </a:r>
            <a:r>
              <a:rPr lang="en-US" sz="2300" b="1" dirty="0" smtClean="0">
                <a:hlinkClick r:id="rId4"/>
              </a:rPr>
              <a:t>akh-akh@bk.ru</a:t>
            </a:r>
            <a:r>
              <a:rPr lang="en-US" sz="2300" b="1" dirty="0" smtClean="0"/>
              <a:t>) </a:t>
            </a:r>
            <a:endParaRPr lang="ru-RU" sz="23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62560" y="213360"/>
            <a:ext cx="11887200" cy="112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smtClean="0"/>
              <a:t>ОНЛАЙН-СЕМИНАР В РАМКАХ ДЕЯТЕЛЬНОСТИ </a:t>
            </a:r>
          </a:p>
          <a:p>
            <a:r>
              <a:rPr lang="ru-RU" sz="3200" b="1" dirty="0" smtClean="0"/>
              <a:t>ГМО УЧИТЕЛЕЙ ИНОСТРАННОГО ЯЗЫКА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757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418" y="628014"/>
            <a:ext cx="11891366" cy="514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6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850" y="314960"/>
            <a:ext cx="11878255" cy="63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5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274638"/>
            <a:ext cx="11379200" cy="72104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Характеристики используемых текстов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240" y="995680"/>
            <a:ext cx="12049760" cy="4902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b="1" dirty="0" err="1"/>
              <a:t>Аудирование</a:t>
            </a:r>
            <a:r>
              <a:rPr lang="ru-RU" sz="2100" b="1" dirty="0"/>
              <a:t>: беседа или высказывание в </a:t>
            </a:r>
            <a:r>
              <a:rPr lang="ru-RU" sz="2100" b="1" dirty="0" smtClean="0"/>
              <a:t>распространённых стандартных </a:t>
            </a:r>
            <a:r>
              <a:rPr lang="ru-RU" sz="2100" b="1" dirty="0"/>
              <a:t>ситуациях повседневного общения. Длительность </a:t>
            </a:r>
            <a:r>
              <a:rPr lang="ru-RU" sz="2100" b="1" dirty="0" smtClean="0"/>
              <a:t>звучания текста </a:t>
            </a:r>
            <a:r>
              <a:rPr lang="ru-RU" sz="2100" b="1" dirty="0"/>
              <a:t>не более 1,5 минут. Текст предъявляется дважды.</a:t>
            </a:r>
            <a:endParaRPr lang="ru-RU" sz="2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b="1" dirty="0"/>
              <a:t>Чтение: небольшие сообщения, сказки, диалоги на бытовые темы</a:t>
            </a:r>
            <a:r>
              <a:rPr lang="ru-RU" sz="2100" b="1" dirty="0" smtClean="0"/>
              <a:t>, несложные </a:t>
            </a:r>
            <a:r>
              <a:rPr lang="ru-RU" sz="2100" b="1" dirty="0"/>
              <a:t>рассказы. </a:t>
            </a:r>
            <a:endParaRPr lang="ru-RU" sz="2100" b="1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/>
              <a:t>Объем </a:t>
            </a:r>
            <a:r>
              <a:rPr lang="ru-RU" sz="2100" b="1" dirty="0"/>
              <a:t>текстов – до 300 слов.</a:t>
            </a:r>
            <a:endParaRPr lang="ru-RU" sz="21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/>
              <a:t>выбранный </a:t>
            </a:r>
            <a:r>
              <a:rPr lang="ru-RU" sz="2100" b="1" dirty="0"/>
              <a:t>отрывок характеризуется законченностью, </a:t>
            </a:r>
            <a:r>
              <a:rPr lang="ru-RU" sz="2100" b="1" dirty="0" smtClean="0"/>
              <a:t>внешней связностью </a:t>
            </a:r>
            <a:r>
              <a:rPr lang="ru-RU" sz="2100" b="1" dirty="0"/>
              <a:t>и внутренней осмысленностью;</a:t>
            </a:r>
            <a:endParaRPr lang="ru-RU" sz="2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/>
              <a:t>содержание </a:t>
            </a:r>
            <a:r>
              <a:rPr lang="ru-RU" sz="2100" b="1" dirty="0"/>
              <a:t>учитывает возрастные особенности детей 14-15 лет;</a:t>
            </a:r>
            <a:endParaRPr lang="ru-RU" sz="2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/>
              <a:t>текст </a:t>
            </a:r>
            <a:r>
              <a:rPr lang="ru-RU" sz="2100" b="1" dirty="0"/>
              <a:t>не перегружен информативными элементами: терминами</a:t>
            </a:r>
            <a:r>
              <a:rPr lang="ru-RU" sz="2100" b="1" dirty="0" smtClean="0"/>
              <a:t>,  именами </a:t>
            </a:r>
            <a:r>
              <a:rPr lang="ru-RU" sz="2100" b="1" dirty="0"/>
              <a:t>собственными, цифровыми данными;</a:t>
            </a:r>
            <a:endParaRPr lang="ru-RU" sz="2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/>
              <a:t>содержание </a:t>
            </a:r>
            <a:r>
              <a:rPr lang="ru-RU" sz="2100" b="1" dirty="0"/>
              <a:t>не дискриминирует учащихся по религиозному</a:t>
            </a:r>
            <a:r>
              <a:rPr lang="ru-RU" sz="2100" b="1" dirty="0" smtClean="0"/>
              <a:t>, национальному </a:t>
            </a:r>
            <a:r>
              <a:rPr lang="ru-RU" sz="2100" b="1" dirty="0"/>
              <a:t>и другим признакам;</a:t>
            </a:r>
            <a:endParaRPr lang="ru-RU" sz="21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100" b="1" dirty="0" smtClean="0"/>
              <a:t>языковая </a:t>
            </a:r>
            <a:r>
              <a:rPr lang="ru-RU" sz="2100" b="1" dirty="0"/>
              <a:t>сложность текстов соответствует заявленному </a:t>
            </a:r>
            <a:r>
              <a:rPr lang="ru-RU" sz="2100" b="1" dirty="0" smtClean="0"/>
              <a:t>уровню сложности </a:t>
            </a:r>
            <a:r>
              <a:rPr lang="ru-RU" sz="2100" b="1" dirty="0"/>
              <a:t>А1++ (или </a:t>
            </a:r>
            <a:r>
              <a:rPr lang="ru-RU" sz="2100" b="1" dirty="0" smtClean="0"/>
              <a:t>А2–) </a:t>
            </a:r>
            <a:r>
              <a:rPr lang="ru-RU" sz="2100" b="1" dirty="0"/>
              <a:t>по общеевропейской шкале.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940068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60" y="-386080"/>
            <a:ext cx="11562080" cy="1143000"/>
          </a:xfrm>
        </p:spPr>
        <p:txBody>
          <a:bodyPr>
            <a:normAutofit/>
          </a:bodyPr>
          <a:lstStyle/>
          <a:p>
            <a:r>
              <a:rPr lang="ru-RU" b="1" dirty="0"/>
              <a:t>Предметное содержание </a:t>
            </a:r>
            <a:r>
              <a:rPr lang="ru-RU" b="1" dirty="0" smtClean="0"/>
              <a:t>речи (</a:t>
            </a:r>
            <a:r>
              <a:rPr lang="ru-RU" b="1" dirty="0"/>
              <a:t>во всех </a:t>
            </a:r>
            <a:r>
              <a:rPr lang="ru-RU" b="1" dirty="0" smtClean="0"/>
              <a:t>разделах)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2880" y="574040"/>
            <a:ext cx="11744960" cy="45720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1. Моя </a:t>
            </a:r>
            <a:r>
              <a:rPr lang="ru-RU" sz="1800" b="1" dirty="0" smtClean="0"/>
              <a:t>семья. Взаимоотношения </a:t>
            </a:r>
            <a:r>
              <a:rPr lang="ru-RU" sz="1800" b="1" dirty="0"/>
              <a:t>в семье. Конфликтные ситуации и способы их решения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2. Мои </a:t>
            </a:r>
            <a:r>
              <a:rPr lang="ru-RU" sz="1800" b="1" dirty="0" smtClean="0"/>
              <a:t>друзья.  Лучший </a:t>
            </a:r>
            <a:r>
              <a:rPr lang="ru-RU" sz="1800" b="1" dirty="0"/>
              <a:t>друг/подруга. Внешность и черты характера. </a:t>
            </a:r>
            <a:r>
              <a:rPr lang="ru-RU" sz="1800" b="1" dirty="0" smtClean="0"/>
              <a:t>Межличностные взаимоотношения </a:t>
            </a:r>
            <a:r>
              <a:rPr lang="ru-RU" sz="1800" b="1" dirty="0"/>
              <a:t>с друзьями и в школе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3. Свободное </a:t>
            </a:r>
            <a:r>
              <a:rPr lang="ru-RU" sz="1800" b="1" dirty="0" smtClean="0"/>
              <a:t>время. Досуг </a:t>
            </a:r>
            <a:r>
              <a:rPr lang="ru-RU" sz="1800" b="1" dirty="0"/>
              <a:t>и увлечения (музыка, чтение; посещение театра, кинотеатра, музея</a:t>
            </a:r>
            <a:r>
              <a:rPr lang="ru-RU" sz="1800" b="1" dirty="0" smtClean="0"/>
              <a:t>, выставки</a:t>
            </a:r>
            <a:r>
              <a:rPr lang="ru-RU" sz="1800" b="1" dirty="0"/>
              <a:t>). Виды отдыха. Поход по магазинам. Карманные деньги. </a:t>
            </a:r>
            <a:r>
              <a:rPr lang="ru-RU" sz="1800" b="1" dirty="0" smtClean="0"/>
              <a:t>Молодежная мода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4. Здоровый образ </a:t>
            </a:r>
            <a:r>
              <a:rPr lang="ru-RU" sz="1800" b="1" dirty="0" smtClean="0"/>
              <a:t>жизни. Режим </a:t>
            </a:r>
            <a:r>
              <a:rPr lang="ru-RU" sz="1800" b="1" dirty="0"/>
              <a:t>труда и отдыха, занятия спортом, здоровое питание, отказ от </a:t>
            </a:r>
            <a:r>
              <a:rPr lang="ru-RU" sz="1800" b="1" dirty="0" smtClean="0"/>
              <a:t>вредных привычек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5. </a:t>
            </a:r>
            <a:r>
              <a:rPr lang="ru-RU" sz="1800" b="1" dirty="0" smtClean="0"/>
              <a:t>Спорт. Виды </a:t>
            </a:r>
            <a:r>
              <a:rPr lang="ru-RU" sz="1800" b="1" dirty="0"/>
              <a:t>спорта. Спортивные игры. Спортивные соревнования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6. </a:t>
            </a:r>
            <a:r>
              <a:rPr lang="ru-RU" sz="1800" b="1" dirty="0" smtClean="0"/>
              <a:t>Школа. Школьная </a:t>
            </a:r>
            <a:r>
              <a:rPr lang="ru-RU" sz="1800" b="1" dirty="0"/>
              <a:t>жизнь. Правила поведения в школе. Изучаемые предметы </a:t>
            </a:r>
            <a:r>
              <a:rPr lang="ru-RU" sz="1800" b="1" dirty="0" smtClean="0"/>
              <a:t>и отношения </a:t>
            </a:r>
            <a:r>
              <a:rPr lang="ru-RU" sz="1800" b="1" dirty="0"/>
              <a:t>к ним. Внеклассные мероприятия. Кружки. Школьная форма</a:t>
            </a:r>
            <a:r>
              <a:rPr lang="ru-RU" sz="1800" b="1" dirty="0" smtClean="0"/>
              <a:t>. Каникулы</a:t>
            </a:r>
            <a:r>
              <a:rPr lang="ru-RU" sz="1800" b="1" dirty="0"/>
              <a:t>. Переписка с зарубежными сверстниками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7. Выбор </a:t>
            </a:r>
            <a:r>
              <a:rPr lang="ru-RU" sz="1800" b="1" dirty="0" smtClean="0"/>
              <a:t>профессии. Мир </a:t>
            </a:r>
            <a:r>
              <a:rPr lang="ru-RU" sz="1800" b="1" dirty="0"/>
              <a:t>профессий. Проблема выбора профессии. Роль иностранного языка в </a:t>
            </a:r>
            <a:r>
              <a:rPr lang="ru-RU" sz="1800" b="1" dirty="0" smtClean="0"/>
              <a:t>планах на </a:t>
            </a:r>
            <a:r>
              <a:rPr lang="ru-RU" sz="1800" b="1" dirty="0"/>
              <a:t>будущее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8. </a:t>
            </a:r>
            <a:r>
              <a:rPr lang="ru-RU" sz="1800" b="1" dirty="0" smtClean="0"/>
              <a:t>Путешествия. Путешествия </a:t>
            </a:r>
            <a:r>
              <a:rPr lang="ru-RU" sz="1800" b="1" dirty="0"/>
              <a:t>по России и странам изучаемого языка. Транспорт.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9. Окружающий </a:t>
            </a:r>
            <a:r>
              <a:rPr lang="ru-RU" sz="1800" b="1" dirty="0" smtClean="0"/>
              <a:t>мир. Природа</a:t>
            </a:r>
            <a:r>
              <a:rPr lang="ru-RU" sz="1800" b="1" dirty="0"/>
              <a:t>: растения и животные. Погода. Проблемы экологии. </a:t>
            </a:r>
            <a:r>
              <a:rPr lang="ru-RU" sz="1800" b="1" dirty="0" smtClean="0"/>
              <a:t>Защита окружающей </a:t>
            </a:r>
            <a:r>
              <a:rPr lang="ru-RU" sz="1800" b="1" dirty="0"/>
              <a:t>среды. Жизнь в городе/ в сельской местности.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 smtClean="0"/>
              <a:t>10</a:t>
            </a:r>
            <a:r>
              <a:rPr lang="ru-RU" sz="1800" b="1" dirty="0"/>
              <a:t>. Средства массовой </a:t>
            </a:r>
            <a:r>
              <a:rPr lang="ru-RU" sz="1800" b="1" dirty="0" smtClean="0"/>
              <a:t>информации Роль </a:t>
            </a:r>
            <a:r>
              <a:rPr lang="ru-RU" sz="1800" b="1" dirty="0"/>
              <a:t>средств массовой информации в жизни общества. Средства </a:t>
            </a:r>
            <a:r>
              <a:rPr lang="ru-RU" sz="1800" b="1" dirty="0" smtClean="0"/>
              <a:t>массовой информации</a:t>
            </a:r>
            <a:r>
              <a:rPr lang="ru-RU" sz="1800" b="1" dirty="0"/>
              <a:t>: пресса, телевидение, радио, </a:t>
            </a:r>
            <a:r>
              <a:rPr lang="ru-RU" sz="1800" b="1" dirty="0" smtClean="0"/>
              <a:t>Интернет </a:t>
            </a:r>
            <a:endParaRPr lang="ru-RU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dirty="0"/>
              <a:t>11. Страны изучаемого языка и родная </a:t>
            </a:r>
            <a:r>
              <a:rPr lang="ru-RU" sz="1800" b="1" dirty="0" smtClean="0"/>
              <a:t>страна Страны</a:t>
            </a:r>
            <a:r>
              <a:rPr lang="ru-RU" sz="1800" b="1" dirty="0"/>
              <a:t>, столицы, крупные города. Государственные символы. </a:t>
            </a:r>
            <a:r>
              <a:rPr lang="ru-RU" sz="1800" b="1" dirty="0" smtClean="0"/>
              <a:t>Географическое положение</a:t>
            </a:r>
            <a:r>
              <a:rPr lang="ru-RU" sz="1800" b="1" dirty="0"/>
              <a:t>. Климат. Население. Достопримечательности. </a:t>
            </a:r>
            <a:r>
              <a:rPr lang="ru-RU" sz="1800" b="1" dirty="0" smtClean="0"/>
              <a:t>Культурные особенности</a:t>
            </a:r>
            <a:r>
              <a:rPr lang="ru-RU" sz="1800" b="1" dirty="0"/>
              <a:t>: национальные праздники, памятные даты, исторические события</a:t>
            </a:r>
            <a:r>
              <a:rPr lang="ru-RU" sz="1800" b="1" dirty="0" smtClean="0"/>
              <a:t>, традиции </a:t>
            </a:r>
            <a:r>
              <a:rPr lang="ru-RU" sz="1800" b="1" dirty="0"/>
              <a:t>и обычаи. Выдающиеся люди и их вклад в науку и мировую культуру</a:t>
            </a:r>
            <a:r>
              <a:rPr lang="ru-RU" sz="1800" b="1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3787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МИКО 2020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38355" r="17291" b="30822"/>
          <a:stretch/>
        </p:blipFill>
        <p:spPr bwMode="auto">
          <a:xfrm>
            <a:off x="528320" y="1535246"/>
            <a:ext cx="11309258" cy="330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7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Сайты Интернет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6000" u="sng" dirty="0">
                <a:hlinkClick r:id="rId2"/>
              </a:rPr>
              <a:t>https://fioco.ru</a:t>
            </a:r>
            <a:endParaRPr lang="ru-RU" sz="6000" dirty="0"/>
          </a:p>
          <a:p>
            <a:r>
              <a:rPr lang="ru-RU" sz="6000" u="sng" dirty="0">
                <a:hlinkClick r:id="rId3"/>
              </a:rPr>
              <a:t>http://fipi.ru</a:t>
            </a:r>
            <a:endParaRPr lang="ru-RU" sz="6000" dirty="0"/>
          </a:p>
          <a:p>
            <a:r>
              <a:rPr lang="ru-RU" sz="6000" u="sng" dirty="0">
                <a:hlinkClick r:id="rId4"/>
              </a:rPr>
              <a:t>http://en7-vpr.sdamgia.ru</a:t>
            </a:r>
            <a:endParaRPr lang="ru-RU" sz="6000" dirty="0"/>
          </a:p>
          <a:p>
            <a:r>
              <a:rPr lang="ru-RU" sz="6000" u="sng" dirty="0">
                <a:hlinkClick r:id="rId5"/>
              </a:rPr>
              <a:t>https://vpr-ege.ru</a:t>
            </a:r>
            <a:r>
              <a:rPr lang="ru-RU" sz="6000" u="sng" dirty="0" smtClean="0">
                <a:hlinkClick r:id="rId5"/>
              </a:rPr>
              <a:t>/</a:t>
            </a:r>
            <a:endParaRPr lang="en-US" sz="6000" dirty="0">
              <a:sym typeface="Wingdings" pitchFamily="2" charset="2"/>
            </a:endParaRPr>
          </a:p>
          <a:p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7870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457517"/>
            <a:ext cx="8188960" cy="6289675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Всероссийские проверочные работы по иностранным языкам для 7 классов в 2020 году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240" y="1416755"/>
            <a:ext cx="3242310" cy="5147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192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1300"/>
          <a:stretch/>
        </p:blipFill>
        <p:spPr>
          <a:xfrm>
            <a:off x="291466" y="142240"/>
            <a:ext cx="11749120" cy="621792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2"/>
          <a:stretch/>
        </p:blipFill>
        <p:spPr bwMode="auto">
          <a:xfrm>
            <a:off x="1539416" y="4632960"/>
            <a:ext cx="9293860" cy="193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28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075" y="207643"/>
            <a:ext cx="11210925" cy="637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49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379" y="198120"/>
            <a:ext cx="11765359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7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9499"/>
          <a:stretch/>
        </p:blipFill>
        <p:spPr>
          <a:xfrm>
            <a:off x="756603" y="179388"/>
            <a:ext cx="10476000" cy="653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59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6025"/>
          <a:stretch/>
        </p:blipFill>
        <p:spPr>
          <a:xfrm>
            <a:off x="174941" y="417195"/>
            <a:ext cx="11880000" cy="601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48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9743" y="260720"/>
            <a:ext cx="11183937" cy="64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2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24456"/>
          <a:stretch/>
        </p:blipFill>
        <p:spPr>
          <a:xfrm>
            <a:off x="189549" y="368935"/>
            <a:ext cx="11848845" cy="51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73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106</TotalTime>
  <Words>540</Words>
  <Application>Microsoft Office PowerPoint</Application>
  <PresentationFormat>Произвольный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МЕРОПРИЯТИЯ ПО ОЦЕНКЕ КАЧЕСТВА ИНОЯЗЫЧНОГО ОБРАЗОВАНИЯ В Г. ЧЕЛЯБИНСКЕ</vt:lpstr>
      <vt:lpstr>Всероссийские проверочные работы по иностранным языкам для 7 классов в 2020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Характеристики используемых текстов</vt:lpstr>
      <vt:lpstr>Предметное содержание речи (во всех разделах)</vt:lpstr>
      <vt:lpstr>РЕЗУЛЬТАТЫ МИКО 2020</vt:lpstr>
      <vt:lpstr>Сайты Интернет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Kate</cp:lastModifiedBy>
  <cp:revision>12</cp:revision>
  <dcterms:created xsi:type="dcterms:W3CDTF">2020-03-04T14:41:30Z</dcterms:created>
  <dcterms:modified xsi:type="dcterms:W3CDTF">2020-03-05T06:18:12Z</dcterms:modified>
</cp:coreProperties>
</file>