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41"/>
  </p:notesMasterIdLst>
  <p:sldIdLst>
    <p:sldId id="257" r:id="rId2"/>
    <p:sldId id="258" r:id="rId3"/>
    <p:sldId id="293" r:id="rId4"/>
    <p:sldId id="294" r:id="rId5"/>
    <p:sldId id="295" r:id="rId6"/>
    <p:sldId id="296" r:id="rId7"/>
    <p:sldId id="298" r:id="rId8"/>
    <p:sldId id="299" r:id="rId9"/>
    <p:sldId id="300" r:id="rId10"/>
    <p:sldId id="301" r:id="rId11"/>
    <p:sldId id="302" r:id="rId12"/>
    <p:sldId id="303" r:id="rId13"/>
    <p:sldId id="280" r:id="rId14"/>
    <p:sldId id="287" r:id="rId15"/>
    <p:sldId id="281" r:id="rId16"/>
    <p:sldId id="304" r:id="rId17"/>
    <p:sldId id="288" r:id="rId18"/>
    <p:sldId id="282" r:id="rId19"/>
    <p:sldId id="305" r:id="rId20"/>
    <p:sldId id="306" r:id="rId21"/>
    <p:sldId id="307" r:id="rId22"/>
    <p:sldId id="308" r:id="rId23"/>
    <p:sldId id="309" r:id="rId24"/>
    <p:sldId id="289" r:id="rId25"/>
    <p:sldId id="290" r:id="rId26"/>
    <p:sldId id="292" r:id="rId27"/>
    <p:sldId id="310" r:id="rId28"/>
    <p:sldId id="311" r:id="rId29"/>
    <p:sldId id="312" r:id="rId30"/>
    <p:sldId id="283" r:id="rId31"/>
    <p:sldId id="284" r:id="rId32"/>
    <p:sldId id="266" r:id="rId33"/>
    <p:sldId id="313" r:id="rId34"/>
    <p:sldId id="314" r:id="rId35"/>
    <p:sldId id="315" r:id="rId36"/>
    <p:sldId id="316" r:id="rId37"/>
    <p:sldId id="318" r:id="rId38"/>
    <p:sldId id="317" r:id="rId39"/>
    <p:sldId id="291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40" d="100"/>
          <a:sy n="40" d="100"/>
        </p:scale>
        <p:origin x="-906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67BF20-E89C-4233-A49A-68EC1CAFB62F}" type="doc">
      <dgm:prSet loTypeId="urn:microsoft.com/office/officeart/2005/8/layout/target2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6BA80BF-8035-42B1-8726-1672B3460E37}">
      <dgm:prSet phldrT="[Текст]" custT="1"/>
      <dgm:spPr/>
      <dgm:t>
        <a:bodyPr/>
        <a:lstStyle/>
        <a:p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BFCB86A2-F450-41D2-8500-F099F62D20B7}" type="parTrans" cxnId="{94C30BD7-2BEF-46C2-9D41-721FC2CA2579}">
      <dgm:prSet/>
      <dgm:spPr/>
      <dgm:t>
        <a:bodyPr/>
        <a:lstStyle/>
        <a:p>
          <a:endParaRPr lang="ru-RU" sz="2400"/>
        </a:p>
      </dgm:t>
    </dgm:pt>
    <dgm:pt modelId="{2EF6F701-B0E9-44C5-BC9D-7F34CAEDADF3}" type="sibTrans" cxnId="{94C30BD7-2BEF-46C2-9D41-721FC2CA2579}">
      <dgm:prSet/>
      <dgm:spPr/>
      <dgm:t>
        <a:bodyPr/>
        <a:lstStyle/>
        <a:p>
          <a:endParaRPr lang="ru-RU" sz="2400"/>
        </a:p>
      </dgm:t>
    </dgm:pt>
    <dgm:pt modelId="{E92E6018-53F6-40B4-9BDF-1F84A11AB974}">
      <dgm:prSet phldrT="[Текст]" custT="1"/>
      <dgm:spPr/>
      <dgm:t>
        <a:bodyPr/>
        <a:lstStyle/>
        <a:p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56539789-D26A-4932-8D1F-F79DC4DE094F}" type="parTrans" cxnId="{1C54AF52-53CF-4C41-9818-66E9A98CF405}">
      <dgm:prSet/>
      <dgm:spPr/>
      <dgm:t>
        <a:bodyPr/>
        <a:lstStyle/>
        <a:p>
          <a:endParaRPr lang="ru-RU" sz="2400"/>
        </a:p>
      </dgm:t>
    </dgm:pt>
    <dgm:pt modelId="{A5CBDD04-652B-4436-B700-A348286FE136}" type="sibTrans" cxnId="{1C54AF52-53CF-4C41-9818-66E9A98CF405}">
      <dgm:prSet/>
      <dgm:spPr/>
      <dgm:t>
        <a:bodyPr/>
        <a:lstStyle/>
        <a:p>
          <a:endParaRPr lang="ru-RU" sz="2400"/>
        </a:p>
      </dgm:t>
    </dgm:pt>
    <dgm:pt modelId="{C3E826AC-6552-49D6-B60A-2C6A92ED0916}">
      <dgm:prSet phldrT="[Текст]" custT="1"/>
      <dgm:spPr/>
      <dgm:t>
        <a:bodyPr/>
        <a:lstStyle/>
        <a:p>
          <a:pPr>
            <a:spcAft>
              <a:spcPts val="0"/>
            </a:spcAft>
          </a:pP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6E91161C-A571-4D87-9FEC-C065836687AC}" type="sibTrans" cxnId="{3FA9BB26-69D8-4672-B45F-4FA887FBC51B}">
      <dgm:prSet/>
      <dgm:spPr/>
      <dgm:t>
        <a:bodyPr/>
        <a:lstStyle/>
        <a:p>
          <a:endParaRPr lang="ru-RU" sz="2400"/>
        </a:p>
      </dgm:t>
    </dgm:pt>
    <dgm:pt modelId="{E77674C7-82BD-4FB5-BF27-2BC057D2F4AE}" type="parTrans" cxnId="{3FA9BB26-69D8-4672-B45F-4FA887FBC51B}">
      <dgm:prSet/>
      <dgm:spPr/>
      <dgm:t>
        <a:bodyPr/>
        <a:lstStyle/>
        <a:p>
          <a:endParaRPr lang="ru-RU" sz="2400"/>
        </a:p>
      </dgm:t>
    </dgm:pt>
    <dgm:pt modelId="{89F6A984-45CF-410F-BDA2-F95D0F3CFF9E}" type="pres">
      <dgm:prSet presAssocID="{2D67BF20-E89C-4233-A49A-68EC1CAFB62F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B6EB294-7905-43EC-B209-8841AB2DDA88}" type="pres">
      <dgm:prSet presAssocID="{2D67BF20-E89C-4233-A49A-68EC1CAFB62F}" presName="outerBox" presStyleCnt="0"/>
      <dgm:spPr/>
    </dgm:pt>
    <dgm:pt modelId="{FA7B40AF-3B08-460D-BCD1-196A020FA34C}" type="pres">
      <dgm:prSet presAssocID="{2D67BF20-E89C-4233-A49A-68EC1CAFB62F}" presName="outerBoxParent" presStyleLbl="node1" presStyleIdx="0" presStyleCnt="3"/>
      <dgm:spPr/>
      <dgm:t>
        <a:bodyPr/>
        <a:lstStyle/>
        <a:p>
          <a:endParaRPr lang="ru-RU"/>
        </a:p>
      </dgm:t>
    </dgm:pt>
    <dgm:pt modelId="{2854CD19-2BA3-4999-86CA-074B8EDB4B56}" type="pres">
      <dgm:prSet presAssocID="{2D67BF20-E89C-4233-A49A-68EC1CAFB62F}" presName="outerBoxChildren" presStyleCnt="0"/>
      <dgm:spPr/>
    </dgm:pt>
    <dgm:pt modelId="{2E82E0E5-33CD-4BCD-9D38-55BEB85FB00C}" type="pres">
      <dgm:prSet presAssocID="{2D67BF20-E89C-4233-A49A-68EC1CAFB62F}" presName="middleBox" presStyleCnt="0"/>
      <dgm:spPr/>
    </dgm:pt>
    <dgm:pt modelId="{9C9BAD8F-B123-47C4-8396-836A0E07C17F}" type="pres">
      <dgm:prSet presAssocID="{2D67BF20-E89C-4233-A49A-68EC1CAFB62F}" presName="middleBoxParent" presStyleLbl="node1" presStyleIdx="1" presStyleCnt="3"/>
      <dgm:spPr/>
      <dgm:t>
        <a:bodyPr/>
        <a:lstStyle/>
        <a:p>
          <a:endParaRPr lang="ru-RU"/>
        </a:p>
      </dgm:t>
    </dgm:pt>
    <dgm:pt modelId="{6FF0691B-FC12-4D00-8F8F-12061640BD72}" type="pres">
      <dgm:prSet presAssocID="{2D67BF20-E89C-4233-A49A-68EC1CAFB62F}" presName="middleBoxChildren" presStyleCnt="0"/>
      <dgm:spPr/>
    </dgm:pt>
    <dgm:pt modelId="{F3120B61-4404-4E89-A7A4-573329E10FCB}" type="pres">
      <dgm:prSet presAssocID="{2D67BF20-E89C-4233-A49A-68EC1CAFB62F}" presName="centerBox" presStyleCnt="0"/>
      <dgm:spPr/>
    </dgm:pt>
    <dgm:pt modelId="{529049C6-F33D-4350-BEC4-72F20EB6EE84}" type="pres">
      <dgm:prSet presAssocID="{2D67BF20-E89C-4233-A49A-68EC1CAFB62F}" presName="centerBoxParent" presStyleLbl="node1" presStyleIdx="2" presStyleCnt="3" custLinFactNeighborY="13464"/>
      <dgm:spPr/>
      <dgm:t>
        <a:bodyPr/>
        <a:lstStyle/>
        <a:p>
          <a:endParaRPr lang="ru-RU"/>
        </a:p>
      </dgm:t>
    </dgm:pt>
  </dgm:ptLst>
  <dgm:cxnLst>
    <dgm:cxn modelId="{3FA9BB26-69D8-4672-B45F-4FA887FBC51B}" srcId="{2D67BF20-E89C-4233-A49A-68EC1CAFB62F}" destId="{C3E826AC-6552-49D6-B60A-2C6A92ED0916}" srcOrd="2" destOrd="0" parTransId="{E77674C7-82BD-4FB5-BF27-2BC057D2F4AE}" sibTransId="{6E91161C-A571-4D87-9FEC-C065836687AC}"/>
    <dgm:cxn modelId="{E598CC2E-6298-4296-B4D2-3C882E3E453D}" type="presOf" srcId="{2D67BF20-E89C-4233-A49A-68EC1CAFB62F}" destId="{89F6A984-45CF-410F-BDA2-F95D0F3CFF9E}" srcOrd="0" destOrd="0" presId="urn:microsoft.com/office/officeart/2005/8/layout/target2"/>
    <dgm:cxn modelId="{1C54AF52-53CF-4C41-9818-66E9A98CF405}" srcId="{2D67BF20-E89C-4233-A49A-68EC1CAFB62F}" destId="{E92E6018-53F6-40B4-9BDF-1F84A11AB974}" srcOrd="1" destOrd="0" parTransId="{56539789-D26A-4932-8D1F-F79DC4DE094F}" sibTransId="{A5CBDD04-652B-4436-B700-A348286FE136}"/>
    <dgm:cxn modelId="{A5A9A45E-30AC-4217-818E-B5BA1F9C8326}" type="presOf" srcId="{C3E826AC-6552-49D6-B60A-2C6A92ED0916}" destId="{529049C6-F33D-4350-BEC4-72F20EB6EE84}" srcOrd="0" destOrd="0" presId="urn:microsoft.com/office/officeart/2005/8/layout/target2"/>
    <dgm:cxn modelId="{94C30BD7-2BEF-46C2-9D41-721FC2CA2579}" srcId="{2D67BF20-E89C-4233-A49A-68EC1CAFB62F}" destId="{D6BA80BF-8035-42B1-8726-1672B3460E37}" srcOrd="0" destOrd="0" parTransId="{BFCB86A2-F450-41D2-8500-F099F62D20B7}" sibTransId="{2EF6F701-B0E9-44C5-BC9D-7F34CAEDADF3}"/>
    <dgm:cxn modelId="{D205557B-951C-4682-9178-CFF8F5620925}" type="presOf" srcId="{E92E6018-53F6-40B4-9BDF-1F84A11AB974}" destId="{9C9BAD8F-B123-47C4-8396-836A0E07C17F}" srcOrd="0" destOrd="0" presId="urn:microsoft.com/office/officeart/2005/8/layout/target2"/>
    <dgm:cxn modelId="{EB405270-5159-4FE4-B117-76BEA1EB0DB9}" type="presOf" srcId="{D6BA80BF-8035-42B1-8726-1672B3460E37}" destId="{FA7B40AF-3B08-460D-BCD1-196A020FA34C}" srcOrd="0" destOrd="0" presId="urn:microsoft.com/office/officeart/2005/8/layout/target2"/>
    <dgm:cxn modelId="{B63CFD2C-5FF2-4601-8C09-052B91FF2AED}" type="presParOf" srcId="{89F6A984-45CF-410F-BDA2-F95D0F3CFF9E}" destId="{3B6EB294-7905-43EC-B209-8841AB2DDA88}" srcOrd="0" destOrd="0" presId="urn:microsoft.com/office/officeart/2005/8/layout/target2"/>
    <dgm:cxn modelId="{7CBBC956-65DD-4FAA-A39F-785375853890}" type="presParOf" srcId="{3B6EB294-7905-43EC-B209-8841AB2DDA88}" destId="{FA7B40AF-3B08-460D-BCD1-196A020FA34C}" srcOrd="0" destOrd="0" presId="urn:microsoft.com/office/officeart/2005/8/layout/target2"/>
    <dgm:cxn modelId="{03AB8C9B-4310-4D05-B552-97FCCA90F9FB}" type="presParOf" srcId="{3B6EB294-7905-43EC-B209-8841AB2DDA88}" destId="{2854CD19-2BA3-4999-86CA-074B8EDB4B56}" srcOrd="1" destOrd="0" presId="urn:microsoft.com/office/officeart/2005/8/layout/target2"/>
    <dgm:cxn modelId="{09D6CE9C-7BD0-4973-823C-2160ED270C7A}" type="presParOf" srcId="{89F6A984-45CF-410F-BDA2-F95D0F3CFF9E}" destId="{2E82E0E5-33CD-4BCD-9D38-55BEB85FB00C}" srcOrd="1" destOrd="0" presId="urn:microsoft.com/office/officeart/2005/8/layout/target2"/>
    <dgm:cxn modelId="{43070ADB-623E-4984-AE40-41872C102C02}" type="presParOf" srcId="{2E82E0E5-33CD-4BCD-9D38-55BEB85FB00C}" destId="{9C9BAD8F-B123-47C4-8396-836A0E07C17F}" srcOrd="0" destOrd="0" presId="urn:microsoft.com/office/officeart/2005/8/layout/target2"/>
    <dgm:cxn modelId="{3750EAAC-895A-49B3-9951-0EBFC3C25993}" type="presParOf" srcId="{2E82E0E5-33CD-4BCD-9D38-55BEB85FB00C}" destId="{6FF0691B-FC12-4D00-8F8F-12061640BD72}" srcOrd="1" destOrd="0" presId="urn:microsoft.com/office/officeart/2005/8/layout/target2"/>
    <dgm:cxn modelId="{2016D34D-177B-4785-9DD8-CB9318552E05}" type="presParOf" srcId="{89F6A984-45CF-410F-BDA2-F95D0F3CFF9E}" destId="{F3120B61-4404-4E89-A7A4-573329E10FCB}" srcOrd="2" destOrd="0" presId="urn:microsoft.com/office/officeart/2005/8/layout/target2"/>
    <dgm:cxn modelId="{E108BD8E-B1C4-4A8E-A64D-DCC374617002}" type="presParOf" srcId="{F3120B61-4404-4E89-A7A4-573329E10FCB}" destId="{529049C6-F33D-4350-BEC4-72F20EB6EE84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B40AF-3B08-460D-BCD1-196A020FA34C}">
      <dsp:nvSpPr>
        <dsp:cNvPr id="0" name=""/>
        <dsp:cNvSpPr/>
      </dsp:nvSpPr>
      <dsp:spPr>
        <a:xfrm>
          <a:off x="0" y="0"/>
          <a:ext cx="11257280" cy="4525962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3512649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2677" y="112677"/>
        <a:ext cx="11031926" cy="4300608"/>
      </dsp:txXfrm>
    </dsp:sp>
    <dsp:sp modelId="{9C9BAD8F-B123-47C4-8396-836A0E07C17F}">
      <dsp:nvSpPr>
        <dsp:cNvPr id="0" name=""/>
        <dsp:cNvSpPr/>
      </dsp:nvSpPr>
      <dsp:spPr>
        <a:xfrm>
          <a:off x="281432" y="1131490"/>
          <a:ext cx="10694416" cy="3168173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3">
                <a:hueOff val="-35074"/>
                <a:satOff val="-9920"/>
                <a:lumOff val="-4314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-35074"/>
                <a:satOff val="-9920"/>
                <a:lumOff val="-4314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-35074"/>
                <a:satOff val="-9920"/>
                <a:lumOff val="-4314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-35074"/>
                <a:satOff val="-9920"/>
                <a:lumOff val="-4314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-35074"/>
                <a:satOff val="-9920"/>
                <a:lumOff val="-4314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-35074"/>
                <a:satOff val="-9920"/>
                <a:lumOff val="-4314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-35074"/>
                <a:satOff val="-9920"/>
                <a:lumOff val="-4314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201179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8864" y="1228922"/>
        <a:ext cx="10499552" cy="2973309"/>
      </dsp:txXfrm>
    </dsp:sp>
    <dsp:sp modelId="{529049C6-F33D-4350-BEC4-72F20EB6EE84}">
      <dsp:nvSpPr>
        <dsp:cNvPr id="0" name=""/>
        <dsp:cNvSpPr/>
      </dsp:nvSpPr>
      <dsp:spPr>
        <a:xfrm>
          <a:off x="562864" y="2506731"/>
          <a:ext cx="10131552" cy="1810384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3">
                <a:hueOff val="-70148"/>
                <a:satOff val="-19839"/>
                <a:lumOff val="-8628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-70148"/>
                <a:satOff val="-19839"/>
                <a:lumOff val="-8628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-70148"/>
                <a:satOff val="-19839"/>
                <a:lumOff val="-8628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-70148"/>
                <a:satOff val="-19839"/>
                <a:lumOff val="-8628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-70148"/>
                <a:satOff val="-19839"/>
                <a:lumOff val="-8628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-70148"/>
                <a:satOff val="-19839"/>
                <a:lumOff val="-8628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-70148"/>
                <a:satOff val="-19839"/>
                <a:lumOff val="-8628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227584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8540" y="2562407"/>
        <a:ext cx="10020200" cy="1699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32D87-5925-4C3F-A93C-461E8801A8E7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33E58-2D92-4B8C-8354-C9DF5AB3D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678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1280" y="1613731"/>
            <a:ext cx="12070079" cy="4678822"/>
          </a:xfrm>
        </p:spPr>
        <p:txBody>
          <a:bodyPr>
            <a:noAutofit/>
          </a:bodyPr>
          <a:lstStyle/>
          <a:p>
            <a:pPr marL="114300" indent="0" algn="ctr">
              <a:spcBef>
                <a:spcPts val="2400"/>
              </a:spcBef>
              <a:buNone/>
            </a:pPr>
            <a:r>
              <a:rPr lang="ru-RU" sz="2000" b="1" i="1" dirty="0" smtClean="0"/>
              <a:t>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16 сентября 2019 г.</a:t>
            </a:r>
          </a:p>
          <a:p>
            <a:pPr>
              <a:spcBef>
                <a:spcPts val="2400"/>
              </a:spcBef>
            </a:pPr>
            <a:r>
              <a:rPr lang="ru-RU" sz="22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Тарасенко </a:t>
            </a:r>
            <a:r>
              <a:rPr lang="ru-RU" sz="2200" b="1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Е.В.,</a:t>
            </a:r>
            <a:r>
              <a:rPr lang="ru-RU" sz="22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200" b="1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Кравченко М.В., Ягудина Д.М. </a:t>
            </a:r>
            <a:r>
              <a:rPr lang="ru-RU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Итоги ГИА в форме ЕГЭ и ОГЭ </a:t>
            </a:r>
            <a:r>
              <a:rPr lang="ru-RU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2019 </a:t>
            </a:r>
            <a:r>
              <a:rPr lang="ru-RU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г. </a:t>
            </a:r>
          </a:p>
          <a:p>
            <a:pPr>
              <a:spcBef>
                <a:spcPts val="2400"/>
              </a:spcBef>
            </a:pPr>
            <a:r>
              <a:rPr lang="ru-RU" sz="2200" b="1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Тарасенко Е.В.,</a:t>
            </a:r>
            <a:r>
              <a:rPr lang="ru-RU" sz="22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2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Кравченко </a:t>
            </a:r>
            <a:r>
              <a:rPr lang="ru-RU" sz="2200" b="1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М.В. </a:t>
            </a:r>
            <a:r>
              <a:rPr lang="ru-RU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Федеральный перечень учебников</a:t>
            </a:r>
          </a:p>
          <a:p>
            <a:pPr>
              <a:spcBef>
                <a:spcPts val="2400"/>
              </a:spcBef>
            </a:pPr>
            <a:r>
              <a:rPr lang="ru-RU" sz="2200" b="1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Тарасенко Е.В.,</a:t>
            </a:r>
            <a:r>
              <a:rPr lang="ru-RU" sz="22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200" b="1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Кравченко М.В., Ягудина Д.М.</a:t>
            </a:r>
            <a:r>
              <a:rPr lang="ru-RU" sz="2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Апробация проекта новых КИМ ОГЭ 2020г. по иностранным языкам в мае </a:t>
            </a:r>
            <a:r>
              <a:rPr lang="ru-RU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2019 г</a:t>
            </a:r>
            <a:r>
              <a:rPr lang="ru-RU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в ОО </a:t>
            </a:r>
            <a:r>
              <a:rPr lang="ru-RU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Челябинска</a:t>
            </a:r>
            <a:endParaRPr lang="ru-RU" sz="2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2400"/>
              </a:spcBef>
            </a:pPr>
            <a:r>
              <a:rPr lang="ru-RU" sz="2200" b="1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Тарасенко Е.В. </a:t>
            </a:r>
            <a:r>
              <a:rPr lang="ru-RU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Модуль МСОКО как инструмент для оценки качества образования</a:t>
            </a:r>
          </a:p>
          <a:p>
            <a:pPr>
              <a:spcBef>
                <a:spcPts val="2400"/>
              </a:spcBef>
            </a:pPr>
            <a:r>
              <a:rPr lang="ru-RU" sz="2200" b="1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Ефимова И.Е.</a:t>
            </a:r>
            <a:r>
              <a:rPr lang="ru-RU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Использование электронных форм учебников при формировании УУД</a:t>
            </a:r>
          </a:p>
          <a:p>
            <a:pPr>
              <a:spcBef>
                <a:spcPts val="2400"/>
              </a:spcBef>
            </a:pPr>
            <a:r>
              <a:rPr lang="ru-RU" sz="2200" b="1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Лукьянчикова Т.В., Глушко Т.А.</a:t>
            </a:r>
            <a:r>
              <a:rPr lang="ru-RU" sz="22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Работа с </a:t>
            </a:r>
            <a:r>
              <a:rPr lang="ru-RU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сервисом «Российская электронная школа»</a:t>
            </a:r>
            <a:endParaRPr lang="ru-RU" sz="2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2880" y="344594"/>
            <a:ext cx="11805919" cy="2098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Приоритетные направления методической работы учителей иностранных языков в 2019/20 учебном году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515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62560"/>
            <a:ext cx="11955565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ГИА по английскому языку в форме ЕГЭ 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5172" y="1882894"/>
            <a:ext cx="113907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Количество </a:t>
            </a:r>
            <a:r>
              <a:rPr lang="ru-RU" sz="3200" b="1" dirty="0" smtClean="0"/>
              <a:t>участников: 631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Средний балл: 75,38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Количество  </a:t>
            </a:r>
            <a:r>
              <a:rPr lang="ru-RU" sz="3200" b="1" dirty="0"/>
              <a:t>выпускников,  </a:t>
            </a:r>
            <a:endParaRPr lang="ru-RU" sz="3200" b="1" dirty="0" smtClean="0"/>
          </a:p>
          <a:p>
            <a:r>
              <a:rPr lang="ru-RU" sz="3200" b="1" dirty="0" smtClean="0"/>
              <a:t>получивших  </a:t>
            </a:r>
            <a:r>
              <a:rPr lang="ru-RU" sz="3200" b="1" dirty="0"/>
              <a:t>высший  </a:t>
            </a:r>
            <a:r>
              <a:rPr lang="ru-RU" sz="3200" b="1" dirty="0" smtClean="0"/>
              <a:t>балл: 1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Количество  </a:t>
            </a:r>
            <a:r>
              <a:rPr lang="ru-RU" sz="3200" b="1" dirty="0"/>
              <a:t>выпускников,  получивших  </a:t>
            </a:r>
            <a:r>
              <a:rPr lang="ru-RU" sz="3200" b="1" dirty="0" smtClean="0"/>
              <a:t>балл ниже минимального порога: 4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074032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62560"/>
            <a:ext cx="11955565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ГИА по английскому языку в форме ЕГЭ 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594671"/>
              </p:ext>
            </p:extLst>
          </p:nvPr>
        </p:nvGraphicFramePr>
        <p:xfrm>
          <a:off x="1808479" y="1805781"/>
          <a:ext cx="8717279" cy="4695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52547"/>
                <a:gridCol w="1332366"/>
                <a:gridCol w="1332366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ОО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Ср.балл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Кол-во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МАОУ «Гимназия № 93 г. Челябинска»    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МБОУ «Гимназия № 1 г. Челябинска»    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МБОУ «Лицей № 11 г. Челябинска»    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МАОУ «Гимназия № 23 г. Челябинска»    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МАОУ «Гимназия № 80 г. Челябинска»    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МАОУ «Гимназия № 26 г. Челябинска»    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МАОУ «Лицей № 82 г. Челябинска»    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МБОУ «Гимназия № 10 г. Челябинска»    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МАОУ «СОШ № 84 г. Челябинска»    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МАОУ «СОШ № 154 г. Челябинска»    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МАОУ «ОЦ № 2 г. Челябинска»    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МАОУ «СОШ № 104 г. Челябинска»    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МБОУ «СОШ № 121 г. Челябинска»    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МАОУ «МЛ № 148 г. Челябинска»    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МАОУ «Гимназия № 76 г. Челябинска»    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6718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62560"/>
            <a:ext cx="11955565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ГИА по английскому языку в форме ЕГЭ 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52357"/>
            <a:ext cx="1205716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800" b="1" dirty="0" smtClean="0"/>
              <a:t>документы</a:t>
            </a:r>
            <a:r>
              <a:rPr lang="ru-RU" sz="2800" b="1" dirty="0"/>
              <a:t>, определяющие структуру и содержание КИМ ЕГЭ 2020 г.;  </a:t>
            </a:r>
          </a:p>
          <a:p>
            <a:pPr marL="5400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800" b="1" dirty="0" smtClean="0"/>
              <a:t>открытый </a:t>
            </a:r>
            <a:r>
              <a:rPr lang="ru-RU" sz="2800" b="1" dirty="0"/>
              <a:t>банк заданий ЕГЭ;  </a:t>
            </a:r>
          </a:p>
          <a:p>
            <a:pPr marL="5400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800" b="1" dirty="0" smtClean="0"/>
              <a:t>учебно-методические  </a:t>
            </a:r>
            <a:r>
              <a:rPr lang="ru-RU" sz="2800" b="1" dirty="0"/>
              <a:t>материалы  для  председателей  и  членов  региональных </a:t>
            </a:r>
            <a:r>
              <a:rPr lang="ru-RU" sz="2800" b="1" dirty="0" smtClean="0"/>
              <a:t>предметных комиссий;  </a:t>
            </a:r>
            <a:endParaRPr lang="ru-RU" sz="2800" b="1" dirty="0"/>
          </a:p>
          <a:p>
            <a:pPr marL="5400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800" b="1" dirty="0" smtClean="0"/>
              <a:t>методические  </a:t>
            </a:r>
            <a:r>
              <a:rPr lang="ru-RU" sz="2800" b="1" dirty="0"/>
              <a:t>рекомендации  на  основе  анализа  типичных  ошибок  участников </a:t>
            </a:r>
            <a:r>
              <a:rPr lang="ru-RU" sz="2800" b="1" dirty="0" smtClean="0"/>
              <a:t>ЕГЭ </a:t>
            </a:r>
            <a:r>
              <a:rPr lang="ru-RU" sz="2800" b="1" dirty="0"/>
              <a:t>прошлых лет (2015–2018 гг.); </a:t>
            </a:r>
          </a:p>
          <a:p>
            <a:pPr marL="5400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800" b="1" dirty="0" smtClean="0"/>
              <a:t>журнал </a:t>
            </a:r>
            <a:r>
              <a:rPr lang="ru-RU" sz="2800" b="1" dirty="0"/>
              <a:t>«Педагогические измерения»; </a:t>
            </a:r>
          </a:p>
          <a:p>
            <a:pPr marL="5400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800" b="1" dirty="0" err="1" smtClean="0"/>
              <a:t>Youtube</a:t>
            </a:r>
            <a:r>
              <a:rPr lang="ru-RU" sz="2800" b="1" dirty="0" smtClean="0"/>
              <a:t>-канал </a:t>
            </a:r>
            <a:r>
              <a:rPr lang="ru-RU" sz="2800" b="1" dirty="0" err="1"/>
              <a:t>Рособрнадзора</a:t>
            </a:r>
            <a:r>
              <a:rPr lang="ru-RU" sz="2800" b="1" dirty="0"/>
              <a:t> (</a:t>
            </a:r>
            <a:r>
              <a:rPr lang="ru-RU" sz="2800" b="1" dirty="0" err="1"/>
              <a:t>видеоконсультации</a:t>
            </a:r>
            <a:r>
              <a:rPr lang="ru-RU" sz="2800" b="1" dirty="0"/>
              <a:t> по подготовке к ЕГЭ </a:t>
            </a:r>
            <a:r>
              <a:rPr lang="ru-RU" sz="2800" b="1" dirty="0" smtClean="0"/>
              <a:t>2016–2019 </a:t>
            </a:r>
            <a:r>
              <a:rPr lang="ru-RU" sz="2800" b="1" dirty="0"/>
              <a:t>гг</a:t>
            </a:r>
            <a:r>
              <a:rPr lang="ru-RU" sz="2800" b="1" dirty="0" smtClean="0"/>
              <a:t>.)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94572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66240"/>
            <a:ext cx="11955565" cy="1485900"/>
          </a:xfrm>
        </p:spPr>
        <p:txBody>
          <a:bodyPr>
            <a:noAutofit/>
          </a:bodyPr>
          <a:lstStyle/>
          <a:p>
            <a:r>
              <a:rPr lang="ru-RU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ГИА по </a:t>
            </a:r>
            <a:r>
              <a:rPr lang="ru-RU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НЕМЕЦКОМУ языку в </a:t>
            </a:r>
            <a:r>
              <a:rPr lang="ru-RU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форме ЕГЭ и ОГЭ </a:t>
            </a:r>
            <a:r>
              <a:rPr lang="ru-RU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2019 г</a:t>
            </a:r>
            <a:r>
              <a:rPr lang="ru-RU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8193" y="4891614"/>
            <a:ext cx="7218348" cy="23629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i="1" dirty="0" smtClean="0">
                <a:solidFill>
                  <a:schemeClr val="bg1"/>
                </a:solidFill>
              </a:rPr>
              <a:t>Кравченко Маргарита Витальевна, </a:t>
            </a:r>
            <a:r>
              <a:rPr lang="ru-RU" sz="2800" b="1" i="1" dirty="0">
                <a:solidFill>
                  <a:schemeClr val="bg1"/>
                </a:solidFill>
              </a:rPr>
              <a:t>учитель </a:t>
            </a:r>
            <a:r>
              <a:rPr lang="ru-RU" sz="2800" b="1" i="1" dirty="0" smtClean="0">
                <a:solidFill>
                  <a:schemeClr val="bg1"/>
                </a:solidFill>
              </a:rPr>
              <a:t>немецкого языка </a:t>
            </a:r>
            <a:r>
              <a:rPr lang="ru-RU" sz="2800" b="1" i="1" dirty="0">
                <a:solidFill>
                  <a:schemeClr val="bg1"/>
                </a:solidFill>
              </a:rPr>
              <a:t>МАОУ </a:t>
            </a:r>
            <a:r>
              <a:rPr lang="ru-RU" sz="2800" b="1" i="1" dirty="0" smtClean="0">
                <a:solidFill>
                  <a:schemeClr val="bg1"/>
                </a:solidFill>
              </a:rPr>
              <a:t>«СОШ №91 г. Челябинска</a:t>
            </a:r>
            <a:r>
              <a:rPr lang="ru-RU" sz="2800" b="1" i="1" dirty="0">
                <a:solidFill>
                  <a:schemeClr val="bg1"/>
                </a:solidFill>
              </a:rPr>
              <a:t>», </a:t>
            </a:r>
            <a:r>
              <a:rPr lang="ru-RU" sz="2800" b="1" i="1" dirty="0" smtClean="0">
                <a:solidFill>
                  <a:schemeClr val="bg1"/>
                </a:solidFill>
              </a:rPr>
              <a:t>член ГМО </a:t>
            </a:r>
            <a:r>
              <a:rPr lang="ru-RU" sz="2800" b="1" i="1" dirty="0">
                <a:solidFill>
                  <a:schemeClr val="bg1"/>
                </a:solidFill>
              </a:rPr>
              <a:t>учителей иностранных языков</a:t>
            </a:r>
          </a:p>
        </p:txBody>
      </p:sp>
    </p:spTree>
    <p:extLst>
      <p:ext uri="{BB962C8B-B14F-4D97-AF65-F5344CB8AC3E}">
        <p14:creationId xmlns:p14="http://schemas.microsoft.com/office/powerpoint/2010/main" val="20779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66240"/>
            <a:ext cx="12192000" cy="1485900"/>
          </a:xfrm>
        </p:spPr>
        <p:txBody>
          <a:bodyPr>
            <a:noAutofit/>
          </a:bodyPr>
          <a:lstStyle/>
          <a:p>
            <a:r>
              <a:rPr lang="ru-RU" sz="6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ГИА по </a:t>
            </a:r>
            <a:r>
              <a:rPr lang="ru-RU" sz="6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ФРАНЦУЗСКОМУ языку в </a:t>
            </a:r>
            <a:r>
              <a:rPr lang="ru-RU" sz="6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форме ЕГЭ и ОГЭ </a:t>
            </a:r>
            <a:r>
              <a:rPr lang="ru-RU" sz="6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2019 г</a:t>
            </a:r>
            <a:r>
              <a:rPr lang="ru-RU" sz="6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8193" y="4891614"/>
            <a:ext cx="7218348" cy="23629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i="1" dirty="0" smtClean="0">
                <a:solidFill>
                  <a:schemeClr val="bg1"/>
                </a:solidFill>
              </a:rPr>
              <a:t>Ягудина Дамира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Муллануровна</a:t>
            </a:r>
            <a:r>
              <a:rPr lang="ru-RU" sz="2800" b="1" i="1" dirty="0" smtClean="0">
                <a:solidFill>
                  <a:schemeClr val="bg1"/>
                </a:solidFill>
              </a:rPr>
              <a:t>, </a:t>
            </a:r>
            <a:r>
              <a:rPr lang="ru-RU" sz="2800" b="1" i="1" dirty="0">
                <a:solidFill>
                  <a:schemeClr val="bg1"/>
                </a:solidFill>
              </a:rPr>
              <a:t>учитель </a:t>
            </a:r>
            <a:r>
              <a:rPr lang="ru-RU" sz="2800" b="1" i="1" dirty="0" smtClean="0">
                <a:solidFill>
                  <a:schemeClr val="bg1"/>
                </a:solidFill>
              </a:rPr>
              <a:t>французского языка </a:t>
            </a:r>
            <a:r>
              <a:rPr lang="ru-RU" sz="2800" b="1" i="1" dirty="0">
                <a:solidFill>
                  <a:schemeClr val="bg1"/>
                </a:solidFill>
              </a:rPr>
              <a:t>МАОУ </a:t>
            </a:r>
            <a:r>
              <a:rPr lang="ru-RU" sz="2800" b="1" i="1" dirty="0" smtClean="0">
                <a:solidFill>
                  <a:schemeClr val="bg1"/>
                </a:solidFill>
              </a:rPr>
              <a:t>«Гимназия №48 г. Челябинска</a:t>
            </a:r>
            <a:r>
              <a:rPr lang="ru-RU" sz="2800" b="1" i="1" dirty="0">
                <a:solidFill>
                  <a:schemeClr val="bg1"/>
                </a:solidFill>
              </a:rPr>
              <a:t>», </a:t>
            </a:r>
            <a:r>
              <a:rPr lang="ru-RU" sz="2800" b="1" i="1" dirty="0" smtClean="0">
                <a:solidFill>
                  <a:schemeClr val="bg1"/>
                </a:solidFill>
              </a:rPr>
              <a:t>член ГМО </a:t>
            </a:r>
            <a:r>
              <a:rPr lang="ru-RU" sz="2800" b="1" i="1" dirty="0">
                <a:solidFill>
                  <a:schemeClr val="bg1"/>
                </a:solidFill>
              </a:rPr>
              <a:t>учителей иностранных языков</a:t>
            </a:r>
          </a:p>
        </p:txBody>
      </p:sp>
    </p:spTree>
    <p:extLst>
      <p:ext uri="{BB962C8B-B14F-4D97-AF65-F5344CB8AC3E}">
        <p14:creationId xmlns:p14="http://schemas.microsoft.com/office/powerpoint/2010/main" val="356739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66240"/>
            <a:ext cx="11955565" cy="14859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ПЕРЕЧЕНЬ УЧЕБНИКОВ </a:t>
            </a:r>
            <a:endParaRPr lang="ru-R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8193" y="4566494"/>
            <a:ext cx="7218348" cy="23629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i="1" dirty="0">
                <a:solidFill>
                  <a:schemeClr val="bg1"/>
                </a:solidFill>
              </a:rPr>
              <a:t>Тарасенко Екатерина Владимировна, учитель английского языка МАОУ «Гимназия №93  г</a:t>
            </a:r>
            <a:r>
              <a:rPr lang="ru-RU" sz="2800" b="1" i="1" dirty="0" smtClean="0">
                <a:solidFill>
                  <a:schemeClr val="bg1"/>
                </a:solidFill>
              </a:rPr>
              <a:t>. Челябинска</a:t>
            </a:r>
            <a:r>
              <a:rPr lang="ru-RU" sz="2800" b="1" i="1" dirty="0">
                <a:solidFill>
                  <a:schemeClr val="bg1"/>
                </a:solidFill>
              </a:rPr>
              <a:t>», </a:t>
            </a:r>
            <a:r>
              <a:rPr lang="ru-RU" sz="2800" b="1" i="1" dirty="0" smtClean="0">
                <a:solidFill>
                  <a:schemeClr val="bg1"/>
                </a:solidFill>
              </a:rPr>
              <a:t>руководитель </a:t>
            </a:r>
            <a:r>
              <a:rPr lang="ru-RU" sz="2800" b="1" i="1" dirty="0">
                <a:solidFill>
                  <a:schemeClr val="bg1"/>
                </a:solidFill>
              </a:rPr>
              <a:t>ГМО учителей иностранных языков</a:t>
            </a:r>
          </a:p>
        </p:txBody>
      </p:sp>
    </p:spTree>
    <p:extLst>
      <p:ext uri="{BB962C8B-B14F-4D97-AF65-F5344CB8AC3E}">
        <p14:creationId xmlns:p14="http://schemas.microsoft.com/office/powerpoint/2010/main" val="9839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03200"/>
            <a:ext cx="11955565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ПЕРЕЧЕНЬ УЧЕБНИКОВ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914915"/>
            <a:ext cx="6491923" cy="4531995"/>
          </a:xfrm>
          <a:prstGeom prst="rect">
            <a:avLst/>
          </a:prstGeom>
        </p:spPr>
      </p:pic>
      <p:pic>
        <p:nvPicPr>
          <p:cNvPr id="6" name="Рисунок 5" descr="https://catalog.prosv.ru/images/big/04d519b7-717f-11e0-a63b-00101889064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3780">
            <a:off x="10041890" y="1564003"/>
            <a:ext cx="2292350" cy="331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catalog.prosv.ru/images/big/44c72727-ea5f-11e0-85ca-00101889064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0726">
            <a:off x="6094607" y="1864105"/>
            <a:ext cx="2507933" cy="3266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catalog.prosv.ru/images/big/f884827a-ea51-11e0-85ca-00101889064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102" y="1250988"/>
            <a:ext cx="2280204" cy="30908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6786880" y="5460494"/>
            <a:ext cx="51686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Алексеев А.А., Смирнова Е.Ю., Б. </a:t>
            </a:r>
            <a:r>
              <a:rPr lang="ru-RU" b="1" dirty="0" err="1"/>
              <a:t>Дерков-Диссельбек</a:t>
            </a:r>
            <a:endParaRPr lang="ru-RU" b="1" dirty="0"/>
          </a:p>
          <a:p>
            <a:pPr algn="ctr"/>
            <a:r>
              <a:rPr lang="ru-RU" b="1" dirty="0"/>
              <a:t>АО «Издательство «Просвещение»</a:t>
            </a:r>
          </a:p>
        </p:txBody>
      </p:sp>
    </p:spTree>
    <p:extLst>
      <p:ext uri="{BB962C8B-B14F-4D97-AF65-F5344CB8AC3E}">
        <p14:creationId xmlns:p14="http://schemas.microsoft.com/office/powerpoint/2010/main" val="2353708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66240"/>
            <a:ext cx="11955565" cy="14859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ПЕРЕЧЕНЬ УЧЕБНИКОВ </a:t>
            </a:r>
            <a:endParaRPr lang="ru-R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3652" y="4790014"/>
            <a:ext cx="7218348" cy="23629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i="1" dirty="0" smtClean="0">
                <a:solidFill>
                  <a:schemeClr val="bg1"/>
                </a:solidFill>
              </a:rPr>
              <a:t>Кудрявцева Елена Петровна, </a:t>
            </a:r>
            <a:r>
              <a:rPr lang="ru-RU" sz="2800" b="1" i="1" dirty="0">
                <a:solidFill>
                  <a:schemeClr val="bg1"/>
                </a:solidFill>
              </a:rPr>
              <a:t>учитель </a:t>
            </a:r>
            <a:r>
              <a:rPr lang="ru-RU" sz="2800" b="1" i="1" dirty="0" smtClean="0">
                <a:solidFill>
                  <a:schemeClr val="bg1"/>
                </a:solidFill>
              </a:rPr>
              <a:t>немецкого языка МБОУ «СОШ №68  </a:t>
            </a:r>
            <a:r>
              <a:rPr lang="ru-RU" sz="2800" b="1" i="1" dirty="0">
                <a:solidFill>
                  <a:schemeClr val="bg1"/>
                </a:solidFill>
              </a:rPr>
              <a:t>г</a:t>
            </a:r>
            <a:r>
              <a:rPr lang="ru-RU" sz="2800" b="1" i="1" dirty="0" smtClean="0">
                <a:solidFill>
                  <a:schemeClr val="bg1"/>
                </a:solidFill>
              </a:rPr>
              <a:t>. Челябинска</a:t>
            </a:r>
            <a:r>
              <a:rPr lang="ru-RU" sz="2800" b="1" i="1" dirty="0">
                <a:solidFill>
                  <a:schemeClr val="bg1"/>
                </a:solidFill>
              </a:rPr>
              <a:t>», </a:t>
            </a:r>
            <a:r>
              <a:rPr lang="ru-RU" sz="2800" b="1" i="1" dirty="0" smtClean="0">
                <a:solidFill>
                  <a:schemeClr val="bg1"/>
                </a:solidFill>
              </a:rPr>
              <a:t>член ГМО </a:t>
            </a:r>
            <a:r>
              <a:rPr lang="ru-RU" sz="2800" b="1" i="1" dirty="0">
                <a:solidFill>
                  <a:schemeClr val="bg1"/>
                </a:solidFill>
              </a:rPr>
              <a:t>учителей иностранных языков</a:t>
            </a:r>
          </a:p>
        </p:txBody>
      </p:sp>
    </p:spTree>
    <p:extLst>
      <p:ext uri="{BB962C8B-B14F-4D97-AF65-F5344CB8AC3E}">
        <p14:creationId xmlns:p14="http://schemas.microsoft.com/office/powerpoint/2010/main" val="374718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66240"/>
            <a:ext cx="11955565" cy="14859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АПРОБАЦИЯ ПРОЕКТА НОВЫХ КИМ ОГЭ ПО АНГЛИЙСКОМУ ЯЗЫКУ В ОО ЧЕЛЯБИНСКА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8193" y="4566494"/>
            <a:ext cx="7218348" cy="23629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i="1" dirty="0">
                <a:solidFill>
                  <a:schemeClr val="bg1"/>
                </a:solidFill>
              </a:rPr>
              <a:t>Тарасенко Екатерина Владимировна, учитель английского языка МАОУ «Гимназия №93  г</a:t>
            </a:r>
            <a:r>
              <a:rPr lang="ru-RU" sz="2800" b="1" i="1" dirty="0" smtClean="0">
                <a:solidFill>
                  <a:schemeClr val="bg1"/>
                </a:solidFill>
              </a:rPr>
              <a:t>. Челябинска</a:t>
            </a:r>
            <a:r>
              <a:rPr lang="ru-RU" sz="2800" b="1" i="1" dirty="0">
                <a:solidFill>
                  <a:schemeClr val="bg1"/>
                </a:solidFill>
              </a:rPr>
              <a:t>», </a:t>
            </a:r>
            <a:r>
              <a:rPr lang="ru-RU" sz="2800" b="1" i="1" dirty="0" smtClean="0">
                <a:solidFill>
                  <a:schemeClr val="bg1"/>
                </a:solidFill>
              </a:rPr>
              <a:t>руководитель </a:t>
            </a:r>
            <a:r>
              <a:rPr lang="ru-RU" sz="2800" b="1" i="1" dirty="0">
                <a:solidFill>
                  <a:schemeClr val="bg1"/>
                </a:solidFill>
              </a:rPr>
              <a:t>ГМО учителей иностранных языков</a:t>
            </a:r>
          </a:p>
        </p:txBody>
      </p:sp>
    </p:spTree>
    <p:extLst>
      <p:ext uri="{BB962C8B-B14F-4D97-AF65-F5344CB8AC3E}">
        <p14:creationId xmlns:p14="http://schemas.microsoft.com/office/powerpoint/2010/main" val="42151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0925" t="15488" r="21267" b="11041"/>
          <a:stretch/>
        </p:blipFill>
        <p:spPr>
          <a:xfrm>
            <a:off x="1537136" y="1648460"/>
            <a:ext cx="8881291" cy="550418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62560"/>
            <a:ext cx="11955565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АПРОБАЦИЯ ПРОЕКТА НОВЫХ КИМ ОГЭ ПО АНГЛИЙСКОМУ ЯЗЫКУ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0322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66240"/>
            <a:ext cx="11955565" cy="1485900"/>
          </a:xfrm>
        </p:spPr>
        <p:txBody>
          <a:bodyPr>
            <a:noAutofit/>
          </a:bodyPr>
          <a:lstStyle/>
          <a:p>
            <a:r>
              <a:rPr lang="ru-RU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ГИА по английскому </a:t>
            </a:r>
            <a:r>
              <a:rPr lang="ru-RU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языку в </a:t>
            </a:r>
            <a:r>
              <a:rPr lang="ru-RU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форме ЕГЭ и ОГЭ </a:t>
            </a:r>
            <a:r>
              <a:rPr lang="ru-RU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2019 г</a:t>
            </a:r>
            <a:r>
              <a:rPr lang="ru-RU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8193" y="4566494"/>
            <a:ext cx="7218348" cy="23629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i="1" dirty="0">
                <a:solidFill>
                  <a:schemeClr val="bg1"/>
                </a:solidFill>
              </a:rPr>
              <a:t>Тарасенко Екатерина Владимировна, учитель английского языка МАОУ «Гимназия №93  г</a:t>
            </a:r>
            <a:r>
              <a:rPr lang="ru-RU" sz="2800" b="1" i="1" dirty="0" smtClean="0">
                <a:solidFill>
                  <a:schemeClr val="bg1"/>
                </a:solidFill>
              </a:rPr>
              <a:t>. Челябинска</a:t>
            </a:r>
            <a:r>
              <a:rPr lang="ru-RU" sz="2800" b="1" i="1" dirty="0">
                <a:solidFill>
                  <a:schemeClr val="bg1"/>
                </a:solidFill>
              </a:rPr>
              <a:t>», </a:t>
            </a:r>
            <a:r>
              <a:rPr lang="ru-RU" sz="2800" b="1" i="1" dirty="0" smtClean="0">
                <a:solidFill>
                  <a:schemeClr val="bg1"/>
                </a:solidFill>
              </a:rPr>
              <a:t>руководитель </a:t>
            </a:r>
            <a:r>
              <a:rPr lang="ru-RU" sz="2800" b="1" i="1" dirty="0">
                <a:solidFill>
                  <a:schemeClr val="bg1"/>
                </a:solidFill>
              </a:rPr>
              <a:t>ГМО учителей иностранных языков</a:t>
            </a:r>
          </a:p>
        </p:txBody>
      </p:sp>
    </p:spTree>
    <p:extLst>
      <p:ext uri="{BB962C8B-B14F-4D97-AF65-F5344CB8AC3E}">
        <p14:creationId xmlns:p14="http://schemas.microsoft.com/office/powerpoint/2010/main" val="124708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62560"/>
            <a:ext cx="11955565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АПРОБАЦИЯ ПРОЕКТА НОВЫХ КИМ ОГЭ ПО АНГЛИЙСКОМУ ЯЗЫКУ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080" y="1648460"/>
            <a:ext cx="9551564" cy="510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15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62560"/>
            <a:ext cx="11955565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АПРОБАЦИЯ ПРОЕКТА НОВЫХ КИМ ОГЭ ПО АНГЛИЙСКОМУ ЯЗЫКУ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37778"/>
          <a:stretch/>
        </p:blipFill>
        <p:spPr>
          <a:xfrm>
            <a:off x="1381760" y="1648460"/>
            <a:ext cx="9731208" cy="520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41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62560"/>
            <a:ext cx="11955565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АПРОБАЦИЯ ПРОЕКТА НОВЫХ КИМ ОГЭ ПО АНГЛИЙСКОМУ ЯЗЫКУ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1020"/>
            <a:ext cx="12197945" cy="433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08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62560"/>
            <a:ext cx="11955565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АПРОБАЦИЯ ПРОЕКТА НОВЫХ КИМ ОГЭ ПО АНГЛИЙСКОМУ ЯЗЫКУ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99" y="1596157"/>
            <a:ext cx="10724261" cy="41158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5473176"/>
            <a:ext cx="10728000" cy="178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68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66240"/>
            <a:ext cx="11955565" cy="14859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АПРОБАЦИЯ ПРОЕКТА НОВЫХ КИМ ОГЭ ПО НЕМЕЦКОМУ ЯЗЫКУ В ОО ЧЕЛЯБИНСКА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888193" y="4891614"/>
            <a:ext cx="7218348" cy="2362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sz="2800" b="1" i="1" smtClean="0">
                <a:solidFill>
                  <a:schemeClr val="bg1"/>
                </a:solidFill>
              </a:rPr>
              <a:t>Кравченко Маргарита Витальевна, учитель немецкого языка МАОУ «СОШ №91 г. Челябинска», член ГМО учителей иностранных языков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8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66240"/>
            <a:ext cx="11955565" cy="14859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АПРОБАЦИЯ ПРОЕКТА НОВЫХ КИМ ОГЭ ПО ФРАНЦУЗСКОМУ ЯЗЫКУ В ОО ЧЕЛЯБИНСКА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888193" y="4891614"/>
            <a:ext cx="7218348" cy="2362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sz="2800" b="1" i="1" smtClean="0">
                <a:solidFill>
                  <a:schemeClr val="bg1"/>
                </a:solidFill>
              </a:rPr>
              <a:t>Ягудина Дамира Муллануровна, учитель французского языка МАОУ «Гимназия №48 г. Челябинска», член ГМО учителей иностранных языков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1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66240"/>
            <a:ext cx="11955565" cy="14859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МОДУЛЯ МСОКО УЧИТЕЛЕМ-ПРЕДМЕТНИКОМ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8193" y="4566494"/>
            <a:ext cx="7218348" cy="23629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i="1" dirty="0">
                <a:solidFill>
                  <a:schemeClr val="bg1"/>
                </a:solidFill>
              </a:rPr>
              <a:t>Тарасенко Екатерина Владимировна, учитель английского языка МАОУ «Гимназия №93  г</a:t>
            </a:r>
            <a:r>
              <a:rPr lang="ru-RU" sz="2800" b="1" i="1" dirty="0" smtClean="0">
                <a:solidFill>
                  <a:schemeClr val="bg1"/>
                </a:solidFill>
              </a:rPr>
              <a:t>. Челябинска</a:t>
            </a:r>
            <a:r>
              <a:rPr lang="ru-RU" sz="2800" b="1" i="1" dirty="0">
                <a:solidFill>
                  <a:schemeClr val="bg1"/>
                </a:solidFill>
              </a:rPr>
              <a:t>», </a:t>
            </a:r>
            <a:r>
              <a:rPr lang="ru-RU" sz="2800" b="1" i="1" dirty="0" smtClean="0">
                <a:solidFill>
                  <a:schemeClr val="bg1"/>
                </a:solidFill>
              </a:rPr>
              <a:t>руководитель </a:t>
            </a:r>
            <a:r>
              <a:rPr lang="ru-RU" sz="2800" b="1" i="1" dirty="0">
                <a:solidFill>
                  <a:schemeClr val="bg1"/>
                </a:solidFill>
              </a:rPr>
              <a:t>ГМО учителей иностранных языков</a:t>
            </a:r>
          </a:p>
        </p:txBody>
      </p:sp>
    </p:spTree>
    <p:extLst>
      <p:ext uri="{BB962C8B-B14F-4D97-AF65-F5344CB8AC3E}">
        <p14:creationId xmlns:p14="http://schemas.microsoft.com/office/powerpoint/2010/main" val="144279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400" y="160457"/>
            <a:ext cx="11480800" cy="1354162"/>
          </a:xfrm>
        </p:spPr>
        <p:txBody>
          <a:bodyPr>
            <a:noAutofit/>
          </a:bodyPr>
          <a:lstStyle/>
          <a:p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внутришкольной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системы оценки качества образования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323093"/>
              </p:ext>
            </p:extLst>
          </p:nvPr>
        </p:nvGraphicFramePr>
        <p:xfrm>
          <a:off x="345440" y="2071688"/>
          <a:ext cx="1125728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10524" y="2251303"/>
            <a:ext cx="868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Самоаудит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образовательной системы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6000" y="3185827"/>
            <a:ext cx="10078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заказчиков образовательной услуги о степени соответствия качества предоставляемого обучения требованиям ФГОС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6000" y="4599152"/>
            <a:ext cx="98348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потребителей образовательной услуги о степени соответствия качества предоставляемого обучения требованиям ФГОС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9484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560" y="1752601"/>
            <a:ext cx="12029440" cy="4373563"/>
          </a:xfrm>
        </p:spPr>
        <p:txBody>
          <a:bodyPr>
            <a:noAutofit/>
          </a:bodyPr>
          <a:lstStyle/>
          <a:p>
            <a:r>
              <a:rPr lang="ru-RU" sz="2700" b="1" dirty="0" smtClean="0"/>
              <a:t>Анализ диагностических работ по протоколам, разработанным в соответствии с ФГОС</a:t>
            </a:r>
          </a:p>
          <a:p>
            <a:r>
              <a:rPr lang="ru-RU" sz="2700" b="1" dirty="0" smtClean="0"/>
              <a:t>Повышение эффективности работы с документами</a:t>
            </a:r>
          </a:p>
          <a:p>
            <a:r>
              <a:rPr lang="ru-RU" sz="2700" b="1" dirty="0" smtClean="0"/>
              <a:t>Повышение эффективности работы с учениками</a:t>
            </a:r>
          </a:p>
          <a:p>
            <a:r>
              <a:rPr lang="ru-RU" sz="2700" b="1" dirty="0" smtClean="0"/>
              <a:t>Переход с бумажной технологии обработки информации к электронной (автоматической) системе</a:t>
            </a:r>
          </a:p>
          <a:p>
            <a:r>
              <a:rPr lang="ru-RU" sz="2700" b="1" dirty="0" smtClean="0"/>
              <a:t>Сокращение времени на формирование отчётных документов</a:t>
            </a:r>
          </a:p>
          <a:p>
            <a:r>
              <a:rPr lang="ru-RU" sz="2700" b="1" dirty="0" smtClean="0"/>
              <a:t>Понимание состояния уровня подготовки обучающихся на каждом уровне обучения</a:t>
            </a:r>
          </a:p>
          <a:p>
            <a:r>
              <a:rPr lang="ru-RU" sz="2700" b="1" dirty="0" smtClean="0"/>
              <a:t>Прогноз успешности учащихся на ЕГЭ и ОГЭ</a:t>
            </a:r>
            <a:endParaRPr lang="ru-RU" sz="27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1" y="121920"/>
            <a:ext cx="11955565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МОДУЛЯ МСОКО УЧИТЕЛЕМ-ПРЕДМЕТНИКОМ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1352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1" y="121920"/>
            <a:ext cx="11955565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МОДУЛЯ МСОКО УЧИТЕЛЕМ-ПРЕДМЕТНИКОМ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" y="1773604"/>
            <a:ext cx="11690278" cy="489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343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0" y="1752601"/>
            <a:ext cx="11379200" cy="4373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3600" b="1" dirty="0" smtClean="0"/>
              <a:t>Количество сдававших: 1140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3600" b="1" dirty="0" smtClean="0"/>
              <a:t>% максимальных отметок: </a:t>
            </a:r>
            <a:r>
              <a:rPr lang="ru-RU" sz="3600" b="1" dirty="0"/>
              <a:t>51,62</a:t>
            </a:r>
            <a:r>
              <a:rPr lang="ru-RU" sz="3600" b="1" dirty="0" smtClean="0"/>
              <a:t>%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3600" b="1" dirty="0" smtClean="0"/>
              <a:t>Не преодолели минимальный порог: 9 (0,81%)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3600" b="1" dirty="0" smtClean="0"/>
              <a:t>Средний балл: 4,39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sz="36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62560"/>
            <a:ext cx="11955565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ГИА по английскому языку в форме ОГЭ 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4940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42720"/>
            <a:ext cx="11955565" cy="14859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ЭЛЕКТРОННЫХ ФОРМ УЧЕБНИКОВ ПРИ ФОРМИРОВАНИИ УУД </a:t>
            </a:r>
            <a:endParaRPr lang="ru-RU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8193" y="4566494"/>
            <a:ext cx="7218348" cy="23629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i="1" dirty="0" smtClean="0">
                <a:solidFill>
                  <a:schemeClr val="bg1"/>
                </a:solidFill>
              </a:rPr>
              <a:t>Ефимова Инесса Евгеньевна, </a:t>
            </a:r>
            <a:r>
              <a:rPr lang="ru-RU" sz="2800" b="1" i="1" dirty="0">
                <a:solidFill>
                  <a:schemeClr val="bg1"/>
                </a:solidFill>
              </a:rPr>
              <a:t>учитель английского языка МАОУ «Гимназия </a:t>
            </a:r>
            <a:r>
              <a:rPr lang="ru-RU" sz="2800" b="1" i="1" dirty="0" smtClean="0">
                <a:solidFill>
                  <a:schemeClr val="bg1"/>
                </a:solidFill>
              </a:rPr>
              <a:t>№26  </a:t>
            </a:r>
            <a:r>
              <a:rPr lang="ru-RU" sz="2800" b="1" i="1" dirty="0">
                <a:solidFill>
                  <a:schemeClr val="bg1"/>
                </a:solidFill>
              </a:rPr>
              <a:t>г</a:t>
            </a:r>
            <a:r>
              <a:rPr lang="ru-RU" sz="2800" b="1" i="1" dirty="0" smtClean="0">
                <a:solidFill>
                  <a:schemeClr val="bg1"/>
                </a:solidFill>
              </a:rPr>
              <a:t>. Челябинска</a:t>
            </a:r>
            <a:r>
              <a:rPr lang="ru-RU" sz="2800" b="1" i="1" dirty="0">
                <a:solidFill>
                  <a:schemeClr val="bg1"/>
                </a:solidFill>
              </a:rPr>
              <a:t>», </a:t>
            </a:r>
            <a:r>
              <a:rPr lang="ru-RU" sz="2800" b="1" i="1" dirty="0" smtClean="0">
                <a:solidFill>
                  <a:schemeClr val="bg1"/>
                </a:solidFill>
              </a:rPr>
              <a:t>член ГМО </a:t>
            </a:r>
            <a:r>
              <a:rPr lang="ru-RU" sz="2800" b="1" i="1" dirty="0">
                <a:solidFill>
                  <a:schemeClr val="bg1"/>
                </a:solidFill>
              </a:rPr>
              <a:t>учителей иностранных языков</a:t>
            </a:r>
          </a:p>
        </p:txBody>
      </p:sp>
    </p:spTree>
    <p:extLst>
      <p:ext uri="{BB962C8B-B14F-4D97-AF65-F5344CB8AC3E}">
        <p14:creationId xmlns:p14="http://schemas.microsoft.com/office/powerpoint/2010/main" val="329796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217" y="1636830"/>
            <a:ext cx="11955565" cy="14859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СЕРВИСОМ «РОССИЙСКАЯ ЭЛЕКТРОННАЯ ШКОЛА» 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9920" y="5149516"/>
            <a:ext cx="8936621" cy="1779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i="1" dirty="0" smtClean="0">
                <a:solidFill>
                  <a:schemeClr val="bg1"/>
                </a:solidFill>
              </a:rPr>
              <a:t>Глушко Татьяна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Ариковна</a:t>
            </a:r>
            <a:r>
              <a:rPr lang="ru-RU" sz="2800" b="1" i="1" dirty="0" smtClean="0">
                <a:solidFill>
                  <a:schemeClr val="bg1"/>
                </a:solidFill>
              </a:rPr>
              <a:t>, </a:t>
            </a:r>
            <a:r>
              <a:rPr lang="ru-RU" sz="2800" b="1" i="1" dirty="0">
                <a:solidFill>
                  <a:schemeClr val="bg1"/>
                </a:solidFill>
              </a:rPr>
              <a:t>учитель английского языка МАОУ </a:t>
            </a:r>
            <a:r>
              <a:rPr lang="ru-RU" sz="2800" b="1" i="1" dirty="0" smtClean="0">
                <a:solidFill>
                  <a:schemeClr val="bg1"/>
                </a:solidFill>
              </a:rPr>
              <a:t>«Лицей №37  </a:t>
            </a:r>
            <a:r>
              <a:rPr lang="ru-RU" sz="2800" b="1" i="1" dirty="0">
                <a:solidFill>
                  <a:schemeClr val="bg1"/>
                </a:solidFill>
              </a:rPr>
              <a:t>г</a:t>
            </a:r>
            <a:r>
              <a:rPr lang="ru-RU" sz="2800" b="1" i="1" dirty="0" smtClean="0">
                <a:solidFill>
                  <a:schemeClr val="bg1"/>
                </a:solidFill>
              </a:rPr>
              <a:t>. Челябинска</a:t>
            </a:r>
            <a:r>
              <a:rPr lang="ru-RU" sz="2800" b="1" i="1" dirty="0">
                <a:solidFill>
                  <a:schemeClr val="bg1"/>
                </a:solidFill>
              </a:rPr>
              <a:t>», </a:t>
            </a:r>
            <a:r>
              <a:rPr lang="ru-RU" sz="2800" b="1" i="1" dirty="0" smtClean="0">
                <a:solidFill>
                  <a:schemeClr val="bg1"/>
                </a:solidFill>
              </a:rPr>
              <a:t>член </a:t>
            </a:r>
            <a:r>
              <a:rPr lang="ru-RU" sz="2800" b="1" i="1" dirty="0">
                <a:solidFill>
                  <a:schemeClr val="bg1"/>
                </a:solidFill>
              </a:rPr>
              <a:t>ГМО учителей </a:t>
            </a:r>
            <a:r>
              <a:rPr lang="ru-RU" sz="2800" b="1" i="1" dirty="0" smtClean="0">
                <a:solidFill>
                  <a:schemeClr val="bg1"/>
                </a:solidFill>
              </a:rPr>
              <a:t>иностранных </a:t>
            </a:r>
            <a:r>
              <a:rPr lang="ru-RU" sz="2800" b="1" i="1" dirty="0" smtClean="0">
                <a:solidFill>
                  <a:schemeClr val="bg1"/>
                </a:solidFill>
              </a:rPr>
              <a:t>языков</a:t>
            </a:r>
            <a:endParaRPr lang="ru-RU" sz="2800" b="1" i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4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4025" t="7241" r="2787" b="4561"/>
          <a:stretch/>
        </p:blipFill>
        <p:spPr>
          <a:xfrm>
            <a:off x="72189" y="0"/>
            <a:ext cx="12007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328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7459" t="31636" r="16514" b="5710"/>
          <a:stretch/>
        </p:blipFill>
        <p:spPr>
          <a:xfrm>
            <a:off x="240631" y="264694"/>
            <a:ext cx="11550316" cy="625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264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3002" t="7151" r="16514" b="9311"/>
          <a:stretch/>
        </p:blipFill>
        <p:spPr>
          <a:xfrm>
            <a:off x="0" y="-721894"/>
            <a:ext cx="12192000" cy="810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450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t="8192" r="8001" b="6215"/>
          <a:stretch/>
        </p:blipFill>
        <p:spPr bwMode="auto">
          <a:xfrm>
            <a:off x="288758" y="168442"/>
            <a:ext cx="11662611" cy="65812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990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9079" t="12912" r="18944" b="10031"/>
          <a:stretch/>
        </p:blipFill>
        <p:spPr>
          <a:xfrm>
            <a:off x="1852863" y="0"/>
            <a:ext cx="9697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40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7955" t="8757" r="23691" b="16049"/>
          <a:stretch/>
        </p:blipFill>
        <p:spPr bwMode="auto">
          <a:xfrm>
            <a:off x="756785" y="-784259"/>
            <a:ext cx="9782878" cy="74497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86020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9545" t="7628" r="1564" b="14451"/>
          <a:stretch/>
        </p:blipFill>
        <p:spPr bwMode="auto">
          <a:xfrm>
            <a:off x="0" y="0"/>
            <a:ext cx="12192000" cy="71467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9475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1280" y="1613731"/>
            <a:ext cx="12070079" cy="4678822"/>
          </a:xfrm>
        </p:spPr>
        <p:txBody>
          <a:bodyPr>
            <a:noAutofit/>
          </a:bodyPr>
          <a:lstStyle/>
          <a:p>
            <a:pPr marL="114300" indent="0" algn="ctr">
              <a:spcBef>
                <a:spcPts val="2400"/>
              </a:spcBef>
              <a:buNone/>
            </a:pPr>
            <a:r>
              <a:rPr lang="ru-RU" sz="2000" b="1" i="1" dirty="0" smtClean="0"/>
              <a:t>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16 сентября 2019 г.</a:t>
            </a:r>
          </a:p>
          <a:p>
            <a:pPr>
              <a:spcBef>
                <a:spcPts val="2400"/>
              </a:spcBef>
            </a:pPr>
            <a:r>
              <a:rPr lang="ru-RU" sz="22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Тарасенко </a:t>
            </a:r>
            <a:r>
              <a:rPr lang="ru-RU" sz="2200" b="1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Е.В.,</a:t>
            </a:r>
            <a:r>
              <a:rPr lang="ru-RU" sz="22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200" b="1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Кравченко М.В., Ягудина Д.М. </a:t>
            </a:r>
            <a:r>
              <a:rPr lang="ru-RU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Итоги ГИА в форме ЕГЭ и ОГЭ </a:t>
            </a:r>
            <a:r>
              <a:rPr lang="ru-RU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2019 </a:t>
            </a:r>
            <a:r>
              <a:rPr lang="ru-RU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г. </a:t>
            </a:r>
          </a:p>
          <a:p>
            <a:pPr>
              <a:spcBef>
                <a:spcPts val="2400"/>
              </a:spcBef>
            </a:pPr>
            <a:r>
              <a:rPr lang="ru-RU" sz="2200" b="1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Тарасенко Е.В.,</a:t>
            </a:r>
            <a:r>
              <a:rPr lang="ru-RU" sz="22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2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Кравченко </a:t>
            </a:r>
            <a:r>
              <a:rPr lang="ru-RU" sz="2200" b="1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М.В. </a:t>
            </a:r>
            <a:r>
              <a:rPr lang="ru-RU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Федеральный перечень учебников</a:t>
            </a:r>
          </a:p>
          <a:p>
            <a:pPr>
              <a:spcBef>
                <a:spcPts val="2400"/>
              </a:spcBef>
            </a:pPr>
            <a:r>
              <a:rPr lang="ru-RU" sz="2200" b="1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Тарасенко Е.В.,</a:t>
            </a:r>
            <a:r>
              <a:rPr lang="ru-RU" sz="22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200" b="1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Кравченко М.В., Ягудина Д.М.</a:t>
            </a:r>
            <a:r>
              <a:rPr lang="ru-RU" sz="2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Апробация проекта новых КИМ ОГЭ 2020г. по иностранным языкам в мае 2019г. в ОО </a:t>
            </a:r>
            <a:r>
              <a:rPr lang="ru-RU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Челябинска</a:t>
            </a:r>
            <a:endParaRPr lang="ru-RU" sz="2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2400"/>
              </a:spcBef>
            </a:pPr>
            <a:r>
              <a:rPr lang="ru-RU" sz="2200" b="1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Тарасенко Е.В. </a:t>
            </a:r>
            <a:r>
              <a:rPr lang="ru-RU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Модуль МСОКО как инструмент для оценки качества образования</a:t>
            </a:r>
          </a:p>
          <a:p>
            <a:pPr>
              <a:spcBef>
                <a:spcPts val="2400"/>
              </a:spcBef>
            </a:pPr>
            <a:r>
              <a:rPr lang="ru-RU" sz="2200" b="1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Ефимова И.Е.</a:t>
            </a:r>
            <a:r>
              <a:rPr lang="ru-RU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Использование электронных форм учебников при формировании УУД</a:t>
            </a:r>
          </a:p>
          <a:p>
            <a:pPr>
              <a:spcBef>
                <a:spcPts val="2400"/>
              </a:spcBef>
            </a:pPr>
            <a:r>
              <a:rPr lang="ru-RU" sz="2200" b="1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Лукьянчикова Т.В., Глушко Т.А.</a:t>
            </a:r>
            <a:r>
              <a:rPr lang="ru-RU" sz="22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Работа с </a:t>
            </a:r>
            <a:r>
              <a:rPr lang="ru-RU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сервисом «Российская электронная школа»</a:t>
            </a:r>
            <a:endParaRPr lang="ru-RU" sz="2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2880" y="344594"/>
            <a:ext cx="11805919" cy="2098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Приоритетные направления методической работы учителей иностранных языков в 2019/20 учебном году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5093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853381"/>
              </p:ext>
            </p:extLst>
          </p:nvPr>
        </p:nvGraphicFramePr>
        <p:xfrm>
          <a:off x="386080" y="2444748"/>
          <a:ext cx="10972800" cy="4304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00474"/>
                <a:gridCol w="4672326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Количество выпускников, набравших максимальный балл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МБОУ "Гимназия №10 г.Челябинска"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МБОУ "Лицей № 11 г.Челябинска"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МАОУ "Гимназия №26 г.Челябинска"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МБОУ "Гимназия №63 г.Челябинска"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МАОУ "Гимназия №80 г.Челябинска"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МАОУ "СОШ № 91 г.Челябинска"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МАОУ "Гимназия №93 г.Челябинска"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МАОУ "СОШ № 104 г.Челябинска"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6080" y="1656171"/>
            <a:ext cx="1156948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ОО Челябинска, выпускники 9-х классов которых получили максимальный балл на ОГЭ по английскому языку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62560"/>
            <a:ext cx="11955565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ГИА по английскому языку в форме ОГЭ 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1608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62560"/>
            <a:ext cx="11955565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ГИА по английскому языку в форме ОГЭ 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307457"/>
              </p:ext>
            </p:extLst>
          </p:nvPr>
        </p:nvGraphicFramePr>
        <p:xfrm>
          <a:off x="575890" y="1830385"/>
          <a:ext cx="10803783" cy="5022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45178"/>
                <a:gridCol w="1503680"/>
                <a:gridCol w="1754925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ОО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Кол-во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 smtClean="0">
                          <a:solidFill>
                            <a:schemeClr val="tx1"/>
                          </a:solidFill>
                          <a:effectLst/>
                        </a:rPr>
                        <a:t>Ср.балл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МАОУ "Гимназия №93 г.Челябинска"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95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4,67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МБОУ "Гимназия №1 г.Челябинска"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71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4,76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МАОУ "Гимназия №23 г.Челябинска"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67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4,54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МБОУ "Гимназия №63 г.Челябинска"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54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4,78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МАОУ "Гимназия №80 г.Челябинска"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43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4,79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МБОУ "Лицей № 11 г.Челябинска"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42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4,69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МБОУ "Гимназия №10 г.Челябинска"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33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4,58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МАОУ "МПЛ № 148 г.Челябинска"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29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4,28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ОЦ №2 г.Челябинска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27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4,22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МАОУ "Гимназия №26 г.Челябинска"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26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4,85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27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62560"/>
            <a:ext cx="11955565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ГИА по английскому языку в форме ОГЭ 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6842" y="1704022"/>
            <a:ext cx="9586278" cy="492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4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62560"/>
            <a:ext cx="11955565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ГИА по английскому языку в форме ОГЭ 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759" y="1744979"/>
            <a:ext cx="11574565" cy="39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47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62560"/>
            <a:ext cx="11955565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ГИА по английскому языку в форме ОГЭ 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368442"/>
              </p:ext>
            </p:extLst>
          </p:nvPr>
        </p:nvGraphicFramePr>
        <p:xfrm>
          <a:off x="1649622" y="1648460"/>
          <a:ext cx="9306560" cy="4989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27520"/>
                <a:gridCol w="247904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ЗАДАНИЕ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СРЕДНИЙ БАЛЛ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ПИСЬМЕННАЯ ЧАСТЬ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АУДИРОВАНИЕ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Задание 1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3,9 (4)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Задание 2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4,6 (5)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Задания 3-8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5,6 (6)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ЧТЕНИЕ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Задание 1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5,8 (7)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Задания 10-17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6,1 (8)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ЛЕКСИКА И ГРАММАТИКА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Задания 18-25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5,5 (8)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Задания 26-32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5,6 (7)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ЛИЧНОЕ ПИСЬМО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7,8 (10)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Решение коммуникативной задачи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2,3 (3)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Организация текста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1,8 (2)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Лексико-грамматическое оформление текста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2,0 (3)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Орфография и пунктуация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1,7 (2)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202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62560"/>
            <a:ext cx="11955565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ГИА по английскому языку в форме ОГЭ 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900598"/>
              </p:ext>
            </p:extLst>
          </p:nvPr>
        </p:nvGraphicFramePr>
        <p:xfrm>
          <a:off x="447040" y="2174239"/>
          <a:ext cx="11176000" cy="31308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79840"/>
                <a:gridCol w="2296160"/>
              </a:tblGrid>
              <a:tr h="1655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ЗАДАНИЕ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СРЕДНИЙ БАЛЛ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55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Чтение текста вслух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1,6 (2)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55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Участие в условном диалоге-расспросе 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5,1 (6)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55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Тематическое монологическое высказывание 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5,0 (7)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55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Решение коммуникативной задачи 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2,2 (3)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55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Организация высказывания 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1,6 (2)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55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Языковое оформление высказывания 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1,2 (2)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5741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564</TotalTime>
  <Words>1348</Words>
  <Application>Microsoft Office PowerPoint</Application>
  <PresentationFormat>Произвольный</PresentationFormat>
  <Paragraphs>235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Аптека</vt:lpstr>
      <vt:lpstr>Презентация PowerPoint</vt:lpstr>
      <vt:lpstr>Итоги ГИА по английскому языку в форме ЕГЭ и ОГЭ  в 2019 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ГИА по НЕМЕЦКОМУ языку в форме ЕГЭ и ОГЭ  в 2019 г. </vt:lpstr>
      <vt:lpstr>Итоги ГИА по ФРАНЦУЗСКОМУ языку в форме ЕГЭ и ОГЭ  в 2019 г. </vt:lpstr>
      <vt:lpstr>ФЕДЕРАЛЬНЫЙ ПЕРЕЧЕНЬ УЧЕБНИКОВ </vt:lpstr>
      <vt:lpstr>Презентация PowerPoint</vt:lpstr>
      <vt:lpstr>ФЕДЕРАЛЬНЫЙ ПЕРЕЧЕНЬ УЧЕБНИКОВ </vt:lpstr>
      <vt:lpstr>АПРОБАЦИЯ ПРОЕКТА НОВЫХ КИМ ОГЭ ПО АНГЛИЙСКОМУ ЯЗЫКУ В ОО ЧЕЛЯБИНСКА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АПРОБАЦИЯ ПРОЕКТА НОВЫХ КИМ ОГЭ ПО НЕМЕЦКОМУ ЯЗЫКУ В ОО ЧЕЛЯБИНСКА</vt:lpstr>
      <vt:lpstr>АПРОБАЦИЯ ПРОЕКТА НОВЫХ КИМ ОГЭ ПО ФРАНЦУЗСКОМУ ЯЗЫКУ В ОО ЧЕЛЯБИНСКА</vt:lpstr>
      <vt:lpstr>ИСПОЛЬЗОВАНИЕ МОДУЛЯ МСОКО УЧИТЕЛЕМ-ПРЕДМЕТНИКОМ</vt:lpstr>
      <vt:lpstr>Цель внутришкольной системы оценки качества образования</vt:lpstr>
      <vt:lpstr>Презентация PowerPoint</vt:lpstr>
      <vt:lpstr>Презентация PowerPoint</vt:lpstr>
      <vt:lpstr>ИСПОЛЬЗОВАНИЕ ЭЛЕКТРОННЫХ ФОРМ УЧЕБНИКОВ ПРИ ФОРМИРОВАНИИ УУД </vt:lpstr>
      <vt:lpstr>РАБОТА С СЕРВИСОМ «РОССИЙСКАЯ ЭЛЕКТРОННАЯ ШКОЛА»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Приоритетные направления методической работы в рамках реализации ФГОС ООО в 2019-2020 учебном году</dc:title>
  <dc:creator>Пользователь Windows</dc:creator>
  <cp:lastModifiedBy>Kate</cp:lastModifiedBy>
  <cp:revision>30</cp:revision>
  <dcterms:created xsi:type="dcterms:W3CDTF">2019-09-15T12:52:27Z</dcterms:created>
  <dcterms:modified xsi:type="dcterms:W3CDTF">2019-09-16T07:23:49Z</dcterms:modified>
</cp:coreProperties>
</file>