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6" r:id="rId2"/>
    <p:sldId id="274" r:id="rId3"/>
    <p:sldId id="272" r:id="rId4"/>
    <p:sldId id="273" r:id="rId5"/>
    <p:sldId id="271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59" r:id="rId16"/>
    <p:sldId id="284" r:id="rId17"/>
    <p:sldId id="286" r:id="rId18"/>
    <p:sldId id="285" r:id="rId19"/>
    <p:sldId id="287" r:id="rId20"/>
    <p:sldId id="26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5930128535975457E-2"/>
          <c:y val="0.18127363030151561"/>
          <c:w val="0.60542815973463227"/>
          <c:h val="0.61138248261423056"/>
        </c:manualLayout>
      </c:layout>
      <c:pieChart>
        <c:varyColors val="1"/>
        <c:ser>
          <c:idx val="0"/>
          <c:order val="0"/>
          <c:tx>
            <c:v>Столбец 1</c:v>
          </c:tx>
          <c:dPt>
            <c:idx val="0"/>
            <c:bubble3D val="0"/>
            <c:spPr>
              <a:solidFill>
                <a:srgbClr val="004586"/>
              </a:solidFill>
            </c:spPr>
          </c:dPt>
          <c:dPt>
            <c:idx val="1"/>
            <c:bubble3D val="0"/>
            <c:spPr>
              <a:solidFill>
                <a:srgbClr val="FF420E"/>
              </a:solidFill>
            </c:spPr>
          </c:dPt>
          <c:dPt>
            <c:idx val="2"/>
            <c:bubble3D val="0"/>
            <c:spPr>
              <a:solidFill>
                <a:srgbClr val="FFD320"/>
              </a:solidFill>
            </c:spPr>
          </c:dPt>
          <c:dPt>
            <c:idx val="3"/>
            <c:bubble3D val="0"/>
            <c:spPr>
              <a:solidFill>
                <a:srgbClr val="579D1C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Lit>
              <c:ptCount val="4"/>
              <c:pt idx="0">
                <c:v>1 балл</c:v>
              </c:pt>
              <c:pt idx="1">
                <c:v>2-3 балла</c:v>
              </c:pt>
              <c:pt idx="2">
                <c:v>4-5 баллов</c:v>
              </c:pt>
              <c:pt idx="3">
                <c:v>6-7 баллов</c:v>
              </c:pt>
            </c:strLit>
          </c:cat>
          <c:val>
            <c:numLit>
              <c:formatCode>General</c:formatCode>
              <c:ptCount val="4"/>
              <c:pt idx="0">
                <c:v>0.04</c:v>
              </c:pt>
              <c:pt idx="1">
                <c:v>0.15</c:v>
              </c:pt>
              <c:pt idx="2">
                <c:v>0.31</c:v>
              </c:pt>
              <c:pt idx="3">
                <c:v>0.5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7553036770390551"/>
          <c:y val="0.1305747018756939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000" b="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5930128535975457E-2"/>
          <c:y val="0.18127363030151561"/>
          <c:w val="0.60542815973463227"/>
          <c:h val="0.61138248261423056"/>
        </c:manualLayout>
      </c:layout>
      <c:pieChart>
        <c:varyColors val="1"/>
        <c:ser>
          <c:idx val="0"/>
          <c:order val="0"/>
          <c:tx>
            <c:v>Столбец 1</c:v>
          </c:tx>
          <c:dPt>
            <c:idx val="0"/>
            <c:bubble3D val="0"/>
            <c:spPr>
              <a:solidFill>
                <a:srgbClr val="004586"/>
              </a:solidFill>
            </c:spPr>
          </c:dPt>
          <c:dPt>
            <c:idx val="1"/>
            <c:bubble3D val="0"/>
            <c:spPr>
              <a:solidFill>
                <a:srgbClr val="FF420E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Lit>
              <c:ptCount val="2"/>
              <c:pt idx="0">
                <c:v>0 баллов</c:v>
              </c:pt>
              <c:pt idx="1">
                <c:v>1 балл</c:v>
              </c:pt>
            </c:strLit>
          </c:cat>
          <c:val>
            <c:numLit>
              <c:formatCode>General</c:formatCode>
              <c:ptCount val="2"/>
              <c:pt idx="0">
                <c:v>0.31</c:v>
              </c:pt>
              <c:pt idx="1">
                <c:v>0.69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0740565975828653"/>
          <c:y val="0.1305747018756939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000" b="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5910388754667254E-2"/>
          <c:y val="0.18022026921793302"/>
          <c:w val="0.60542499450911491"/>
          <c:h val="0.61330515073979308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90"/>
      </c:pieChart>
      <c:spPr>
        <a:noFill/>
        <a:ln>
          <a:solidFill>
            <a:srgbClr val="B3B3B3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5870527082278322E-2"/>
          <c:y val="0.18254753269590063"/>
          <c:w val="0.60542450587650243"/>
          <c:h val="0.60852840971535338"/>
        </c:manualLayout>
      </c:layout>
      <c:pieChart>
        <c:varyColors val="1"/>
        <c:ser>
          <c:idx val="0"/>
          <c:order val="0"/>
          <c:tx>
            <c:v>Столбец 1</c:v>
          </c:tx>
          <c:dPt>
            <c:idx val="0"/>
            <c:bubble3D val="0"/>
            <c:spPr>
              <a:solidFill>
                <a:srgbClr val="004586"/>
              </a:solidFill>
            </c:spPr>
          </c:dPt>
          <c:dPt>
            <c:idx val="1"/>
            <c:bubble3D val="0"/>
            <c:spPr>
              <a:solidFill>
                <a:srgbClr val="FF420E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Lit>
              <c:ptCount val="2"/>
              <c:pt idx="0">
                <c:v>0 баллов</c:v>
              </c:pt>
              <c:pt idx="1">
                <c:v>1 балл</c:v>
              </c:pt>
            </c:strLit>
          </c:cat>
          <c:val>
            <c:numLit>
              <c:formatCode>General</c:formatCode>
              <c:ptCount val="2"/>
              <c:pt idx="0">
                <c:v>0.28000000000000003</c:v>
              </c:pt>
              <c:pt idx="1">
                <c:v>0.72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solidFill>
            <a:srgbClr val="B3B3B3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8405532591356977"/>
          <c:y val="0.13045389603253105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000" b="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4A877-40E4-4203-A99D-0B2D6EA5785B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5805-5523-4914-BA5A-A5EA08FEBD5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15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5805-5523-4914-BA5A-A5EA08FEBD5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106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Распределение тестовых баллов по предмету в 2019 г.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B5805-5523-4914-BA5A-A5EA08FEBD5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663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E6E8B4D-3BF0-4310-BE33-5BFF5A83AE62}" type="slidenum">
              <a:t>16</a:t>
            </a:fld>
            <a:endParaRPr lang="x-none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pPr indent="0"/>
            <a:endParaRPr lang="ru-RU" sz="2940"/>
          </a:p>
        </p:txBody>
      </p:sp>
    </p:spTree>
    <p:extLst>
      <p:ext uri="{BB962C8B-B14F-4D97-AF65-F5344CB8AC3E}">
        <p14:creationId xmlns:p14="http://schemas.microsoft.com/office/powerpoint/2010/main" val="3167142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91D3816-5BA3-4162-BFD6-2CC7A7DD72B3}" type="slidenum">
              <a:t>17</a:t>
            </a:fld>
            <a:endParaRPr lang="x-none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9463" cy="3441700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pPr indent="0"/>
            <a:endParaRPr lang="ru-RU" sz="2940"/>
          </a:p>
        </p:txBody>
      </p:sp>
    </p:spTree>
    <p:extLst>
      <p:ext uri="{BB962C8B-B14F-4D97-AF65-F5344CB8AC3E}">
        <p14:creationId xmlns:p14="http://schemas.microsoft.com/office/powerpoint/2010/main" val="3089921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Итоги ГИА 2018-2019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200" b="1" dirty="0" smtClean="0"/>
              <a:t>Французский язык</a:t>
            </a:r>
          </a:p>
          <a:p>
            <a:pPr algn="r"/>
            <a:r>
              <a:rPr lang="ru-RU" sz="1800" i="1" dirty="0" smtClean="0"/>
              <a:t>ЯГУДИНА  Д.М., член ГМО</a:t>
            </a:r>
          </a:p>
          <a:p>
            <a:pPr algn="r"/>
            <a:r>
              <a:rPr lang="ru-RU" sz="1800" i="1" dirty="0"/>
              <a:t>учителей иностранных языков,</a:t>
            </a:r>
          </a:p>
          <a:p>
            <a:pPr algn="r"/>
            <a:r>
              <a:rPr lang="ru-RU" sz="1800" i="1" dirty="0"/>
              <a:t>учитель французского языка МБОУ «Гимназия № 48 </a:t>
            </a:r>
          </a:p>
          <a:p>
            <a:pPr algn="r"/>
            <a:r>
              <a:rPr lang="ru-RU" sz="1800" i="1" dirty="0"/>
              <a:t>г. Челябинска»</a:t>
            </a:r>
          </a:p>
          <a:p>
            <a:pPr algn="r"/>
            <a:endParaRPr lang="ru-RU" sz="1800" i="1" dirty="0"/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4788024" y="3140968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Раздел «Грамматика и лексика»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5351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Для </a:t>
            </a:r>
            <a:r>
              <a:rPr lang="ru-RU" dirty="0"/>
              <a:t>выпускников по-прежнему представляют значительную трудность задания </a:t>
            </a:r>
            <a:r>
              <a:rPr lang="ru-RU" dirty="0" smtClean="0"/>
              <a:t>этого раздела, </a:t>
            </a:r>
            <a:r>
              <a:rPr lang="ru-RU" dirty="0"/>
              <a:t>особенно задания в словообразовании. Их выполнение требует не только понимания контекста, но и знания словообразовательных элементов для заполнения пропусков правильно преобразованными лексико-грамматическими средствами; в особенности это касается суффиксального словообразования существительных (</a:t>
            </a:r>
            <a:r>
              <a:rPr lang="ru-RU" dirty="0" err="1"/>
              <a:t>exploiter</a:t>
            </a:r>
            <a:r>
              <a:rPr lang="ru-RU" dirty="0"/>
              <a:t> – </a:t>
            </a:r>
            <a:r>
              <a:rPr lang="ru-RU" dirty="0" err="1"/>
              <a:t>exploitation</a:t>
            </a:r>
            <a:r>
              <a:rPr lang="ru-RU" dirty="0"/>
              <a:t>; </a:t>
            </a:r>
            <a:r>
              <a:rPr lang="ru-RU" dirty="0" err="1"/>
              <a:t>profond</a:t>
            </a:r>
            <a:r>
              <a:rPr lang="ru-RU" dirty="0"/>
              <a:t> - </a:t>
            </a:r>
            <a:r>
              <a:rPr lang="ru-RU" dirty="0" err="1"/>
              <a:t>profondeur</a:t>
            </a:r>
            <a:r>
              <a:rPr lang="ru-RU" dirty="0"/>
              <a:t>). </a:t>
            </a:r>
            <a:r>
              <a:rPr lang="ru-RU" dirty="0" smtClean="0"/>
              <a:t>Однако, по-видимому</a:t>
            </a:r>
            <a:r>
              <a:rPr lang="ru-RU" dirty="0"/>
              <a:t>, недостаточная успешность выполнения этих заданий связана именно с неверным пониманием контекста.</a:t>
            </a:r>
          </a:p>
        </p:txBody>
      </p:sp>
    </p:spTree>
    <p:extLst>
      <p:ext uri="{BB962C8B-B14F-4D97-AF65-F5344CB8AC3E}">
        <p14:creationId xmlns:p14="http://schemas.microsoft.com/office/powerpoint/2010/main" val="1094211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08720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Данные тестирования </a:t>
            </a:r>
            <a:r>
              <a:rPr lang="ru-RU" sz="2800" dirty="0" smtClean="0"/>
              <a:t>показывают также, </a:t>
            </a:r>
            <a:r>
              <a:rPr lang="ru-RU" sz="2800" dirty="0"/>
              <a:t>что наименьшее количество баллов во всех </a:t>
            </a:r>
            <a:r>
              <a:rPr lang="ru-RU" sz="2800" dirty="0" smtClean="0"/>
              <a:t>группах </a:t>
            </a:r>
            <a:r>
              <a:rPr lang="ru-RU" sz="2800" dirty="0"/>
              <a:t>экзаменуемых связано с заданиями, предполагающими выбор одного из синонимов. Кроме этого, наличие ошибок, допущенных в использовании лексических единиц, говорит об ограниченном словарном запасе экзаменуемых.</a:t>
            </a:r>
          </a:p>
        </p:txBody>
      </p:sp>
    </p:spTree>
    <p:extLst>
      <p:ext uri="{BB962C8B-B14F-4D97-AF65-F5344CB8AC3E}">
        <p14:creationId xmlns:p14="http://schemas.microsoft.com/office/powerpoint/2010/main" val="1610674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Раздел «Письмо»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С заданием базового уровня раздела «Письмо» выпускники справились на 92,86</a:t>
            </a:r>
            <a:r>
              <a:rPr lang="ru-RU" dirty="0" smtClean="0"/>
              <a:t>%.</a:t>
            </a:r>
          </a:p>
          <a:p>
            <a:pPr marL="0" indent="0">
              <a:buNone/>
            </a:pPr>
            <a:r>
              <a:rPr lang="ru-RU" dirty="0" smtClean="0"/>
              <a:t>Экзаменуемые </a:t>
            </a:r>
            <a:r>
              <a:rPr lang="ru-RU" dirty="0"/>
              <a:t>не всегда точно выполняют задание на постановку вопросов другу по переписке (вместо вопросов о новом интернет-сайте видео игр задают вопросы о компьютерных играх, о свободном времени друга по переписке); не всегда дают ссылку на предыдущие или последующие контакты.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Некоторые </a:t>
            </a:r>
            <a:r>
              <a:rPr lang="ru-RU" dirty="0"/>
              <a:t>выпускники плохо владеют средствами логической связи и в целом не стремятся обеспечивать связность продуцируемого текста. </a:t>
            </a:r>
          </a:p>
        </p:txBody>
      </p:sp>
    </p:spTree>
    <p:extLst>
      <p:ext uri="{BB962C8B-B14F-4D97-AF65-F5344CB8AC3E}">
        <p14:creationId xmlns:p14="http://schemas.microsoft.com/office/powerpoint/2010/main" val="2195731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1916832"/>
            <a:ext cx="7859215" cy="46805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Задание высокого уровня (40 – написание сочинения с элементами рассуждения в формате «Мое мнение») выпускники выполнили на 67,86% 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smtClean="0"/>
              <a:t>выполнении данного </a:t>
            </a:r>
            <a:r>
              <a:rPr lang="ru-RU" dirty="0"/>
              <a:t>задания </a:t>
            </a:r>
            <a:r>
              <a:rPr lang="ru-RU" dirty="0" smtClean="0"/>
              <a:t> </a:t>
            </a:r>
            <a:r>
              <a:rPr lang="ru-RU" dirty="0"/>
              <a:t>выпускники не всегда показывают дискуссионный характер проблемы, заявленной в задании; часто не умеют аргументировать свою точку зрения или приводить аргументы в поддержку противоположной точки </a:t>
            </a:r>
            <a:r>
              <a:rPr lang="ru-RU" dirty="0" smtClean="0"/>
              <a:t>зрения, представляют </a:t>
            </a:r>
            <a:r>
              <a:rPr lang="ru-RU" dirty="0"/>
              <a:t>проблему в самых общих чертах, вместо того, чтобы сконцентрироваться на конкретной теме (в сочинении на тему «Очень легко жить без Интернета» слабо представлена позиция жизни без «всемирной паутины», участники говорят больше о самом Интернете или о гаджетах).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Достаточно </a:t>
            </a:r>
            <a:r>
              <a:rPr lang="ru-RU" dirty="0"/>
              <a:t>часто встречались работы, в которых участник не смог сформулировать заключение, в котором еще раз подтверждает свою точку зрения.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Встречаются </a:t>
            </a:r>
            <a:r>
              <a:rPr lang="ru-RU" dirty="0"/>
              <a:t>случаи смешанного формата сочинения («Мое мнение – За и против»), что ведёт к нарушению логики рассуждения.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Раздел «Письмо»</a:t>
            </a:r>
          </a:p>
        </p:txBody>
      </p:sp>
    </p:spTree>
    <p:extLst>
      <p:ext uri="{BB962C8B-B14F-4D97-AF65-F5344CB8AC3E}">
        <p14:creationId xmlns:p14="http://schemas.microsoft.com/office/powerpoint/2010/main" val="2529093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535107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Выпускники справились </a:t>
            </a:r>
            <a:r>
              <a:rPr lang="ru-RU" sz="2800" dirty="0"/>
              <a:t>с заданиями как базового (75%), так и высокого (70%) уровней. </a:t>
            </a:r>
            <a:endParaRPr lang="ru-RU" sz="2800" dirty="0" smtClean="0"/>
          </a:p>
          <a:p>
            <a:r>
              <a:rPr lang="ru-RU" sz="2800" dirty="0" smtClean="0"/>
              <a:t>Типичными ошибками в монологах являются: 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- </a:t>
            </a:r>
            <a:r>
              <a:rPr lang="ru-RU" sz="2800" dirty="0"/>
              <a:t>отсутствие / слабая представленность введения и заключения; </a:t>
            </a:r>
          </a:p>
          <a:p>
            <a:pPr>
              <a:buFontTx/>
              <a:buChar char="-"/>
            </a:pPr>
            <a:r>
              <a:rPr lang="ru-RU" sz="2800" dirty="0" smtClean="0"/>
              <a:t>многочисленные </a:t>
            </a:r>
            <a:r>
              <a:rPr lang="ru-RU" sz="2800" dirty="0"/>
              <a:t>повторы не только отдельных слов, но и целых фраз;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- </a:t>
            </a:r>
            <a:r>
              <a:rPr lang="ru-RU" sz="2800" dirty="0"/>
              <a:t>лексико-грамматические ошибки.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«Устная часть»</a:t>
            </a:r>
          </a:p>
        </p:txBody>
      </p:sp>
    </p:spTree>
    <p:extLst>
      <p:ext uri="{BB962C8B-B14F-4D97-AF65-F5344CB8AC3E}">
        <p14:creationId xmlns:p14="http://schemas.microsoft.com/office/powerpoint/2010/main" val="182311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ИТОГИ ОГЭ 2018-2019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591056"/>
            <a:ext cx="7416823" cy="4934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ru-RU" dirty="0"/>
              <a:t>Раздел «Чтение»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4294967295"/>
          </p:nvPr>
        </p:nvSpPr>
        <p:spPr>
          <a:xfrm>
            <a:off x="4673927" y="1654669"/>
            <a:ext cx="4015600" cy="1896936"/>
          </a:xfrm>
        </p:spPr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ru-RU"/>
              <a:t>Понимание основного содержания (№ 9)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4673927" y="3732186"/>
            <a:ext cx="4015600" cy="1896936"/>
          </a:xfrm>
        </p:spPr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ru-RU"/>
              <a:t>Понимание запрашиваемой информации</a:t>
            </a:r>
          </a:p>
          <a:p>
            <a:pPr lvl="0">
              <a:buSzPct val="45000"/>
              <a:buFont typeface="StarSymbol"/>
              <a:buChar char="●"/>
            </a:pPr>
            <a:r>
              <a:rPr lang="ru-RU"/>
              <a:t> (№ 10-17)</a:t>
            </a: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59207" y="1139044"/>
          <a:ext cx="2971616" cy="29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82918731"/>
              </p:ext>
            </p:extLst>
          </p:nvPr>
        </p:nvGraphicFramePr>
        <p:xfrm>
          <a:off x="1547664" y="3546237"/>
          <a:ext cx="2971616" cy="29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5086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57171" y="214904"/>
            <a:ext cx="6367748" cy="1225547"/>
          </a:xfrm>
        </p:spPr>
        <p:txBody>
          <a:bodyPr>
            <a:normAutofit fontScale="90000"/>
          </a:bodyPr>
          <a:lstStyle/>
          <a:p>
            <a:pPr lvl="0"/>
            <a:r>
              <a:rPr lang="ru-RU"/>
              <a:t>Раздел «Лексика и грамматика»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355941" y="902295"/>
          <a:ext cx="2973249" cy="2935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139765" y="1601115"/>
          <a:ext cx="2985657" cy="2970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05252" y="1629198"/>
            <a:ext cx="5900543" cy="5727763"/>
          </a:xfrm>
          <a:prstGeom prst="rect">
            <a:avLst/>
          </a:prstGeom>
          <a:noFill/>
          <a:ln>
            <a:noFill/>
          </a:ln>
        </p:spPr>
        <p:txBody>
          <a:bodyPr vert="horz" wrap="none" lIns="81638" tIns="40819" rIns="81638" bIns="40819" anchorCtr="0" compatLnSpc="0">
            <a:spAutoFit/>
          </a:bodyPr>
          <a:lstStyle/>
          <a:p>
            <a:pPr hangingPunct="0"/>
            <a:r>
              <a:rPr lang="ru-RU" sz="3628" dirty="0">
                <a:latin typeface="Times New Roman" pitchFamily="18"/>
                <a:ea typeface="Andale Sans UI" pitchFamily="2"/>
                <a:cs typeface="Tahoma" pitchFamily="2"/>
              </a:rPr>
              <a:t>ТИПИЧНЫЕ ОШИБКИ:</a:t>
            </a:r>
          </a:p>
          <a:p>
            <a:pPr hangingPunct="0"/>
            <a:endParaRPr lang="ru-RU" sz="3628" dirty="0">
              <a:latin typeface="Times New Roman" pitchFamily="18"/>
              <a:ea typeface="Andale Sans UI" pitchFamily="2"/>
              <a:cs typeface="Tahoma" pitchFamily="2"/>
            </a:endParaRPr>
          </a:p>
          <a:p>
            <a:pPr hangingPunct="0"/>
            <a:r>
              <a:rPr lang="ru-RU" sz="3266" dirty="0">
                <a:latin typeface="Times New Roman" pitchFamily="18"/>
                <a:ea typeface="Andale Sans UI" pitchFamily="2"/>
                <a:cs typeface="Tahoma" pitchFamily="2"/>
              </a:rPr>
              <a:t>- спряжение глагола </a:t>
            </a:r>
            <a:r>
              <a:rPr lang="ru-RU" sz="3266" dirty="0" err="1">
                <a:latin typeface="Times New Roman" pitchFamily="18"/>
                <a:ea typeface="Andale Sans UI" pitchFamily="2"/>
                <a:cs typeface="Tahoma" pitchFamily="2"/>
              </a:rPr>
              <a:t>falloir</a:t>
            </a:r>
            <a:endParaRPr lang="ru-RU" sz="3266" dirty="0">
              <a:latin typeface="Times New Roman" pitchFamily="18"/>
              <a:ea typeface="Andale Sans UI" pitchFamily="2"/>
              <a:cs typeface="Tahoma" pitchFamily="2"/>
            </a:endParaRPr>
          </a:p>
          <a:p>
            <a:pPr hangingPunct="0"/>
            <a:r>
              <a:rPr lang="ru-RU" sz="3266" dirty="0">
                <a:latin typeface="Times New Roman" pitchFamily="18"/>
                <a:ea typeface="Andale Sans UI" pitchFamily="2"/>
                <a:cs typeface="Tahoma" pitchFamily="2"/>
              </a:rPr>
              <a:t>- возвратные глаголы в </a:t>
            </a:r>
            <a:r>
              <a:rPr lang="ru-RU" sz="3266" dirty="0" err="1">
                <a:latin typeface="Times New Roman" pitchFamily="18"/>
                <a:ea typeface="Andale Sans UI" pitchFamily="2"/>
                <a:cs typeface="Tahoma" pitchFamily="2"/>
              </a:rPr>
              <a:t>pass</a:t>
            </a:r>
            <a:r>
              <a:rPr lang="ru-RU" sz="3266" dirty="0" err="1">
                <a:latin typeface="Times New Roman" pitchFamily="18"/>
                <a:ea typeface="Times New Roman" pitchFamily="18"/>
                <a:cs typeface="Times New Roman" pitchFamily="18"/>
              </a:rPr>
              <a:t>é</a:t>
            </a:r>
            <a:endParaRPr lang="ru-RU" sz="3266" dirty="0"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hangingPunct="0"/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 </a:t>
            </a:r>
            <a:r>
              <a:rPr lang="ru-RU" sz="3266" dirty="0" err="1">
                <a:latin typeface="Times New Roman" pitchFamily="18"/>
                <a:ea typeface="Times New Roman" pitchFamily="18"/>
                <a:cs typeface="Times New Roman" pitchFamily="18"/>
              </a:rPr>
              <a:t>composé</a:t>
            </a:r>
            <a:endParaRPr lang="ru-RU" sz="3266" dirty="0"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hangingPunct="0"/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- спряжение глаголов III группы</a:t>
            </a:r>
          </a:p>
          <a:p>
            <a:pPr hangingPunct="0"/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настоящем времени (--</a:t>
            </a:r>
            <a:r>
              <a:rPr lang="ru-RU" sz="3266" dirty="0" err="1">
                <a:latin typeface="Times New Roman" pitchFamily="18"/>
                <a:ea typeface="Times New Roman" pitchFamily="18"/>
                <a:cs typeface="Times New Roman" pitchFamily="18"/>
              </a:rPr>
              <a:t>imparfait</a:t>
            </a:r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)</a:t>
            </a:r>
          </a:p>
          <a:p>
            <a:pPr hangingPunct="0"/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- образование женского рода</a:t>
            </a:r>
          </a:p>
          <a:p>
            <a:pPr hangingPunct="0"/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прилагательных (</a:t>
            </a:r>
            <a:r>
              <a:rPr lang="ru-RU" sz="3266" dirty="0" err="1">
                <a:latin typeface="Times New Roman" pitchFamily="18"/>
                <a:ea typeface="Times New Roman" pitchFamily="18"/>
                <a:cs typeface="Times New Roman" pitchFamily="18"/>
              </a:rPr>
              <a:t>vieux-vieille</a:t>
            </a:r>
            <a:r>
              <a:rPr lang="ru-RU" sz="3266" dirty="0">
                <a:latin typeface="Times New Roman" pitchFamily="18"/>
                <a:ea typeface="Times New Roman" pitchFamily="18"/>
                <a:cs typeface="Times New Roman" pitchFamily="18"/>
              </a:rPr>
              <a:t>)</a:t>
            </a:r>
          </a:p>
          <a:p>
            <a:pPr hangingPunct="0"/>
            <a:endParaRPr lang="ru-RU" sz="3266" dirty="0"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hangingPunct="0"/>
            <a:endParaRPr lang="ru-RU" sz="3266" dirty="0">
              <a:latin typeface="Times New Roman" pitchFamily="18"/>
              <a:ea typeface="Times New Roman" pitchFamily="18"/>
              <a:cs typeface="Times New Roman" pitchFamily="18"/>
            </a:endParaRPr>
          </a:p>
          <a:p>
            <a:pPr hangingPunct="0"/>
            <a:endParaRPr lang="ru-RU" sz="1633" dirty="0"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582945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Согласование прилагательных и детерминативов в роде и числе с существительным;</a:t>
            </a:r>
          </a:p>
          <a:p>
            <a:r>
              <a:rPr lang="ru-RU" dirty="0"/>
              <a:t>н</a:t>
            </a:r>
            <a:r>
              <a:rPr lang="ru-RU" dirty="0" smtClean="0"/>
              <a:t>еправильное употребление предлогов и артиклей;</a:t>
            </a:r>
          </a:p>
          <a:p>
            <a:r>
              <a:rPr lang="ru-RU" dirty="0"/>
              <a:t>м</a:t>
            </a:r>
            <a:r>
              <a:rPr lang="ru-RU" dirty="0" smtClean="0"/>
              <a:t>есто прямых и косвенных дополнений;</a:t>
            </a:r>
          </a:p>
          <a:p>
            <a:r>
              <a:rPr lang="ru-RU" dirty="0"/>
              <a:t>согласование причастия прошедшего времени в </a:t>
            </a:r>
            <a:r>
              <a:rPr lang="ru-RU" dirty="0" err="1"/>
              <a:t>passé</a:t>
            </a:r>
            <a:r>
              <a:rPr lang="ru-RU" dirty="0"/>
              <a:t> </a:t>
            </a:r>
            <a:r>
              <a:rPr lang="ru-RU" dirty="0" err="1"/>
              <a:t>compose</a:t>
            </a:r>
            <a:r>
              <a:rPr lang="ru-RU" dirty="0"/>
              <a:t> с глаголом </a:t>
            </a:r>
            <a:r>
              <a:rPr lang="ru-RU" dirty="0" err="1"/>
              <a:t>être</a:t>
            </a:r>
            <a:r>
              <a:rPr lang="ru-RU" dirty="0"/>
              <a:t> и с </a:t>
            </a:r>
            <a:r>
              <a:rPr lang="ru-RU" dirty="0" err="1"/>
              <a:t>avoir</a:t>
            </a:r>
            <a:r>
              <a:rPr lang="ru-RU" dirty="0"/>
              <a:t> при наличии прямого </a:t>
            </a:r>
            <a:r>
              <a:rPr lang="ru-RU" dirty="0" smtClean="0"/>
              <a:t>дополнения;</a:t>
            </a:r>
          </a:p>
          <a:p>
            <a:r>
              <a:rPr lang="ru-RU" dirty="0"/>
              <a:t>перевод из прямой речи в </a:t>
            </a:r>
            <a:r>
              <a:rPr lang="ru-RU" dirty="0" smtClean="0"/>
              <a:t>косвенную.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ТИПИЧНЫЕ ОШИБКИ</a:t>
            </a:r>
          </a:p>
        </p:txBody>
      </p:sp>
    </p:spTree>
    <p:extLst>
      <p:ext uri="{BB962C8B-B14F-4D97-AF65-F5344CB8AC3E}">
        <p14:creationId xmlns:p14="http://schemas.microsoft.com/office/powerpoint/2010/main" val="2728430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Ошибки при чтении</a:t>
            </a:r>
          </a:p>
          <a:p>
            <a:r>
              <a:rPr lang="ru-RU" dirty="0" smtClean="0"/>
              <a:t>42,3 </a:t>
            </a:r>
            <a:r>
              <a:rPr lang="ru-RU" dirty="0"/>
              <a:t>% учащихся ответили на все 6 поставленных вопросов.</a:t>
            </a:r>
          </a:p>
          <a:p>
            <a:endParaRPr lang="ru-RU" dirty="0"/>
          </a:p>
          <a:p>
            <a:r>
              <a:rPr lang="ru-RU" dirty="0"/>
              <a:t>Многие учащиеся не смогли дать развёрнутые ответы на вопросы, которые содержали вопросительное слово «</a:t>
            </a:r>
            <a:r>
              <a:rPr lang="ru-RU" dirty="0" err="1"/>
              <a:t>Pourquoi</a:t>
            </a:r>
            <a:r>
              <a:rPr lang="ru-RU" dirty="0"/>
              <a:t>?»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«Устная речь»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863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628801"/>
            <a:ext cx="7776864" cy="367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158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/>
              <a:t>з</a:t>
            </a:r>
            <a:r>
              <a:rPr lang="ru-RU" sz="4800" b="1" dirty="0" smtClean="0"/>
              <a:t>а внимание!</a:t>
            </a:r>
            <a:endParaRPr lang="ru-RU" sz="4800" b="1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Спасибо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80304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735138" y="1412875"/>
            <a:ext cx="7408862" cy="4713288"/>
          </a:xfrm>
        </p:spPr>
        <p:txBody>
          <a:bodyPr>
            <a:normAutofit fontScale="92500"/>
          </a:bodyPr>
          <a:lstStyle/>
          <a:p>
            <a:r>
              <a:rPr lang="ru-RU" dirty="0"/>
              <a:t>В едином государственном экзамене по предмету «Французский язык» в 2019 году приняло участие 36 человек из них 6 выпускников прошлых лет. </a:t>
            </a:r>
          </a:p>
          <a:p>
            <a:r>
              <a:rPr lang="ru-RU" dirty="0"/>
              <a:t>Количество участников ЕГЭ по французскому языку в абсолютных и относительных значениях увеличилось по сравнению с 2018 г. на 4 человека и 12,5% соответственно. Увеличение показателей произошло за счет прирост числа участников ЕГЭ по французскому языку из </a:t>
            </a:r>
            <a:r>
              <a:rPr lang="ru-RU" dirty="0" err="1"/>
              <a:t>Копейского</a:t>
            </a:r>
            <a:r>
              <a:rPr lang="ru-RU" dirty="0"/>
              <a:t> ГО, Магнитогорского ГО и Озерского ГО.</a:t>
            </a:r>
          </a:p>
          <a:p>
            <a:r>
              <a:rPr lang="ru-RU" dirty="0" smtClean="0"/>
              <a:t>Однако, </a:t>
            </a:r>
            <a:r>
              <a:rPr lang="ru-RU" dirty="0"/>
              <a:t>данное повышение </a:t>
            </a:r>
            <a:r>
              <a:rPr lang="ru-RU" dirty="0" smtClean="0"/>
              <a:t> </a:t>
            </a:r>
            <a:r>
              <a:rPr lang="ru-RU" dirty="0"/>
              <a:t>не преодолевает общую тенденцию к снижению количества участников ЕГЭ, сдающих экзамен по французскому языку.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160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РЕЗУЛЬТАТЫ ЕГЭ ПО ПРЕДМЕТУ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3608" y="1988840"/>
            <a:ext cx="7272807" cy="39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017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Динамика результатов ЕГЭ по предмету за последние 3 года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849328"/>
              </p:ext>
            </p:extLst>
          </p:nvPr>
        </p:nvGraphicFramePr>
        <p:xfrm>
          <a:off x="683568" y="2564901"/>
          <a:ext cx="7776864" cy="331237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4283994"/>
                <a:gridCol w="1239560"/>
                <a:gridCol w="1126655"/>
                <a:gridCol w="1126655"/>
              </a:tblGrid>
              <a:tr h="55408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Субъект РФ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76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2017 г.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2018 г.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2019 г.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1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Не преодолели минимального балла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03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Средний тестовый балл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67,30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66,19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63,36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Получили от 81 до 99 баллов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Получили 100 баллов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MS Mincho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02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628800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Средний балл по французскому языку продолжил снижаться и в этом году снизился на 2,83 % по сравнению с 2018 годом, на 3,94 – по сравнению с 2017 годом.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Не </a:t>
            </a:r>
            <a:r>
              <a:rPr lang="ru-RU" sz="2000" b="1" dirty="0"/>
              <a:t>все сдававшие экзамен преодолели минимальный балл (2 человека), что соответствует уровню 2017 года, в 2018 году все участники преодолели минимальный балл. </a:t>
            </a:r>
            <a:endParaRPr lang="ru-RU" sz="2000" b="1" dirty="0" smtClean="0"/>
          </a:p>
          <a:p>
            <a:pPr algn="just"/>
            <a:r>
              <a:rPr lang="ru-RU" sz="2000" b="1" dirty="0" smtClean="0"/>
              <a:t>Количество </a:t>
            </a:r>
            <a:r>
              <a:rPr lang="ru-RU" sz="2000" b="1" dirty="0"/>
              <a:t>участников, получивших высокий балл, снизился на 2,47% по сравнению с прошлым 2018 годом (2017 г. – 17 из 46, 2018 – 7 из 36, 2019 – 7 из 36). </a:t>
            </a:r>
          </a:p>
          <a:p>
            <a:pPr algn="just"/>
            <a:r>
              <a:rPr lang="ru-RU" sz="2000" b="1" dirty="0"/>
              <a:t>В целом диаграмма распределения участников ЕГЭ по французскому языку в 2019 г. по сравнению с 2018 г. показывает сосредоточение основной части результатов, сдававших (64%) в области средних баллов (от 51 до 80), причем наибольшее количество сдававших (44,4%) получили от 50 до 70 баллов. Однако в 2019 г. 8,33% участников получили выше 91 балла, что в 2018 г. не удалось ни одному выпускнику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560326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268760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По-прежнему наилучшие результаты показывают выпускники гимназии №48 г. Челябинска (78,26% результатов от 60 до 100 баллов), хотя среди них доля сдавших на баллы от 81 до 100 снизилась по сравнению с 2017 г. на 21% (в 2018г. сдавших более чем на 91 балл не было). В остальных учебных заведениях, в этом сегменте участников ЕГЭ не обнаруживается вообще.</a:t>
            </a:r>
          </a:p>
          <a:p>
            <a:pPr algn="just"/>
            <a:r>
              <a:rPr lang="ru-RU" sz="2000" b="1" dirty="0"/>
              <a:t>С 2015 года выполнить задания ЕГЭ по французскому языку на 100 баллов участникам экзамена не удается. </a:t>
            </a:r>
          </a:p>
          <a:p>
            <a:pPr algn="just"/>
            <a:r>
              <a:rPr lang="ru-RU" sz="2000" b="1" dirty="0"/>
              <a:t>В связи с тем, что в отдельных АТЕ и отдельных СОШ количество участников экзамена составляет 1-2 выпускника, не представляется возможным осуществить отдельный анализ закономерностей для СОШ. Следует, однако, отметить, что результаты всех сдававших ЕГЭ выпускников СОШ и выпускников прошлых лет (100%) позиционируются между минимальным баллом и 60 баллами (в гимназии №48 этот сегмент представлен 21,74% результатов в 2019г., 8,33% в 2018 г. и 10,34% в 2017 г.). </a:t>
            </a:r>
          </a:p>
        </p:txBody>
      </p:sp>
    </p:spTree>
    <p:extLst>
      <p:ext uri="{BB962C8B-B14F-4D97-AF65-F5344CB8AC3E}">
        <p14:creationId xmlns:p14="http://schemas.microsoft.com/office/powerpoint/2010/main" val="2846192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АНАЛИЗ РЕЗУЛЬТАТОВ ВЫПОЛНЕНИЯ ОТДЕЛЬНЫХ ЗАДАНИЙ ИЛИ ГРУПП ЗАДАНИЙ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Процент </a:t>
            </a:r>
            <a:r>
              <a:rPr lang="ru-RU" dirty="0"/>
              <a:t>выполнения экзаменуемыми заданий </a:t>
            </a:r>
            <a:r>
              <a:rPr lang="ru-RU" sz="3200" b="1" dirty="0"/>
              <a:t>раздела «</a:t>
            </a:r>
            <a:r>
              <a:rPr lang="ru-RU" sz="3200" b="1" dirty="0" err="1"/>
              <a:t>Аудирование</a:t>
            </a:r>
            <a:r>
              <a:rPr lang="ru-RU" sz="3200" b="1" dirty="0"/>
              <a:t>» </a:t>
            </a:r>
            <a:r>
              <a:rPr lang="ru-RU" dirty="0"/>
              <a:t>довольно высок </a:t>
            </a:r>
            <a:r>
              <a:rPr lang="ru-RU" dirty="0" smtClean="0"/>
              <a:t>(задание базового уровня В1  выполнено на </a:t>
            </a:r>
            <a:r>
              <a:rPr lang="ru-RU" dirty="0"/>
              <a:t>91,67%; </a:t>
            </a:r>
            <a:r>
              <a:rPr lang="ru-RU" dirty="0" smtClean="0"/>
              <a:t>задания </a:t>
            </a:r>
            <a:r>
              <a:rPr lang="ru-RU" dirty="0"/>
              <a:t>повышенного уровня (В2) – на 82,65% ; </a:t>
            </a:r>
            <a:r>
              <a:rPr lang="ru-RU" dirty="0" smtClean="0"/>
              <a:t>с </a:t>
            </a:r>
            <a:r>
              <a:rPr lang="ru-RU" dirty="0"/>
              <a:t>заданиями высокого уровня В(3-9) </a:t>
            </a:r>
            <a:r>
              <a:rPr lang="ru-RU" dirty="0" smtClean="0"/>
              <a:t>выпускники </a:t>
            </a:r>
            <a:r>
              <a:rPr lang="ru-RU" dirty="0"/>
              <a:t>справились на 92,86%   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4865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700808"/>
            <a:ext cx="792088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Раздел «Чтение» </a:t>
            </a:r>
            <a:endParaRPr lang="ru-RU" sz="3200" b="1" dirty="0" smtClean="0"/>
          </a:p>
          <a:p>
            <a:r>
              <a:rPr lang="ru-RU" sz="2400" dirty="0" smtClean="0"/>
              <a:t>Задание </a:t>
            </a:r>
            <a:r>
              <a:rPr lang="ru-RU" sz="2400" dirty="0"/>
              <a:t>базового уровня сложности В10, вызвало затруднения. 72,45% экзаменуемых его выполнили, но максимальную оценку (7 из 7) не смог получить ни один участник экзамена. </a:t>
            </a:r>
            <a:endParaRPr lang="ru-RU" sz="2400" dirty="0" smtClean="0"/>
          </a:p>
          <a:p>
            <a:r>
              <a:rPr lang="ru-RU" sz="2400" dirty="0" smtClean="0"/>
              <a:t>Задание </a:t>
            </a:r>
            <a:r>
              <a:rPr lang="ru-RU" sz="2400" dirty="0"/>
              <a:t>повышенного уровня В11 </a:t>
            </a:r>
            <a:r>
              <a:rPr lang="ru-RU" sz="2400" dirty="0" smtClean="0"/>
              <a:t>выполнено выпускниками на 85,12%.</a:t>
            </a:r>
          </a:p>
          <a:p>
            <a:r>
              <a:rPr lang="ru-RU" sz="2400" dirty="0" smtClean="0"/>
              <a:t>С заданиями высокого уровня В12 – 18 экзаменуемые справились </a:t>
            </a:r>
            <a:r>
              <a:rPr lang="ru-RU" sz="2400" dirty="0"/>
              <a:t>на 75</a:t>
            </a:r>
            <a:r>
              <a:rPr lang="ru-RU" sz="2400" dirty="0" smtClean="0"/>
              <a:t>%.</a:t>
            </a:r>
          </a:p>
          <a:p>
            <a:r>
              <a:rPr lang="ru-RU" sz="2400" dirty="0" smtClean="0"/>
              <a:t>Самыми сложными для них оказались задания В13 иВ17.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92791" y="4396859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5114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230</TotalTime>
  <Words>1181</Words>
  <Application>Microsoft Office PowerPoint</Application>
  <PresentationFormat>Экран (4:3)</PresentationFormat>
  <Paragraphs>99</Paragraphs>
  <Slides>20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Итоги ГИА 2018-2019</vt:lpstr>
      <vt:lpstr>Презентация PowerPoint</vt:lpstr>
      <vt:lpstr>Презентация PowerPoint</vt:lpstr>
      <vt:lpstr>ОСНОВНЫЕ РЕЗУЛЬТАТЫ ЕГЭ ПО ПРЕДМЕТУ</vt:lpstr>
      <vt:lpstr>Динамика результатов ЕГЭ по предмету за последние 3 года</vt:lpstr>
      <vt:lpstr>Презентация PowerPoint</vt:lpstr>
      <vt:lpstr>Презентация PowerPoint</vt:lpstr>
      <vt:lpstr>АНАЛИЗ РЕЗУЛЬТАТОВ ВЫПОЛНЕНИЯ ОТДЕЛЬНЫХ ЗАДАНИЙ ИЛИ ГРУПП ЗАДАНИЙ</vt:lpstr>
      <vt:lpstr>Презентация PowerPoint</vt:lpstr>
      <vt:lpstr>Раздел «Грамматика и лексика»</vt:lpstr>
      <vt:lpstr>Презентация PowerPoint</vt:lpstr>
      <vt:lpstr>Раздел «Письмо»</vt:lpstr>
      <vt:lpstr>Раздел «Письмо»</vt:lpstr>
      <vt:lpstr> «Устная часть»</vt:lpstr>
      <vt:lpstr>ИТОГИ ОГЭ 2018-2019</vt:lpstr>
      <vt:lpstr>Раздел «Чтение»</vt:lpstr>
      <vt:lpstr>Раздел «Лексика и грамматика»</vt:lpstr>
      <vt:lpstr>ТИПИЧНЫЕ ОШИБКИ</vt:lpstr>
      <vt:lpstr>«Устная речь»</vt:lpstr>
      <vt:lpstr>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ОГЭ ЕГЭ 2017-2018</dc:title>
  <dc:creator>Ягудина ДМ</dc:creator>
  <cp:lastModifiedBy>30-001</cp:lastModifiedBy>
  <cp:revision>24</cp:revision>
  <dcterms:created xsi:type="dcterms:W3CDTF">2015-09-29T16:48:53Z</dcterms:created>
  <dcterms:modified xsi:type="dcterms:W3CDTF">2019-09-16T08:37:48Z</dcterms:modified>
</cp:coreProperties>
</file>