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notesMasterIdLst>
    <p:notesMasterId r:id="rId27"/>
  </p:notesMasterIdLst>
  <p:sldIdLst>
    <p:sldId id="308" r:id="rId2"/>
    <p:sldId id="258" r:id="rId3"/>
    <p:sldId id="260" r:id="rId4"/>
    <p:sldId id="261" r:id="rId5"/>
    <p:sldId id="269" r:id="rId6"/>
    <p:sldId id="270" r:id="rId7"/>
    <p:sldId id="293" r:id="rId8"/>
    <p:sldId id="295" r:id="rId9"/>
    <p:sldId id="273" r:id="rId10"/>
    <p:sldId id="294" r:id="rId11"/>
    <p:sldId id="281" r:id="rId12"/>
    <p:sldId id="283" r:id="rId13"/>
    <p:sldId id="284" r:id="rId14"/>
    <p:sldId id="285" r:id="rId15"/>
    <p:sldId id="286" r:id="rId16"/>
    <p:sldId id="288" r:id="rId17"/>
    <p:sldId id="309" r:id="rId18"/>
    <p:sldId id="310" r:id="rId19"/>
    <p:sldId id="290" r:id="rId20"/>
    <p:sldId id="296" r:id="rId21"/>
    <p:sldId id="297" r:id="rId22"/>
    <p:sldId id="300" r:id="rId23"/>
    <p:sldId id="299" r:id="rId24"/>
    <p:sldId id="303" r:id="rId25"/>
    <p:sldId id="304" r:id="rId2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23" autoAdjust="0"/>
  </p:normalViewPr>
  <p:slideViewPr>
    <p:cSldViewPr>
      <p:cViewPr>
        <p:scale>
          <a:sx n="63" d="100"/>
          <a:sy n="63" d="100"/>
        </p:scale>
        <p:origin x="450" y="-4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63B0-ECB7-4C1A-BF27-BB3D383F68D3}" type="datetimeFigureOut">
              <a:rPr lang="ru-RU" smtClean="0"/>
              <a:t>20.02.2022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C006E-06E9-4588-A4D7-0CA59E17D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62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006E-06E9-4588-A4D7-0CA59E17D653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64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C006E-06E9-4588-A4D7-0CA59E17D65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135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6084"/>
            <a:ext cx="10363200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8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123342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234560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6353175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605825" y="6432311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24596" y="2131671"/>
            <a:ext cx="39073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274220" y="2273404"/>
            <a:ext cx="36076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63007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6353175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605825" y="6432311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28409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19766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09600" y="6353175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2669" y="-43180"/>
            <a:ext cx="11006667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234583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4657" y="1237338"/>
            <a:ext cx="106891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8044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044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7984" y="6395848"/>
            <a:ext cx="34205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565F6C"/>
                </a:solidFill>
                <a:latin typeface="Trebuchet MS"/>
                <a:cs typeface="Trebuchet MS"/>
              </a:defRPr>
            </a:lvl1pPr>
          </a:lstStyle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‹#›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107875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32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hyperlink" Target="http://infrescenter.ucoz.ru/Shk_Bibliotek/proekt_deyat/2013/leontovich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hyperlink" Target="http://images.yandex.ru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hyperlink" Target="http://images.yandex.ru/" TargetMode="External"/><Relationship Id="rId9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18" Type="http://schemas.openxmlformats.org/officeDocument/2006/relationships/image" Target="../media/image79.png"/><Relationship Id="rId26" Type="http://schemas.openxmlformats.org/officeDocument/2006/relationships/image" Target="../media/image87.png"/><Relationship Id="rId3" Type="http://schemas.openxmlformats.org/officeDocument/2006/relationships/image" Target="../media/image64.png"/><Relationship Id="rId21" Type="http://schemas.openxmlformats.org/officeDocument/2006/relationships/image" Target="../media/image82.png"/><Relationship Id="rId34" Type="http://schemas.openxmlformats.org/officeDocument/2006/relationships/image" Target="../media/image95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17" Type="http://schemas.openxmlformats.org/officeDocument/2006/relationships/image" Target="../media/image78.png"/><Relationship Id="rId25" Type="http://schemas.openxmlformats.org/officeDocument/2006/relationships/image" Target="../media/image86.png"/><Relationship Id="rId33" Type="http://schemas.openxmlformats.org/officeDocument/2006/relationships/image" Target="../media/image94.png"/><Relationship Id="rId2" Type="http://schemas.openxmlformats.org/officeDocument/2006/relationships/image" Target="../media/image63.png"/><Relationship Id="rId16" Type="http://schemas.openxmlformats.org/officeDocument/2006/relationships/image" Target="../media/image77.png"/><Relationship Id="rId20" Type="http://schemas.openxmlformats.org/officeDocument/2006/relationships/image" Target="../media/image81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24" Type="http://schemas.openxmlformats.org/officeDocument/2006/relationships/image" Target="../media/image85.png"/><Relationship Id="rId32" Type="http://schemas.openxmlformats.org/officeDocument/2006/relationships/image" Target="../media/image93.png"/><Relationship Id="rId37" Type="http://schemas.openxmlformats.org/officeDocument/2006/relationships/image" Target="../media/image98.jpg"/><Relationship Id="rId5" Type="http://schemas.openxmlformats.org/officeDocument/2006/relationships/image" Target="../media/image66.png"/><Relationship Id="rId15" Type="http://schemas.openxmlformats.org/officeDocument/2006/relationships/image" Target="../media/image76.png"/><Relationship Id="rId23" Type="http://schemas.openxmlformats.org/officeDocument/2006/relationships/image" Target="../media/image84.png"/><Relationship Id="rId28" Type="http://schemas.openxmlformats.org/officeDocument/2006/relationships/image" Target="../media/image89.png"/><Relationship Id="rId36" Type="http://schemas.openxmlformats.org/officeDocument/2006/relationships/image" Target="../media/image97.png"/><Relationship Id="rId10" Type="http://schemas.openxmlformats.org/officeDocument/2006/relationships/image" Target="../media/image71.png"/><Relationship Id="rId19" Type="http://schemas.openxmlformats.org/officeDocument/2006/relationships/image" Target="../media/image80.png"/><Relationship Id="rId31" Type="http://schemas.openxmlformats.org/officeDocument/2006/relationships/image" Target="../media/image92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5.png"/><Relationship Id="rId22" Type="http://schemas.openxmlformats.org/officeDocument/2006/relationships/image" Target="../media/image83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Relationship Id="rId35" Type="http://schemas.openxmlformats.org/officeDocument/2006/relationships/image" Target="../media/image9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14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26092"/>
            <a:ext cx="10363200" cy="55399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Проектная деятельность в обновленных ФГОС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"/>
          </p:nvPr>
        </p:nvSpPr>
        <p:spPr>
          <a:xfrm>
            <a:off x="1828800" y="3840490"/>
            <a:ext cx="8534400" cy="830997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Глушко Татьяна </a:t>
            </a:r>
            <a:r>
              <a:rPr lang="ru-RU" dirty="0" err="1" smtClean="0"/>
              <a:t>Ариковна</a:t>
            </a:r>
            <a:endParaRPr lang="ru-RU" dirty="0" smtClean="0"/>
          </a:p>
          <a:p>
            <a:pPr algn="r"/>
            <a:r>
              <a:rPr lang="ru-RU" dirty="0" smtClean="0"/>
              <a:t>  учитель английского языка</a:t>
            </a:r>
          </a:p>
          <a:p>
            <a:pPr algn="r"/>
            <a:r>
              <a:rPr lang="ru-RU" dirty="0" smtClean="0"/>
              <a:t>МАОУ «Лицей № 37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135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10989736" cy="73866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Проектная деятельность 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subTitle" idx="4"/>
          </p:nvPr>
        </p:nvSpPr>
        <p:spPr>
          <a:xfrm>
            <a:off x="533401" y="1676402"/>
            <a:ext cx="11116944" cy="395941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sz="3200" dirty="0"/>
              <a:t>о</a:t>
            </a:r>
            <a:r>
              <a:rPr lang="ru-RU" sz="3200" dirty="0" smtClean="0"/>
              <a:t>дна из ведущих образовательных технологий при реализации требований ФГОС;</a:t>
            </a:r>
          </a:p>
          <a:p>
            <a:pPr marL="285750" indent="-285750">
              <a:buFontTx/>
              <a:buChar char="-"/>
            </a:pPr>
            <a:r>
              <a:rPr lang="ru-RU" sz="3200" dirty="0"/>
              <a:t>с</a:t>
            </a:r>
            <a:r>
              <a:rPr lang="ru-RU" sz="3200" dirty="0" smtClean="0"/>
              <a:t>редство и условие совершенствования УУД обучающихся;</a:t>
            </a:r>
          </a:p>
          <a:p>
            <a:pPr marL="285750" indent="-285750">
              <a:buFontTx/>
              <a:buChar char="-"/>
            </a:pPr>
            <a:r>
              <a:rPr lang="ru-RU" sz="3200" dirty="0"/>
              <a:t>с</a:t>
            </a:r>
            <a:r>
              <a:rPr lang="ru-RU" sz="3200" dirty="0" smtClean="0"/>
              <a:t>редство индивидуализации процесса обучения;</a:t>
            </a:r>
          </a:p>
          <a:p>
            <a:pPr marL="285750" indent="-285750">
              <a:buFontTx/>
              <a:buChar char="-"/>
            </a:pPr>
            <a:r>
              <a:rPr lang="ru-RU" sz="3200" dirty="0"/>
              <a:t>с</a:t>
            </a:r>
            <a:r>
              <a:rPr lang="ru-RU" sz="3200" dirty="0" smtClean="0"/>
              <a:t>редство реализации личностно-ориентированного, </a:t>
            </a:r>
            <a:r>
              <a:rPr lang="ru-RU" sz="3200" dirty="0" err="1" smtClean="0"/>
              <a:t>деятельностного</a:t>
            </a:r>
            <a:r>
              <a:rPr lang="ru-RU" sz="3200" dirty="0" smtClean="0"/>
              <a:t> и </a:t>
            </a:r>
            <a:r>
              <a:rPr lang="ru-RU" sz="3200" dirty="0" err="1" smtClean="0"/>
              <a:t>компетентностного</a:t>
            </a:r>
            <a:r>
              <a:rPr lang="ru-RU" sz="3200" dirty="0" smtClean="0"/>
              <a:t> </a:t>
            </a:r>
            <a:r>
              <a:rPr lang="ru-RU" sz="3200" dirty="0" smtClean="0"/>
              <a:t>подхода к обучению </a:t>
            </a:r>
            <a:r>
              <a:rPr lang="ru-RU" sz="3200" dirty="0" smtClean="0"/>
              <a:t>иностранному языку.</a:t>
            </a:r>
            <a:endParaRPr lang="ru-RU" sz="3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3400" y="1676400"/>
            <a:ext cx="11116944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800" b="1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одна из ведущих образовательных технологий при реализации требований ФГОС;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средство и условие совершенствования УУД обучающихся;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средство индивидуализации процесса обучения;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средство реализации личностно-ориентированного, </a:t>
            </a:r>
            <a:r>
              <a:rPr lang="ru-RU" sz="3200" dirty="0" err="1" smtClean="0">
                <a:solidFill>
                  <a:prstClr val="black"/>
                </a:solidFill>
              </a:rPr>
              <a:t>деятельностного</a:t>
            </a:r>
            <a:r>
              <a:rPr lang="ru-RU" sz="3200" dirty="0" smtClean="0">
                <a:solidFill>
                  <a:prstClr val="black"/>
                </a:solidFill>
              </a:rPr>
              <a:t> и </a:t>
            </a:r>
            <a:r>
              <a:rPr lang="ru-RU" sz="3200" dirty="0" err="1" smtClean="0">
                <a:solidFill>
                  <a:prstClr val="black"/>
                </a:solidFill>
              </a:rPr>
              <a:t>компетентностного</a:t>
            </a:r>
            <a:r>
              <a:rPr lang="ru-RU" sz="3200" dirty="0" smtClean="0">
                <a:solidFill>
                  <a:prstClr val="black"/>
                </a:solidFill>
              </a:rPr>
              <a:t> </a:t>
            </a:r>
            <a:r>
              <a:rPr lang="ru-RU" sz="3200" dirty="0" smtClean="0">
                <a:solidFill>
                  <a:prstClr val="black"/>
                </a:solidFill>
              </a:rPr>
              <a:t>подхода к обучению иностранному языку;</a:t>
            </a:r>
          </a:p>
          <a:p>
            <a:pPr marL="285750" indent="-285750">
              <a:buFontTx/>
              <a:buChar char="-"/>
            </a:pPr>
            <a:r>
              <a:rPr lang="ru-RU" sz="3200" dirty="0" smtClean="0">
                <a:solidFill>
                  <a:prstClr val="black"/>
                </a:solidFill>
              </a:rPr>
              <a:t>Способ максимального овладения коммуникативными компетенциями с опорой на минимальный языковой материал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825" y="6432337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4055" y="4416552"/>
            <a:ext cx="1560575" cy="108813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71855" y="1229873"/>
            <a:ext cx="10332720" cy="5024755"/>
            <a:chOff x="278891" y="1229867"/>
            <a:chExt cx="7749540" cy="50247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5" y="2180843"/>
              <a:ext cx="2889504" cy="11567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5143" y="1783079"/>
              <a:ext cx="621792" cy="1051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891" y="2487167"/>
              <a:ext cx="2729484" cy="25054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36191" y="1229867"/>
              <a:ext cx="3003804" cy="6720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7991" y="1577339"/>
              <a:ext cx="3520440" cy="7498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0068" y="5463539"/>
              <a:ext cx="2683763" cy="79095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4411727" y="5590438"/>
            <a:ext cx="2312247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cs typeface="Calibri"/>
              </a:rPr>
              <a:t>Предметные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47039" y="1219200"/>
            <a:ext cx="11744960" cy="5033010"/>
            <a:chOff x="335279" y="1219200"/>
            <a:chExt cx="8808720" cy="5033010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3484" y="3031235"/>
              <a:ext cx="2247900" cy="606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5279" y="3457955"/>
              <a:ext cx="2462784" cy="60655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1441" y="3268598"/>
              <a:ext cx="1629422" cy="30581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89025" y="3676650"/>
              <a:ext cx="1939798" cy="3244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90599" y="1219200"/>
              <a:ext cx="987183" cy="14478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19554" y="4724349"/>
              <a:ext cx="1617218" cy="1527556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038600" y="2286000"/>
              <a:ext cx="5105400" cy="3139440"/>
            </a:xfrm>
            <a:custGeom>
              <a:avLst/>
              <a:gdLst/>
              <a:ahLst/>
              <a:cxnLst/>
              <a:rect l="l" t="t" r="r" b="b"/>
              <a:pathLst>
                <a:path w="5105400" h="3139440">
                  <a:moveTo>
                    <a:pt x="5105400" y="0"/>
                  </a:moveTo>
                  <a:lnTo>
                    <a:pt x="0" y="0"/>
                  </a:lnTo>
                  <a:lnTo>
                    <a:pt x="0" y="3139313"/>
                  </a:lnTo>
                  <a:lnTo>
                    <a:pt x="5105400" y="3139313"/>
                  </a:lnTo>
                  <a:lnTo>
                    <a:pt x="510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ctrTitle"/>
          </p:nvPr>
        </p:nvSpPr>
        <p:spPr>
          <a:xfrm>
            <a:off x="613074" y="176275"/>
            <a:ext cx="8540327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Какие</a:t>
            </a:r>
            <a:r>
              <a:rPr sz="2800" spc="-10" dirty="0"/>
              <a:t> требования</a:t>
            </a:r>
            <a:r>
              <a:rPr sz="2800" spc="5" dirty="0"/>
              <a:t> </a:t>
            </a:r>
            <a:r>
              <a:rPr sz="2800" spc="-10" dirty="0"/>
              <a:t>устанавливает</a:t>
            </a:r>
            <a:r>
              <a:rPr sz="2800" spc="20" dirty="0"/>
              <a:t> </a:t>
            </a:r>
            <a:r>
              <a:rPr sz="2800" spc="-20" dirty="0"/>
              <a:t>ФГОС </a:t>
            </a:r>
            <a:r>
              <a:rPr sz="2800" spc="-605" dirty="0"/>
              <a:t> </a:t>
            </a:r>
            <a:r>
              <a:rPr sz="2800" spc="-5" dirty="0"/>
              <a:t>к</a:t>
            </a:r>
            <a:r>
              <a:rPr sz="2800" spc="-25" dirty="0"/>
              <a:t> результатам</a:t>
            </a:r>
            <a:r>
              <a:rPr sz="2800" spc="15" dirty="0"/>
              <a:t> </a:t>
            </a:r>
            <a:r>
              <a:rPr sz="2800" spc="-5" dirty="0"/>
              <a:t>образования?</a:t>
            </a:r>
            <a:endParaRPr sz="2800"/>
          </a:p>
        </p:txBody>
      </p:sp>
      <p:sp>
        <p:nvSpPr>
          <p:cNvPr id="22" name="object 22"/>
          <p:cNvSpPr txBox="1"/>
          <p:nvPr/>
        </p:nvSpPr>
        <p:spPr>
          <a:xfrm>
            <a:off x="2957068" y="1316548"/>
            <a:ext cx="8910320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8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cs typeface="Calibri"/>
              </a:rPr>
              <a:t>Личностные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2868930">
              <a:lnSpc>
                <a:spcPts val="2880"/>
              </a:lnSpc>
            </a:pPr>
            <a:r>
              <a:rPr sz="2400" b="1" spc="-10" dirty="0">
                <a:solidFill>
                  <a:srgbClr val="FFFFFF"/>
                </a:solidFill>
                <a:cs typeface="Calibri"/>
              </a:rPr>
              <a:t>Метапредметные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912620" marR="806450">
              <a:spcBef>
                <a:spcPts val="2020"/>
              </a:spcBef>
            </a:pPr>
            <a:r>
              <a:rPr b="1" spc="-5" dirty="0">
                <a:solidFill>
                  <a:prstClr val="black"/>
                </a:solidFill>
                <a:cs typeface="Calibri"/>
              </a:rPr>
              <a:t>Метапредметные 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результаты </a:t>
            </a:r>
            <a:r>
              <a:rPr spc="-5" dirty="0">
                <a:solidFill>
                  <a:prstClr val="black"/>
                </a:solidFill>
                <a:cs typeface="Calibri"/>
              </a:rPr>
              <a:t>включают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освоенные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обучающимися</a:t>
            </a:r>
            <a:endParaRPr>
              <a:solidFill>
                <a:prstClr val="black"/>
              </a:solidFill>
              <a:cs typeface="Calibri"/>
            </a:endParaRPr>
          </a:p>
          <a:p>
            <a:pPr marL="2550160" indent="-180975">
              <a:buSzPct val="94444"/>
              <a:buFont typeface="Wingdings"/>
              <a:buChar char=""/>
              <a:tabLst>
                <a:tab pos="2550795" algn="l"/>
              </a:tabLst>
            </a:pPr>
            <a:r>
              <a:rPr b="1" spc="-10" dirty="0">
                <a:solidFill>
                  <a:prstClr val="black"/>
                </a:solidFill>
                <a:cs typeface="Calibri"/>
              </a:rPr>
              <a:t>межпредметные</a:t>
            </a:r>
            <a:r>
              <a:rPr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понятия </a:t>
            </a:r>
            <a:r>
              <a:rPr spc="-10" dirty="0">
                <a:solidFill>
                  <a:prstClr val="black"/>
                </a:solidFill>
                <a:cs typeface="Calibri"/>
              </a:rPr>
              <a:t>(система,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факт,</a:t>
            </a:r>
            <a:endParaRPr>
              <a:solidFill>
                <a:prstClr val="black"/>
              </a:solidFill>
              <a:cs typeface="Calibri"/>
            </a:endParaRPr>
          </a:p>
          <a:p>
            <a:pPr marL="2369820">
              <a:spcBef>
                <a:spcPts val="5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закономерность,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феномен,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анализ, синтез)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;</a:t>
            </a:r>
            <a:endParaRPr>
              <a:solidFill>
                <a:prstClr val="black"/>
              </a:solidFill>
              <a:cs typeface="Calibri"/>
            </a:endParaRPr>
          </a:p>
          <a:p>
            <a:pPr marL="2600325" indent="-231140">
              <a:buSzPct val="94444"/>
              <a:buFont typeface="Wingdings"/>
              <a:buChar char=""/>
              <a:tabLst>
                <a:tab pos="2600960" algn="l"/>
              </a:tabLst>
            </a:pPr>
            <a:r>
              <a:rPr b="1" spc="-5" dirty="0">
                <a:solidFill>
                  <a:prstClr val="black"/>
                </a:solidFill>
                <a:cs typeface="Calibri"/>
              </a:rPr>
              <a:t>универсальные</a:t>
            </a:r>
            <a:r>
              <a:rPr b="1" spc="-20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учебные</a:t>
            </a:r>
            <a:r>
              <a:rPr b="1" dirty="0">
                <a:solidFill>
                  <a:prstClr val="black"/>
                </a:solidFill>
                <a:cs typeface="Calibri"/>
              </a:rPr>
              <a:t> </a:t>
            </a:r>
            <a:r>
              <a:rPr b="1" spc="-5" dirty="0">
                <a:solidFill>
                  <a:prstClr val="black"/>
                </a:solidFill>
                <a:cs typeface="Calibri"/>
              </a:rPr>
              <a:t>действия </a:t>
            </a:r>
            <a:r>
              <a:rPr spc="-30" dirty="0">
                <a:solidFill>
                  <a:prstClr val="black"/>
                </a:solidFill>
                <a:cs typeface="Calibri"/>
              </a:rPr>
              <a:t>(</a:t>
            </a:r>
            <a:r>
              <a:rPr b="1" spc="-30" dirty="0">
                <a:solidFill>
                  <a:prstClr val="black"/>
                </a:solidFill>
                <a:cs typeface="Calibri"/>
              </a:rPr>
              <a:t>УУД</a:t>
            </a:r>
            <a:r>
              <a:rPr spc="-30" dirty="0">
                <a:solidFill>
                  <a:prstClr val="black"/>
                </a:solidFill>
                <a:cs typeface="Calibri"/>
              </a:rPr>
              <a:t>):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07665" lvl="1" indent="-81280"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pc="-10" dirty="0">
                <a:solidFill>
                  <a:prstClr val="black"/>
                </a:solidFill>
                <a:cs typeface="Calibri"/>
              </a:rPr>
              <a:t>регулятивные,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07665" lvl="1" indent="-81280"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pc="-5" dirty="0">
                <a:solidFill>
                  <a:prstClr val="black"/>
                </a:solidFill>
                <a:cs typeface="Calibri"/>
              </a:rPr>
              <a:t>познавательные,</a:t>
            </a:r>
            <a:endParaRPr>
              <a:solidFill>
                <a:prstClr val="black"/>
              </a:solidFill>
              <a:cs typeface="Calibri"/>
            </a:endParaRPr>
          </a:p>
          <a:p>
            <a:pPr marL="2907665" lvl="1" indent="-81280">
              <a:buSzPct val="94444"/>
              <a:buFont typeface="Microsoft Sans Serif"/>
              <a:buChar char="•"/>
              <a:tabLst>
                <a:tab pos="2908300" algn="l"/>
              </a:tabLst>
            </a:pPr>
            <a:r>
              <a:rPr spc="-10" dirty="0">
                <a:solidFill>
                  <a:prstClr val="black"/>
                </a:solidFill>
                <a:cs typeface="Calibri"/>
              </a:rPr>
              <a:t>коммуникативные</a:t>
            </a:r>
            <a:endParaRPr>
              <a:solidFill>
                <a:prstClr val="black"/>
              </a:solidFill>
              <a:cs typeface="Calibri"/>
            </a:endParaRPr>
          </a:p>
          <a:p>
            <a:pPr marL="2369820" marR="701040">
              <a:lnSpc>
                <a:spcPct val="99700"/>
              </a:lnSpc>
              <a:spcBef>
                <a:spcPts val="20"/>
              </a:spcBef>
              <a:buSzPct val="94444"/>
              <a:buFont typeface="Wingdings"/>
              <a:buChar char=""/>
              <a:tabLst>
                <a:tab pos="2550795" algn="l"/>
              </a:tabLst>
            </a:pPr>
            <a:r>
              <a:rPr spc="229" dirty="0">
                <a:solidFill>
                  <a:prstClr val="black"/>
                </a:solidFill>
                <a:latin typeface="Trebuchet MS"/>
                <a:cs typeface="Trebuchet MS"/>
              </a:rPr>
              <a:t>&lt;…&gt;</a:t>
            </a:r>
            <a:r>
              <a:rPr spc="-8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b="1" spc="-5" dirty="0">
                <a:solidFill>
                  <a:srgbClr val="C00000"/>
                </a:solidFill>
                <a:cs typeface="Calibri"/>
              </a:rPr>
              <a:t>владение</a:t>
            </a:r>
            <a:r>
              <a:rPr b="1" spc="-30" dirty="0">
                <a:solidFill>
                  <a:srgbClr val="C00000"/>
                </a:solidFill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cs typeface="Calibri"/>
              </a:rPr>
              <a:t>навыками</a:t>
            </a:r>
            <a:r>
              <a:rPr b="1" spc="-5" dirty="0">
                <a:solidFill>
                  <a:srgbClr val="C00000"/>
                </a:solidFill>
                <a:cs typeface="Calibri"/>
              </a:rPr>
              <a:t> </a:t>
            </a:r>
            <a:r>
              <a:rPr b="1" dirty="0">
                <a:solidFill>
                  <a:srgbClr val="C00000"/>
                </a:solidFill>
                <a:cs typeface="Calibri"/>
              </a:rPr>
              <a:t>учебно- </a:t>
            </a:r>
            <a:r>
              <a:rPr b="1" spc="-390" dirty="0">
                <a:solidFill>
                  <a:srgbClr val="C00000"/>
                </a:solidFill>
                <a:cs typeface="Calibri"/>
              </a:rPr>
              <a:t> </a:t>
            </a:r>
            <a:r>
              <a:rPr b="1" spc="-10" dirty="0">
                <a:solidFill>
                  <a:srgbClr val="C00000"/>
                </a:solidFill>
                <a:cs typeface="Calibri"/>
              </a:rPr>
              <a:t>исследовательской, </a:t>
            </a:r>
            <a:r>
              <a:rPr b="1" spc="-5" dirty="0">
                <a:solidFill>
                  <a:srgbClr val="C00000"/>
                </a:solidFill>
                <a:cs typeface="Calibri"/>
              </a:rPr>
              <a:t>проектной </a:t>
            </a:r>
            <a:r>
              <a:rPr b="1" dirty="0">
                <a:solidFill>
                  <a:srgbClr val="C00000"/>
                </a:solidFill>
                <a:cs typeface="Calibri"/>
              </a:rPr>
              <a:t>и </a:t>
            </a:r>
            <a:r>
              <a:rPr b="1" spc="5" dirty="0">
                <a:solidFill>
                  <a:srgbClr val="C00000"/>
                </a:solidFill>
                <a:cs typeface="Calibri"/>
              </a:rPr>
              <a:t> </a:t>
            </a:r>
            <a:r>
              <a:rPr b="1" spc="-5" dirty="0">
                <a:solidFill>
                  <a:srgbClr val="C00000"/>
                </a:solidFill>
                <a:cs typeface="Calibri"/>
              </a:rPr>
              <a:t>социальной</a:t>
            </a:r>
            <a:r>
              <a:rPr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b="1" spc="-5" dirty="0">
                <a:solidFill>
                  <a:srgbClr val="C00000"/>
                </a:solidFill>
                <a:cs typeface="Calibri"/>
              </a:rPr>
              <a:t>деятельности.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062182" y="371628"/>
            <a:ext cx="1335577" cy="570771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9798304" y="1024132"/>
            <a:ext cx="2394373" cy="1655445"/>
            <a:chOff x="7348728" y="1024127"/>
            <a:chExt cx="1795780" cy="1655445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48728" y="1024127"/>
              <a:ext cx="1795272" cy="16550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43800" y="1219199"/>
              <a:ext cx="1239062" cy="1066800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8538972" y="5659454"/>
            <a:ext cx="2333413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solidFill>
                  <a:prstClr val="black"/>
                </a:solidFill>
                <a:cs typeface="Calibri"/>
              </a:rPr>
              <a:t>(ФГОС</a:t>
            </a:r>
            <a:r>
              <a:rPr spc="-4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ООО,</a:t>
            </a:r>
            <a:r>
              <a:rPr spc="-3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п.</a:t>
            </a:r>
            <a:r>
              <a:rPr spc="-15" dirty="0">
                <a:solidFill>
                  <a:prstClr val="black"/>
                </a:solidFill>
                <a:latin typeface="Trebuchet MS"/>
                <a:cs typeface="Trebuchet MS"/>
              </a:rPr>
              <a:t>II</a:t>
            </a:r>
            <a:r>
              <a:rPr spc="-15" dirty="0">
                <a:solidFill>
                  <a:prstClr val="black"/>
                </a:solidFill>
                <a:cs typeface="Calibri"/>
              </a:rPr>
              <a:t>.8,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/>
            <a:r>
              <a:rPr spc="-20" dirty="0">
                <a:solidFill>
                  <a:prstClr val="black"/>
                </a:solidFill>
                <a:cs typeface="Calibri"/>
              </a:rPr>
              <a:t>ФГОС</a:t>
            </a:r>
            <a:r>
              <a:rPr spc="-3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СОО, </a:t>
            </a:r>
            <a:r>
              <a:rPr dirty="0">
                <a:solidFill>
                  <a:prstClr val="black"/>
                </a:solidFill>
                <a:cs typeface="Calibri"/>
              </a:rPr>
              <a:t>п.</a:t>
            </a:r>
            <a:r>
              <a:rPr spc="-15" dirty="0">
                <a:solidFill>
                  <a:prstClr val="black"/>
                </a:solidFill>
                <a:cs typeface="Calibri"/>
              </a:rPr>
              <a:t> </a:t>
            </a:r>
            <a:r>
              <a:rPr spc="-25" dirty="0">
                <a:solidFill>
                  <a:prstClr val="black"/>
                </a:solidFill>
                <a:latin typeface="Trebuchet MS"/>
                <a:cs typeface="Trebuchet MS"/>
              </a:rPr>
              <a:t>II</a:t>
            </a:r>
            <a:r>
              <a:rPr spc="-25" dirty="0">
                <a:solidFill>
                  <a:prstClr val="black"/>
                </a:solidFill>
                <a:cs typeface="Calibri"/>
              </a:rPr>
              <a:t>.6)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7983" y="6395913"/>
            <a:ext cx="220980" cy="21608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z="1400" spc="-35" dirty="0">
                <a:solidFill>
                  <a:srgbClr val="565F6C"/>
                </a:solidFill>
                <a:latin typeface="Trebuchet MS"/>
                <a:cs typeface="Trebuchet MS"/>
              </a:rPr>
              <a:pPr marL="38100">
                <a:spcBef>
                  <a:spcPts val="5"/>
                </a:spcBef>
              </a:pPr>
              <a:t>11</a:t>
            </a:fld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165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825" y="6432323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xfrm>
            <a:off x="592669" y="-43180"/>
            <a:ext cx="11006667" cy="1063881"/>
          </a:xfrm>
          <a:prstGeom prst="rect">
            <a:avLst/>
          </a:prstGeom>
        </p:spPr>
        <p:txBody>
          <a:bodyPr vert="horz" wrap="square" lIns="0" tIns="169672" rIns="0" bIns="0" rtlCol="0">
            <a:spAutoFit/>
          </a:bodyPr>
          <a:lstStyle/>
          <a:p>
            <a:pPr marL="104139" marR="50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Что</a:t>
            </a:r>
            <a:r>
              <a:rPr sz="2900" spc="-40" dirty="0"/>
              <a:t> </a:t>
            </a:r>
            <a:r>
              <a:rPr sz="2900" spc="-5" dirty="0"/>
              <a:t>такое</a:t>
            </a:r>
            <a:r>
              <a:rPr sz="2900" spc="-35" dirty="0"/>
              <a:t> </a:t>
            </a:r>
            <a:r>
              <a:rPr sz="2900" dirty="0"/>
              <a:t>«проектная»</a:t>
            </a:r>
            <a:r>
              <a:rPr sz="2900" spc="-35" dirty="0"/>
              <a:t> </a:t>
            </a:r>
            <a:r>
              <a:rPr sz="2900" dirty="0"/>
              <a:t>и</a:t>
            </a:r>
            <a:r>
              <a:rPr sz="2900" spc="-10" dirty="0"/>
              <a:t> </a:t>
            </a:r>
            <a:r>
              <a:rPr sz="2900" dirty="0"/>
              <a:t>«исследовательская </a:t>
            </a:r>
            <a:r>
              <a:rPr sz="2900" spc="-625" dirty="0"/>
              <a:t> </a:t>
            </a:r>
            <a:r>
              <a:rPr sz="2900" spc="-5" dirty="0"/>
              <a:t>деятельность»</a:t>
            </a:r>
            <a:r>
              <a:rPr sz="2900" spc="-50" dirty="0"/>
              <a:t> </a:t>
            </a:r>
            <a:r>
              <a:rPr sz="2900" spc="-5" dirty="0"/>
              <a:t>учащихся?</a:t>
            </a:r>
            <a:endParaRPr sz="2900"/>
          </a:p>
        </p:txBody>
      </p:sp>
      <p:sp>
        <p:nvSpPr>
          <p:cNvPr id="5" name="object 5"/>
          <p:cNvSpPr txBox="1"/>
          <p:nvPr/>
        </p:nvSpPr>
        <p:spPr>
          <a:xfrm>
            <a:off x="921860" y="6383224"/>
            <a:ext cx="1532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35" dirty="0">
                <a:solidFill>
                  <a:srgbClr val="565F6C"/>
                </a:solidFill>
                <a:latin typeface="Trebuchet MS"/>
                <a:cs typeface="Trebuchet MS"/>
              </a:rPr>
              <a:t>6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81156" y="1216159"/>
            <a:ext cx="11152293" cy="5017135"/>
            <a:chOff x="435865" y="1216152"/>
            <a:chExt cx="8364220" cy="50171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5" y="1274061"/>
              <a:ext cx="8327132" cy="495910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932" y="1216152"/>
              <a:ext cx="8200644" cy="380237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57200" y="1295400"/>
              <a:ext cx="8229600" cy="4861560"/>
            </a:xfrm>
            <a:custGeom>
              <a:avLst/>
              <a:gdLst/>
              <a:ahLst/>
              <a:cxnLst/>
              <a:rect l="l" t="t" r="r" b="b"/>
              <a:pathLst>
                <a:path w="8229600" h="4861560">
                  <a:moveTo>
                    <a:pt x="8229600" y="0"/>
                  </a:moveTo>
                  <a:lnTo>
                    <a:pt x="0" y="0"/>
                  </a:lnTo>
                  <a:lnTo>
                    <a:pt x="0" y="4861560"/>
                  </a:lnTo>
                  <a:lnTo>
                    <a:pt x="8229600" y="486156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" y="1295400"/>
              <a:ext cx="8229600" cy="4861560"/>
            </a:xfrm>
            <a:custGeom>
              <a:avLst/>
              <a:gdLst/>
              <a:ahLst/>
              <a:cxnLst/>
              <a:rect l="l" t="t" r="r" b="b"/>
              <a:pathLst>
                <a:path w="8229600" h="4861560">
                  <a:moveTo>
                    <a:pt x="0" y="4861560"/>
                  </a:moveTo>
                  <a:lnTo>
                    <a:pt x="8229600" y="486156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86156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917789" y="1307338"/>
            <a:ext cx="10447867" cy="4499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3985">
              <a:spcBef>
                <a:spcPts val="105"/>
              </a:spcBef>
            </a:pPr>
            <a:r>
              <a:rPr sz="2600" b="1" dirty="0">
                <a:solidFill>
                  <a:srgbClr val="234583"/>
                </a:solidFill>
                <a:cs typeface="Calibri"/>
              </a:rPr>
              <a:t>Проектная</a:t>
            </a:r>
            <a:r>
              <a:rPr sz="2600" b="1" spc="-30" dirty="0">
                <a:solidFill>
                  <a:srgbClr val="234583"/>
                </a:solidFill>
                <a:cs typeface="Calibri"/>
              </a:rPr>
              <a:t> </a:t>
            </a:r>
            <a:r>
              <a:rPr sz="2600" b="1" spc="-10" dirty="0">
                <a:solidFill>
                  <a:srgbClr val="234583"/>
                </a:solidFill>
                <a:cs typeface="Calibri"/>
              </a:rPr>
              <a:t>деятельность</a:t>
            </a:r>
            <a:r>
              <a:rPr sz="2600" b="1" spc="-35" dirty="0">
                <a:solidFill>
                  <a:srgbClr val="234583"/>
                </a:solidFill>
                <a:cs typeface="Calibri"/>
              </a:rPr>
              <a:t> </a:t>
            </a:r>
            <a:r>
              <a:rPr sz="2600" b="1" spc="-5" dirty="0">
                <a:solidFill>
                  <a:srgbClr val="234583"/>
                </a:solidFill>
                <a:cs typeface="Calibri"/>
              </a:rPr>
              <a:t>обучающихся</a:t>
            </a:r>
            <a:r>
              <a:rPr sz="2600" b="1" spc="10" dirty="0">
                <a:solidFill>
                  <a:srgbClr val="234583"/>
                </a:solidFill>
                <a:cs typeface="Calibri"/>
              </a:rPr>
              <a:t> </a:t>
            </a:r>
            <a:r>
              <a:rPr sz="2000" b="1" i="1" dirty="0">
                <a:solidFill>
                  <a:prstClr val="black"/>
                </a:solidFill>
                <a:cs typeface="Calibri"/>
              </a:rPr>
              <a:t>—</a:t>
            </a:r>
            <a:r>
              <a:rPr sz="2000" b="1" i="1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совместная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33985">
              <a:spcBef>
                <a:spcPts val="35"/>
              </a:spcBef>
            </a:pPr>
            <a:r>
              <a:rPr sz="2000" spc="-5" dirty="0">
                <a:solidFill>
                  <a:prstClr val="black"/>
                </a:solidFill>
                <a:cs typeface="Calibri"/>
              </a:rPr>
              <a:t>учебно-познавательная,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творческая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или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игровая</a:t>
            </a:r>
            <a:r>
              <a:rPr sz="2000" spc="-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деятельность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33985" marR="5080"/>
            <a:r>
              <a:rPr sz="2000" spc="-5" dirty="0">
                <a:solidFill>
                  <a:prstClr val="black"/>
                </a:solidFill>
                <a:cs typeface="Calibri"/>
              </a:rPr>
              <a:t>обучающихся,</a:t>
            </a:r>
            <a:r>
              <a:rPr sz="2000" spc="-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имеющая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общую</a:t>
            </a:r>
            <a:r>
              <a:rPr sz="20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цель,</a:t>
            </a:r>
            <a:r>
              <a:rPr sz="20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согласованные</a:t>
            </a:r>
            <a:r>
              <a:rPr sz="20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методы,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способы </a:t>
            </a:r>
            <a:r>
              <a:rPr sz="2000" spc="-434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деятельности,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направленная</a:t>
            </a:r>
            <a:r>
              <a:rPr sz="20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на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достижение общего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результата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33985"/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деятельности.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40"/>
              </a:spcBef>
            </a:pPr>
            <a:endParaRPr sz="2300">
              <a:solidFill>
                <a:prstClr val="black"/>
              </a:solidFill>
              <a:cs typeface="Calibri"/>
            </a:endParaRPr>
          </a:p>
          <a:p>
            <a:pPr marL="133985"/>
            <a:r>
              <a:rPr sz="2600" b="1" spc="-15" dirty="0">
                <a:solidFill>
                  <a:srgbClr val="234583"/>
                </a:solidFill>
                <a:cs typeface="Calibri"/>
              </a:rPr>
              <a:t>Исследовательская</a:t>
            </a:r>
            <a:r>
              <a:rPr sz="2600" b="1" spc="-35" dirty="0">
                <a:solidFill>
                  <a:srgbClr val="234583"/>
                </a:solidFill>
                <a:cs typeface="Calibri"/>
              </a:rPr>
              <a:t> </a:t>
            </a:r>
            <a:r>
              <a:rPr sz="2600" b="1" spc="-10" dirty="0">
                <a:solidFill>
                  <a:srgbClr val="234583"/>
                </a:solidFill>
                <a:cs typeface="Calibri"/>
              </a:rPr>
              <a:t>деятельность</a:t>
            </a:r>
            <a:r>
              <a:rPr sz="2600" b="1" spc="-20" dirty="0">
                <a:solidFill>
                  <a:srgbClr val="234583"/>
                </a:solidFill>
                <a:cs typeface="Calibri"/>
              </a:rPr>
              <a:t> </a:t>
            </a:r>
            <a:r>
              <a:rPr sz="2600" b="1" spc="-5" dirty="0">
                <a:solidFill>
                  <a:srgbClr val="234583"/>
                </a:solidFill>
                <a:cs typeface="Calibri"/>
              </a:rPr>
              <a:t>обучающихся</a:t>
            </a:r>
            <a:r>
              <a:rPr sz="2600" b="1" spc="15" dirty="0">
                <a:solidFill>
                  <a:srgbClr val="234583"/>
                </a:solidFill>
                <a:cs typeface="Calibri"/>
              </a:rPr>
              <a:t> </a:t>
            </a:r>
            <a:r>
              <a:rPr sz="2000" i="1" spc="5" dirty="0">
                <a:solidFill>
                  <a:prstClr val="black"/>
                </a:solidFill>
                <a:cs typeface="Calibri"/>
              </a:rPr>
              <a:t>—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33985" marR="737235" algn="just">
              <a:spcBef>
                <a:spcPts val="35"/>
              </a:spcBef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деятельность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обучающихся, связанная </a:t>
            </a:r>
            <a:r>
              <a:rPr sz="2000" dirty="0">
                <a:solidFill>
                  <a:prstClr val="black"/>
                </a:solidFill>
                <a:cs typeface="Calibri"/>
              </a:rPr>
              <a:t>с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решением творческой, </a:t>
            </a:r>
            <a:r>
              <a:rPr sz="200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исследовательской </a:t>
            </a:r>
            <a:r>
              <a:rPr sz="2000" dirty="0">
                <a:solidFill>
                  <a:prstClr val="black"/>
                </a:solidFill>
                <a:cs typeface="Calibri"/>
              </a:rPr>
              <a:t>задачи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с заранее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неизвестным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решением </a:t>
            </a:r>
            <a:r>
              <a:rPr sz="2000" dirty="0">
                <a:solidFill>
                  <a:prstClr val="black"/>
                </a:solidFill>
                <a:cs typeface="Calibri"/>
              </a:rPr>
              <a:t>и </a:t>
            </a:r>
            <a:r>
              <a:rPr sz="2000" spc="-44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предполагающая</a:t>
            </a:r>
            <a:r>
              <a:rPr sz="2000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наличие </a:t>
            </a:r>
            <a:r>
              <a:rPr sz="2000" dirty="0">
                <a:solidFill>
                  <a:prstClr val="black"/>
                </a:solidFill>
                <a:cs typeface="Calibri"/>
              </a:rPr>
              <a:t>основных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этапов,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характерных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для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33985" algn="just">
              <a:spcBef>
                <a:spcPts val="5"/>
              </a:spcBef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исследования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в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научной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сфере.</a:t>
            </a:r>
            <a:endParaRPr sz="2000">
              <a:solidFill>
                <a:prstClr val="black"/>
              </a:solidFill>
              <a:cs typeface="Calibri"/>
            </a:endParaRPr>
          </a:p>
          <a:p>
            <a:endParaRPr sz="2000">
              <a:solidFill>
                <a:prstClr val="black"/>
              </a:solidFill>
              <a:cs typeface="Calibri"/>
            </a:endParaRPr>
          </a:p>
          <a:p>
            <a:endParaRPr sz="1850">
              <a:solidFill>
                <a:prstClr val="black"/>
              </a:solidFill>
              <a:cs typeface="Calibri"/>
            </a:endParaRPr>
          </a:p>
          <a:p>
            <a:pPr marL="12700"/>
            <a:r>
              <a:rPr u="sng" spc="-12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Trebuchet MS"/>
                <a:cs typeface="Trebuchet MS"/>
                <a:hlinkClick r:id="rId4"/>
              </a:rPr>
              <a:t>http://infrescenter.ucoz.ru/Shk_Bibliotek/proekt_deyat/2013/leontovich.pdf</a:t>
            </a:r>
            <a:endParaRPr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55278" y="4384004"/>
            <a:ext cx="1764961" cy="197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589" y="174751"/>
            <a:ext cx="10508827" cy="91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В</a:t>
            </a:r>
            <a:r>
              <a:rPr sz="2900" spc="-25" dirty="0"/>
              <a:t> </a:t>
            </a:r>
            <a:r>
              <a:rPr sz="2900" dirty="0"/>
              <a:t>чем</a:t>
            </a:r>
            <a:r>
              <a:rPr sz="2900" spc="-20" dirty="0"/>
              <a:t> </a:t>
            </a:r>
            <a:r>
              <a:rPr sz="2900" dirty="0"/>
              <a:t>заключается</a:t>
            </a:r>
            <a:r>
              <a:rPr sz="2900" spc="-40" dirty="0"/>
              <a:t> </a:t>
            </a:r>
            <a:r>
              <a:rPr sz="2900" spc="-5" dirty="0"/>
              <a:t>различие</a:t>
            </a:r>
            <a:r>
              <a:rPr sz="2900" spc="-30" dirty="0"/>
              <a:t> </a:t>
            </a:r>
            <a:r>
              <a:rPr sz="2900" spc="10" dirty="0"/>
              <a:t>между</a:t>
            </a:r>
            <a:r>
              <a:rPr sz="2900" spc="-15" dirty="0"/>
              <a:t> </a:t>
            </a:r>
            <a:r>
              <a:rPr sz="2900" dirty="0"/>
              <a:t>проектной </a:t>
            </a:r>
            <a:r>
              <a:rPr sz="2900" spc="-625" dirty="0"/>
              <a:t> </a:t>
            </a:r>
            <a:r>
              <a:rPr sz="2900" dirty="0"/>
              <a:t>и</a:t>
            </a:r>
            <a:r>
              <a:rPr sz="2900" spc="-15" dirty="0"/>
              <a:t> </a:t>
            </a:r>
            <a:r>
              <a:rPr sz="2900" spc="-5" dirty="0"/>
              <a:t>исследовательской</a:t>
            </a:r>
            <a:r>
              <a:rPr sz="2900" spc="-55" dirty="0"/>
              <a:t> </a:t>
            </a:r>
            <a:r>
              <a:rPr sz="2900" spc="-5" dirty="0"/>
              <a:t>деятельностью?</a:t>
            </a:r>
            <a:endParaRPr sz="29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175" y="1211580"/>
            <a:ext cx="4602480" cy="8412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44637" y="1369008"/>
            <a:ext cx="4214707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300" b="1" dirty="0">
                <a:solidFill>
                  <a:srgbClr val="FFFFFF"/>
                </a:solidFill>
                <a:cs typeface="Calibri"/>
              </a:rPr>
              <a:t>Проектная</a:t>
            </a:r>
            <a:r>
              <a:rPr sz="2300" b="1" spc="-80" dirty="0">
                <a:solidFill>
                  <a:srgbClr val="FFFFFF"/>
                </a:solidFill>
                <a:cs typeface="Calibri"/>
              </a:rPr>
              <a:t> </a:t>
            </a:r>
            <a:r>
              <a:rPr sz="2300" b="1" spc="-5" dirty="0">
                <a:solidFill>
                  <a:srgbClr val="FFFFFF"/>
                </a:solidFill>
                <a:cs typeface="Calibri"/>
              </a:rPr>
              <a:t>деятельность</a:t>
            </a:r>
            <a:endParaRPr sz="23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52291" y="1959673"/>
            <a:ext cx="4627033" cy="4326890"/>
            <a:chOff x="864196" y="1959673"/>
            <a:chExt cx="3470275" cy="4326890"/>
          </a:xfrm>
        </p:grpSpPr>
        <p:sp>
          <p:nvSpPr>
            <p:cNvPr id="6" name="object 6"/>
            <p:cNvSpPr/>
            <p:nvPr/>
          </p:nvSpPr>
          <p:spPr>
            <a:xfrm>
              <a:off x="868959" y="1964435"/>
              <a:ext cx="121920" cy="2199640"/>
            </a:xfrm>
            <a:custGeom>
              <a:avLst/>
              <a:gdLst/>
              <a:ahLst/>
              <a:cxnLst/>
              <a:rect l="l" t="t" r="r" b="b"/>
              <a:pathLst>
                <a:path w="121919" h="2199640">
                  <a:moveTo>
                    <a:pt x="0" y="0"/>
                  </a:moveTo>
                  <a:lnTo>
                    <a:pt x="0" y="2199132"/>
                  </a:lnTo>
                  <a:lnTo>
                    <a:pt x="121627" y="2199132"/>
                  </a:lnTo>
                </a:path>
              </a:pathLst>
            </a:custGeom>
            <a:ln w="9525">
              <a:solidFill>
                <a:srgbClr val="CA6A2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7259" y="2039111"/>
              <a:ext cx="3396996" cy="4247388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sz="half" idx="2"/>
          </p:nvPr>
        </p:nvSpPr>
        <p:spPr>
          <a:xfrm>
            <a:off x="1524596" y="2131569"/>
            <a:ext cx="3907367" cy="381681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>
              <a:lnSpc>
                <a:spcPct val="91600"/>
              </a:lnSpc>
              <a:spcBef>
                <a:spcPts val="280"/>
              </a:spcBef>
            </a:pPr>
            <a:r>
              <a:rPr spc="-5" dirty="0"/>
              <a:t>Ориентирована</a:t>
            </a:r>
            <a:r>
              <a:rPr spc="-55" dirty="0"/>
              <a:t> </a:t>
            </a:r>
            <a:r>
              <a:rPr dirty="0"/>
              <a:t>на</a:t>
            </a:r>
            <a:r>
              <a:rPr spc="-45" dirty="0"/>
              <a:t> </a:t>
            </a:r>
            <a:r>
              <a:rPr spc="-5" dirty="0"/>
              <a:t>получение </a:t>
            </a:r>
            <a:r>
              <a:rPr spc="-390" dirty="0"/>
              <a:t> </a:t>
            </a:r>
            <a:r>
              <a:rPr b="1" spc="-5" dirty="0">
                <a:latin typeface="Calibri"/>
                <a:cs typeface="Calibri"/>
              </a:rPr>
              <a:t>конкретного </a:t>
            </a:r>
            <a:r>
              <a:rPr b="1" spc="-20" dirty="0">
                <a:latin typeface="Calibri"/>
                <a:cs typeface="Calibri"/>
              </a:rPr>
              <a:t>результата </a:t>
            </a:r>
            <a:r>
              <a:rPr dirty="0"/>
              <a:t>– </a:t>
            </a:r>
            <a:r>
              <a:rPr spc="5" dirty="0"/>
              <a:t> </a:t>
            </a:r>
            <a:r>
              <a:rPr b="1" spc="-15" dirty="0">
                <a:latin typeface="Calibri"/>
                <a:cs typeface="Calibri"/>
              </a:rPr>
              <a:t>продукта,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spc="-10" dirty="0"/>
              <a:t>обладающего </a:t>
            </a:r>
            <a:r>
              <a:rPr spc="-5" dirty="0"/>
              <a:t> </a:t>
            </a:r>
            <a:r>
              <a:rPr spc="-10" dirty="0"/>
              <a:t>определенными </a:t>
            </a:r>
            <a:r>
              <a:rPr spc="-5" dirty="0"/>
              <a:t>свойствами, </a:t>
            </a:r>
            <a:r>
              <a:rPr dirty="0"/>
              <a:t> и </a:t>
            </a:r>
            <a:r>
              <a:rPr spc="-15" dirty="0"/>
              <a:t>который необходим </a:t>
            </a:r>
            <a:r>
              <a:rPr dirty="0"/>
              <a:t>для </a:t>
            </a:r>
            <a:r>
              <a:rPr spc="5" dirty="0"/>
              <a:t> </a:t>
            </a:r>
            <a:r>
              <a:rPr spc="-10" dirty="0"/>
              <a:t>конкретного</a:t>
            </a:r>
            <a:r>
              <a:rPr spc="-30" dirty="0"/>
              <a:t> </a:t>
            </a:r>
            <a:r>
              <a:rPr spc="-10" dirty="0"/>
              <a:t>использования.</a:t>
            </a:r>
          </a:p>
          <a:p>
            <a:pPr marL="12700">
              <a:lnSpc>
                <a:spcPts val="2065"/>
              </a:lnSpc>
              <a:spcBef>
                <a:spcPts val="590"/>
              </a:spcBef>
            </a:pPr>
            <a:r>
              <a:rPr dirty="0"/>
              <a:t>Проект</a:t>
            </a:r>
            <a:r>
              <a:rPr spc="-50" dirty="0"/>
              <a:t> </a:t>
            </a:r>
            <a:r>
              <a:rPr spc="-15" dirty="0"/>
              <a:t>содержит</a:t>
            </a:r>
          </a:p>
          <a:p>
            <a:pPr marL="12700">
              <a:lnSpc>
                <a:spcPts val="1975"/>
              </a:lnSpc>
            </a:pPr>
            <a:r>
              <a:rPr spc="-5" dirty="0"/>
              <a:t>предварительное</a:t>
            </a:r>
            <a:r>
              <a:rPr spc="-80" dirty="0"/>
              <a:t> </a:t>
            </a:r>
            <a:r>
              <a:rPr spc="-5" dirty="0"/>
              <a:t>описание</a:t>
            </a:r>
            <a:r>
              <a:rPr spc="-15" dirty="0"/>
              <a:t> </a:t>
            </a:r>
            <a:r>
              <a:rPr dirty="0"/>
              <a:t>и</a:t>
            </a:r>
          </a:p>
          <a:p>
            <a:pPr marL="12700">
              <a:lnSpc>
                <a:spcPts val="1980"/>
              </a:lnSpc>
            </a:pPr>
            <a:r>
              <a:rPr spc="-5" dirty="0"/>
              <a:t>детализацию</a:t>
            </a:r>
            <a:r>
              <a:rPr spc="-45" dirty="0"/>
              <a:t> </a:t>
            </a:r>
            <a:r>
              <a:rPr spc="-10" dirty="0"/>
              <a:t>конечного</a:t>
            </a:r>
          </a:p>
          <a:p>
            <a:pPr marL="12700">
              <a:lnSpc>
                <a:spcPts val="2070"/>
              </a:lnSpc>
            </a:pPr>
            <a:r>
              <a:rPr spc="-10" dirty="0"/>
              <a:t>продукта.</a:t>
            </a:r>
          </a:p>
          <a:p>
            <a:pPr marL="12700" marR="61594">
              <a:lnSpc>
                <a:spcPct val="91700"/>
              </a:lnSpc>
              <a:spcBef>
                <a:spcPts val="765"/>
              </a:spcBef>
            </a:pPr>
            <a:r>
              <a:rPr spc="-25" dirty="0"/>
              <a:t>Результат </a:t>
            </a:r>
            <a:r>
              <a:rPr spc="-15" dirty="0"/>
              <a:t>должен </a:t>
            </a:r>
            <a:r>
              <a:rPr dirty="0"/>
              <a:t>быть </a:t>
            </a:r>
            <a:r>
              <a:rPr spc="-10" dirty="0"/>
              <a:t>точн</a:t>
            </a:r>
            <a:r>
              <a:rPr spc="-10" dirty="0">
                <a:hlinkClick r:id="rId4"/>
              </a:rPr>
              <a:t>о </a:t>
            </a:r>
            <a:r>
              <a:rPr spc="-395" dirty="0"/>
              <a:t> </a:t>
            </a:r>
            <a:r>
              <a:rPr spc="-10" dirty="0"/>
              <a:t>соотнесен</a:t>
            </a:r>
            <a:r>
              <a:rPr spc="-5" dirty="0"/>
              <a:t> </a:t>
            </a:r>
            <a:r>
              <a:rPr dirty="0"/>
              <a:t>со </a:t>
            </a:r>
            <a:r>
              <a:rPr spc="-10" dirty="0"/>
              <a:t>всеми </a:t>
            </a:r>
            <a:r>
              <a:rPr spc="-5" dirty="0"/>
              <a:t> </a:t>
            </a:r>
            <a:r>
              <a:rPr spc="-10" dirty="0"/>
              <a:t>сформулированными </a:t>
            </a:r>
            <a:r>
              <a:rPr dirty="0"/>
              <a:t>в </a:t>
            </a:r>
            <a:r>
              <a:rPr spc="5" dirty="0"/>
              <a:t> </a:t>
            </a:r>
            <a:r>
              <a:rPr spc="-5" dirty="0"/>
              <a:t>замысле</a:t>
            </a:r>
            <a:r>
              <a:rPr spc="-15" dirty="0"/>
              <a:t> </a:t>
            </a:r>
            <a:r>
              <a:rPr dirty="0"/>
              <a:t>проекта</a:t>
            </a:r>
          </a:p>
          <a:p>
            <a:pPr marL="12700">
              <a:lnSpc>
                <a:spcPts val="1970"/>
              </a:lnSpc>
            </a:pPr>
            <a:r>
              <a:rPr spc="-5" dirty="0"/>
              <a:t>характеристиками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76415" y="1124818"/>
            <a:ext cx="4870704" cy="9464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7165918" y="1207770"/>
            <a:ext cx="3302847" cy="698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645"/>
              </a:lnSpc>
              <a:spcBef>
                <a:spcPts val="105"/>
              </a:spcBef>
            </a:pPr>
            <a:r>
              <a:rPr sz="2300" b="1" spc="-10" dirty="0">
                <a:solidFill>
                  <a:srgbClr val="FFFFFF"/>
                </a:solidFill>
                <a:cs typeface="Calibri"/>
              </a:rPr>
              <a:t>Исследовательская</a:t>
            </a:r>
            <a:endParaRPr sz="2300">
              <a:solidFill>
                <a:prstClr val="black"/>
              </a:solidFill>
              <a:cs typeface="Calibri"/>
            </a:endParaRPr>
          </a:p>
          <a:p>
            <a:pPr marL="635" algn="ctr">
              <a:lnSpc>
                <a:spcPts val="2645"/>
              </a:lnSpc>
            </a:pPr>
            <a:r>
              <a:rPr sz="2300" b="1" spc="-5" dirty="0">
                <a:solidFill>
                  <a:srgbClr val="FFFFFF"/>
                </a:solidFill>
                <a:cs typeface="Calibri"/>
              </a:rPr>
              <a:t>деятельность</a:t>
            </a:r>
            <a:endParaRPr sz="23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33268" y="1958784"/>
            <a:ext cx="4307840" cy="4405630"/>
            <a:chOff x="5199951" y="1958784"/>
            <a:chExt cx="3230880" cy="4405630"/>
          </a:xfrm>
        </p:grpSpPr>
        <p:sp>
          <p:nvSpPr>
            <p:cNvPr id="12" name="object 12"/>
            <p:cNvSpPr/>
            <p:nvPr/>
          </p:nvSpPr>
          <p:spPr>
            <a:xfrm>
              <a:off x="5204714" y="1963547"/>
              <a:ext cx="103505" cy="2292985"/>
            </a:xfrm>
            <a:custGeom>
              <a:avLst/>
              <a:gdLst/>
              <a:ahLst/>
              <a:cxnLst/>
              <a:rect l="l" t="t" r="r" b="b"/>
              <a:pathLst>
                <a:path w="103504" h="2292985">
                  <a:moveTo>
                    <a:pt x="0" y="0"/>
                  </a:moveTo>
                  <a:lnTo>
                    <a:pt x="0" y="2292985"/>
                  </a:lnTo>
                  <a:lnTo>
                    <a:pt x="102997" y="2292985"/>
                  </a:lnTo>
                </a:path>
              </a:pathLst>
            </a:custGeom>
            <a:ln w="9524">
              <a:solidFill>
                <a:srgbClr val="3668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57800" y="2180844"/>
              <a:ext cx="3172968" cy="4183379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7274220" y="2273300"/>
            <a:ext cx="3607645" cy="3683829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41910">
              <a:lnSpc>
                <a:spcPct val="91400"/>
              </a:lnSpc>
              <a:spcBef>
                <a:spcPts val="285"/>
              </a:spcBef>
            </a:pPr>
            <a:r>
              <a:rPr spc="-5" dirty="0"/>
              <a:t>На начальном </a:t>
            </a:r>
            <a:r>
              <a:rPr spc="-10" dirty="0"/>
              <a:t>этапе </a:t>
            </a:r>
            <a:r>
              <a:rPr dirty="0"/>
              <a:t>лишь </a:t>
            </a:r>
            <a:r>
              <a:rPr spc="5" dirty="0"/>
              <a:t> </a:t>
            </a:r>
            <a:r>
              <a:rPr spc="-10" dirty="0"/>
              <a:t>обозначается</a:t>
            </a:r>
            <a:r>
              <a:rPr spc="-5" dirty="0"/>
              <a:t> направление </a:t>
            </a:r>
            <a:r>
              <a:rPr spc="-395" dirty="0"/>
              <a:t> </a:t>
            </a:r>
            <a:r>
              <a:rPr spc="-10" dirty="0"/>
              <a:t>исследования,</a:t>
            </a:r>
          </a:p>
          <a:p>
            <a:pPr marL="12700" marR="5080">
              <a:lnSpc>
                <a:spcPts val="1980"/>
              </a:lnSpc>
              <a:spcBef>
                <a:spcPts val="35"/>
              </a:spcBef>
            </a:pPr>
            <a:r>
              <a:rPr spc="-10" dirty="0"/>
              <a:t>формулируются</a:t>
            </a:r>
            <a:r>
              <a:rPr spc="-60" dirty="0"/>
              <a:t> </a:t>
            </a:r>
            <a:r>
              <a:rPr b="1" spc="-20" dirty="0">
                <a:latin typeface="Calibri"/>
                <a:cs typeface="Calibri"/>
              </a:rPr>
              <a:t>отдельные </a:t>
            </a:r>
            <a:r>
              <a:rPr b="1" spc="-395" dirty="0">
                <a:latin typeface="Calibri"/>
                <a:cs typeface="Calibri"/>
              </a:rPr>
              <a:t> </a:t>
            </a:r>
            <a:r>
              <a:rPr b="1" spc="-5" dirty="0">
                <a:latin typeface="Calibri"/>
                <a:cs typeface="Calibri"/>
              </a:rPr>
              <a:t>характеристики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-10" dirty="0">
                <a:latin typeface="Calibri"/>
                <a:cs typeface="Calibri"/>
              </a:rPr>
              <a:t>итогов</a:t>
            </a:r>
          </a:p>
          <a:p>
            <a:pPr marL="12700">
              <a:lnSpc>
                <a:spcPts val="1945"/>
              </a:lnSpc>
            </a:pPr>
            <a:r>
              <a:rPr b="1" spc="-5" dirty="0">
                <a:latin typeface="Calibri"/>
                <a:cs typeface="Calibri"/>
              </a:rPr>
              <a:t>работы</a:t>
            </a:r>
            <a:r>
              <a:rPr spc="-5" dirty="0"/>
              <a:t>.</a:t>
            </a:r>
          </a:p>
          <a:p>
            <a:pPr marL="12700" marR="184785">
              <a:lnSpc>
                <a:spcPct val="91500"/>
              </a:lnSpc>
              <a:spcBef>
                <a:spcPts val="775"/>
              </a:spcBef>
            </a:pPr>
            <a:r>
              <a:rPr spc="-5" dirty="0"/>
              <a:t>Логика </a:t>
            </a:r>
            <a:r>
              <a:rPr spc="-10" dirty="0"/>
              <a:t>исследования: </a:t>
            </a:r>
            <a:r>
              <a:rPr spc="-5" dirty="0"/>
              <a:t> </a:t>
            </a:r>
            <a:r>
              <a:rPr spc="-10" dirty="0"/>
              <a:t>формулировка</a:t>
            </a:r>
            <a:r>
              <a:rPr spc="-70" dirty="0"/>
              <a:t> </a:t>
            </a:r>
            <a:r>
              <a:rPr spc="-10" dirty="0"/>
              <a:t>проблемы </a:t>
            </a:r>
            <a:r>
              <a:rPr spc="-395" dirty="0"/>
              <a:t> </a:t>
            </a:r>
            <a:r>
              <a:rPr spc="-10" dirty="0"/>
              <a:t>исследования </a:t>
            </a:r>
            <a:r>
              <a:rPr dirty="0"/>
              <a:t>— </a:t>
            </a:r>
            <a:r>
              <a:rPr spc="5" dirty="0"/>
              <a:t> </a:t>
            </a:r>
            <a:r>
              <a:rPr spc="-5" dirty="0"/>
              <a:t>выдвижение гипотезы </a:t>
            </a:r>
            <a:r>
              <a:rPr dirty="0"/>
              <a:t>— </a:t>
            </a:r>
            <a:r>
              <a:rPr spc="-395" dirty="0"/>
              <a:t> </a:t>
            </a:r>
            <a:r>
              <a:rPr spc="-5" dirty="0"/>
              <a:t>последующая</a:t>
            </a:r>
          </a:p>
          <a:p>
            <a:pPr marL="12700" marR="337820">
              <a:lnSpc>
                <a:spcPct val="91400"/>
              </a:lnSpc>
              <a:spcBef>
                <a:spcPts val="10"/>
              </a:spcBef>
            </a:pPr>
            <a:r>
              <a:rPr spc="-5" dirty="0"/>
              <a:t>экспериментальная</a:t>
            </a:r>
            <a:r>
              <a:rPr spc="-50" dirty="0"/>
              <a:t> </a:t>
            </a:r>
            <a:r>
              <a:rPr dirty="0"/>
              <a:t>или </a:t>
            </a:r>
            <a:r>
              <a:rPr spc="-390" dirty="0"/>
              <a:t> </a:t>
            </a:r>
            <a:r>
              <a:rPr spc="-15" dirty="0"/>
              <a:t>модельная </a:t>
            </a:r>
            <a:r>
              <a:rPr spc="-5" dirty="0"/>
              <a:t>проверка </a:t>
            </a:r>
            <a:r>
              <a:rPr dirty="0"/>
              <a:t> выдвинутых</a:t>
            </a:r>
          </a:p>
          <a:p>
            <a:pPr marL="12700">
              <a:lnSpc>
                <a:spcPts val="1980"/>
              </a:lnSpc>
            </a:pPr>
            <a:r>
              <a:rPr spc="-10" dirty="0"/>
              <a:t>предположений</a:t>
            </a:r>
          </a:p>
        </p:txBody>
      </p: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80000" y="4256278"/>
            <a:ext cx="2032000" cy="206832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13</a:t>
            </a:fld>
            <a:endParaRPr spc="-35" dirty="0"/>
          </a:p>
        </p:txBody>
      </p:sp>
    </p:spTree>
    <p:extLst>
      <p:ext uri="{BB962C8B-B14F-4D97-AF65-F5344CB8AC3E}">
        <p14:creationId xmlns:p14="http://schemas.microsoft.com/office/powerpoint/2010/main" val="111146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825" y="6432301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714587" y="0"/>
            <a:ext cx="975614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spc="-5" dirty="0"/>
              <a:t>В</a:t>
            </a:r>
            <a:r>
              <a:rPr sz="2800" spc="-10" dirty="0"/>
              <a:t> </a:t>
            </a:r>
            <a:r>
              <a:rPr sz="2800" spc="-5" dirty="0"/>
              <a:t>чем </a:t>
            </a:r>
            <a:r>
              <a:rPr sz="2800" dirty="0"/>
              <a:t>заключается</a:t>
            </a:r>
            <a:r>
              <a:rPr sz="2800" spc="-10" dirty="0"/>
              <a:t> принципиальное</a:t>
            </a:r>
            <a:r>
              <a:rPr sz="2800" spc="20" dirty="0"/>
              <a:t> </a:t>
            </a:r>
            <a:r>
              <a:rPr sz="2800" spc="-30" dirty="0"/>
              <a:t>отличие </a:t>
            </a:r>
            <a:r>
              <a:rPr sz="2800" spc="-605" dirty="0"/>
              <a:t> </a:t>
            </a:r>
            <a:r>
              <a:rPr sz="2800" spc="-5" dirty="0"/>
              <a:t>учебно-исследовательской</a:t>
            </a:r>
            <a:r>
              <a:rPr sz="2800" dirty="0"/>
              <a:t> </a:t>
            </a:r>
            <a:r>
              <a:rPr sz="2800" spc="-10" dirty="0"/>
              <a:t>деятельности</a:t>
            </a:r>
            <a:endParaRPr sz="2800"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46264"/>
            <a:ext cx="2844800" cy="1853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14</a:t>
            </a:fld>
            <a:endParaRPr spc="-35" dirty="0"/>
          </a:p>
        </p:txBody>
      </p:sp>
      <p:sp>
        <p:nvSpPr>
          <p:cNvPr id="4" name="object 4"/>
          <p:cNvSpPr txBox="1"/>
          <p:nvPr/>
        </p:nvSpPr>
        <p:spPr>
          <a:xfrm>
            <a:off x="592669" y="725169"/>
            <a:ext cx="11006667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sz="2800" u="dash" spc="15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u="dash" spc="-20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от</a:t>
            </a:r>
            <a:r>
              <a:rPr sz="2800" u="dash" spc="-40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 </a:t>
            </a:r>
            <a:r>
              <a:rPr sz="2800" u="dash" spc="-10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научного</a:t>
            </a:r>
            <a:r>
              <a:rPr sz="2800" u="dash" spc="-5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 исследования?	</a:t>
            </a:r>
            <a:endParaRPr sz="2800">
              <a:solidFill>
                <a:prstClr val="black"/>
              </a:solidFill>
              <a:latin typeface="Cambria"/>
              <a:cs typeface="Cambri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544" y="1280160"/>
            <a:ext cx="5065776" cy="17282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98636" y="1447297"/>
            <a:ext cx="3963247" cy="1232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215"/>
              </a:lnSpc>
              <a:spcBef>
                <a:spcPts val="95"/>
              </a:spcBef>
            </a:pPr>
            <a:r>
              <a:rPr sz="2800" b="1" spc="-15" dirty="0">
                <a:solidFill>
                  <a:srgbClr val="FFFFFF"/>
                </a:solidFill>
                <a:cs typeface="Calibri"/>
              </a:rPr>
              <a:t>Учебно-</a:t>
            </a:r>
            <a:endParaRPr sz="2800">
              <a:solidFill>
                <a:prstClr val="black"/>
              </a:solidFill>
              <a:cs typeface="Calibri"/>
            </a:endParaRPr>
          </a:p>
          <a:p>
            <a:pPr marL="12700" marR="5080" algn="ctr">
              <a:lnSpc>
                <a:spcPts val="3070"/>
              </a:lnSpc>
              <a:spcBef>
                <a:spcPts val="200"/>
              </a:spcBef>
            </a:pPr>
            <a:r>
              <a:rPr sz="2800" b="1" spc="-5" dirty="0">
                <a:solidFill>
                  <a:srgbClr val="FFFFFF"/>
                </a:solidFill>
                <a:cs typeface="Calibri"/>
              </a:rPr>
              <a:t>иссл</a:t>
            </a:r>
            <a:r>
              <a:rPr sz="2800" b="1" spc="-40" dirty="0">
                <a:solidFill>
                  <a:srgbClr val="FFFFFF"/>
                </a:solidFill>
                <a:cs typeface="Calibri"/>
              </a:rPr>
              <a:t>е</a:t>
            </a:r>
            <a:r>
              <a:rPr sz="2800" b="1" spc="-25" dirty="0">
                <a:solidFill>
                  <a:srgbClr val="FFFFFF"/>
                </a:solidFill>
                <a:cs typeface="Calibri"/>
              </a:rPr>
              <a:t>д</a:t>
            </a:r>
            <a:r>
              <a:rPr sz="2800" b="1" spc="-5" dirty="0">
                <a:solidFill>
                  <a:srgbClr val="FFFFFF"/>
                </a:solidFill>
                <a:cs typeface="Calibri"/>
              </a:rPr>
              <a:t>о</a:t>
            </a:r>
            <a:r>
              <a:rPr sz="2800" b="1" spc="-20" dirty="0">
                <a:solidFill>
                  <a:srgbClr val="FFFFFF"/>
                </a:solidFill>
                <a:cs typeface="Calibri"/>
              </a:rPr>
              <a:t>ват</a:t>
            </a:r>
            <a:r>
              <a:rPr sz="2800" b="1" spc="-60" dirty="0">
                <a:solidFill>
                  <a:srgbClr val="FFFFFF"/>
                </a:solidFill>
                <a:cs typeface="Calibri"/>
              </a:rPr>
              <a:t>е</a:t>
            </a:r>
            <a:r>
              <a:rPr sz="2800" b="1" spc="-5" dirty="0">
                <a:solidFill>
                  <a:srgbClr val="FFFFFF"/>
                </a:solidFill>
                <a:cs typeface="Calibri"/>
              </a:rPr>
              <a:t>льс</a:t>
            </a:r>
            <a:r>
              <a:rPr sz="2800" b="1" spc="-45" dirty="0">
                <a:solidFill>
                  <a:srgbClr val="FFFFFF"/>
                </a:solidFill>
                <a:cs typeface="Calibri"/>
              </a:rPr>
              <a:t>к</a:t>
            </a:r>
            <a:r>
              <a:rPr sz="2800" b="1" spc="-5" dirty="0">
                <a:solidFill>
                  <a:srgbClr val="FFFFFF"/>
                </a:solidFill>
                <a:cs typeface="Calibri"/>
              </a:rPr>
              <a:t>ая  </a:t>
            </a:r>
            <a:r>
              <a:rPr sz="2800" b="1" spc="-15" dirty="0">
                <a:solidFill>
                  <a:srgbClr val="FFFFFF"/>
                </a:solidFill>
                <a:cs typeface="Calibri"/>
              </a:rPr>
              <a:t>деятельность</a:t>
            </a:r>
            <a:endParaRPr sz="28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93808" y="2905251"/>
            <a:ext cx="5496560" cy="2371090"/>
            <a:chOff x="820356" y="2905251"/>
            <a:chExt cx="4122420" cy="2371090"/>
          </a:xfrm>
        </p:grpSpPr>
        <p:sp>
          <p:nvSpPr>
            <p:cNvPr id="8" name="object 8"/>
            <p:cNvSpPr/>
            <p:nvPr/>
          </p:nvSpPr>
          <p:spPr>
            <a:xfrm>
              <a:off x="829881" y="2914776"/>
              <a:ext cx="370205" cy="1336040"/>
            </a:xfrm>
            <a:custGeom>
              <a:avLst/>
              <a:gdLst/>
              <a:ahLst/>
              <a:cxnLst/>
              <a:rect l="l" t="t" r="r" b="b"/>
              <a:pathLst>
                <a:path w="370205" h="1336039">
                  <a:moveTo>
                    <a:pt x="0" y="0"/>
                  </a:moveTo>
                  <a:lnTo>
                    <a:pt x="0" y="1335786"/>
                  </a:lnTo>
                  <a:lnTo>
                    <a:pt x="369849" y="1335786"/>
                  </a:lnTo>
                </a:path>
              </a:pathLst>
            </a:custGeom>
            <a:ln w="19050">
              <a:solidFill>
                <a:srgbClr val="3668C4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7572" y="3273551"/>
              <a:ext cx="3794760" cy="20025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899243" y="3496912"/>
            <a:ext cx="4274820" cy="1448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" algn="ctr">
              <a:lnSpc>
                <a:spcPts val="2305"/>
              </a:lnSpc>
              <a:spcBef>
                <a:spcPts val="105"/>
              </a:spcBef>
            </a:pPr>
            <a:r>
              <a:rPr sz="2000" spc="-30" dirty="0">
                <a:solidFill>
                  <a:prstClr val="black"/>
                </a:solidFill>
                <a:cs typeface="Calibri"/>
              </a:rPr>
              <a:t>Главный</a:t>
            </a:r>
            <a:r>
              <a:rPr sz="2000" spc="-65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20" dirty="0">
                <a:solidFill>
                  <a:prstClr val="black"/>
                </a:solidFill>
                <a:cs typeface="Calibri"/>
              </a:rPr>
              <a:t>результат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3810" algn="ctr">
              <a:lnSpc>
                <a:spcPts val="2205"/>
              </a:lnSpc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исследовательской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2700" marR="5080" indent="2540" algn="ctr">
              <a:lnSpc>
                <a:spcPts val="2200"/>
              </a:lnSpc>
              <a:spcBef>
                <a:spcPts val="135"/>
              </a:spcBef>
            </a:pPr>
            <a:r>
              <a:rPr sz="2000" spc="-10" dirty="0">
                <a:solidFill>
                  <a:prstClr val="black"/>
                </a:solidFill>
                <a:cs typeface="Calibri"/>
              </a:rPr>
              <a:t>деятельности </a:t>
            </a:r>
            <a:r>
              <a:rPr sz="2000" spc="-15" dirty="0">
                <a:solidFill>
                  <a:prstClr val="black"/>
                </a:solidFill>
                <a:cs typeface="Calibri"/>
              </a:rPr>
              <a:t>школьников </a:t>
            </a:r>
            <a:r>
              <a:rPr sz="2000" dirty="0">
                <a:solidFill>
                  <a:prstClr val="black"/>
                </a:solidFill>
                <a:cs typeface="Calibri"/>
              </a:rPr>
              <a:t>- </a:t>
            </a:r>
            <a:r>
              <a:rPr sz="20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dirty="0">
                <a:solidFill>
                  <a:prstClr val="black"/>
                </a:solidFill>
                <a:cs typeface="Calibri"/>
              </a:rPr>
              <a:t>открытие</a:t>
            </a:r>
            <a:r>
              <a:rPr sz="2000" b="1" spc="-5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знаний,</a:t>
            </a:r>
            <a:r>
              <a:rPr sz="2000" b="1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новых</a:t>
            </a:r>
            <a:r>
              <a:rPr sz="2000" b="1" spc="-35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для </a:t>
            </a:r>
            <a:r>
              <a:rPr sz="2000" b="1" spc="-434" dirty="0">
                <a:solidFill>
                  <a:prstClr val="black"/>
                </a:solidFill>
                <a:cs typeface="Calibri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  <a:hlinkClick r:id="rId4"/>
              </a:rPr>
              <a:t>них</a:t>
            </a:r>
            <a:r>
              <a:rPr sz="2000" b="1" spc="-25" dirty="0">
                <a:solidFill>
                  <a:prstClr val="black"/>
                </a:solidFill>
                <a:cs typeface="Calibri"/>
                <a:hlinkClick r:id="rId4"/>
              </a:rPr>
              <a:t> </a:t>
            </a:r>
            <a:r>
              <a:rPr sz="2000" b="1" spc="-5" dirty="0">
                <a:solidFill>
                  <a:prstClr val="black"/>
                </a:solidFill>
                <a:cs typeface="Calibri"/>
              </a:rPr>
              <a:t>самих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, но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prstClr val="black"/>
                </a:solidFill>
                <a:cs typeface="Calibri"/>
              </a:rPr>
              <a:t>не</a:t>
            </a:r>
            <a:r>
              <a:rPr sz="20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000" spc="-5" dirty="0">
                <a:solidFill>
                  <a:prstClr val="black"/>
                </a:solidFill>
                <a:cs typeface="Calibri"/>
              </a:rPr>
              <a:t>для науки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3263" y="1280160"/>
            <a:ext cx="5090159" cy="1728216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7430007" y="1576201"/>
            <a:ext cx="3347720" cy="960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679"/>
              </a:lnSpc>
              <a:spcBef>
                <a:spcPts val="105"/>
              </a:spcBef>
            </a:pPr>
            <a:r>
              <a:rPr sz="3200" b="1" spc="-10" dirty="0">
                <a:solidFill>
                  <a:srgbClr val="FFFFFF"/>
                </a:solidFill>
                <a:cs typeface="Calibri"/>
              </a:rPr>
              <a:t>Научное</a:t>
            </a:r>
            <a:endParaRPr sz="3200"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3679"/>
              </a:lnSpc>
            </a:pPr>
            <a:r>
              <a:rPr sz="3200" b="1" spc="-10" dirty="0">
                <a:solidFill>
                  <a:srgbClr val="FFFFFF"/>
                </a:solidFill>
                <a:cs typeface="Calibri"/>
              </a:rPr>
              <a:t>исследование</a:t>
            </a:r>
            <a:endParaRPr sz="32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107152" y="2905251"/>
            <a:ext cx="4500033" cy="2128520"/>
            <a:chOff x="5330316" y="2905251"/>
            <a:chExt cx="3375025" cy="2128520"/>
          </a:xfrm>
        </p:grpSpPr>
        <p:sp>
          <p:nvSpPr>
            <p:cNvPr id="14" name="object 14"/>
            <p:cNvSpPr/>
            <p:nvPr/>
          </p:nvSpPr>
          <p:spPr>
            <a:xfrm>
              <a:off x="5339841" y="2914776"/>
              <a:ext cx="372110" cy="1214755"/>
            </a:xfrm>
            <a:custGeom>
              <a:avLst/>
              <a:gdLst/>
              <a:ahLst/>
              <a:cxnLst/>
              <a:rect l="l" t="t" r="r" b="b"/>
              <a:pathLst>
                <a:path w="372110" h="1214754">
                  <a:moveTo>
                    <a:pt x="0" y="0"/>
                  </a:moveTo>
                  <a:lnTo>
                    <a:pt x="0" y="1214628"/>
                  </a:lnTo>
                  <a:lnTo>
                    <a:pt x="371602" y="1214628"/>
                  </a:lnTo>
                </a:path>
              </a:pathLst>
            </a:custGeom>
            <a:ln w="1905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0135" y="3273551"/>
              <a:ext cx="3044952" cy="176022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939257" y="3563492"/>
            <a:ext cx="3230033" cy="106045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21945" marR="53340" indent="-260985">
              <a:lnSpc>
                <a:spcPts val="2640"/>
              </a:lnSpc>
              <a:spcBef>
                <a:spcPts val="385"/>
              </a:spcBef>
            </a:pPr>
            <a:r>
              <a:rPr sz="2400" spc="-20" dirty="0">
                <a:solidFill>
                  <a:prstClr val="black"/>
                </a:solidFill>
                <a:cs typeface="Calibri"/>
              </a:rPr>
              <a:t>Должно </a:t>
            </a:r>
            <a:r>
              <a:rPr sz="2400" spc="-15" dirty="0">
                <a:solidFill>
                  <a:prstClr val="black"/>
                </a:solidFill>
                <a:cs typeface="Calibri"/>
              </a:rPr>
              <a:t>обладать </a:t>
            </a:r>
            <a:r>
              <a:rPr sz="2400" spc="-530" dirty="0">
                <a:solidFill>
                  <a:prstClr val="black"/>
                </a:solidFill>
                <a:cs typeface="Calibri"/>
              </a:rPr>
              <a:t> </a:t>
            </a:r>
            <a:r>
              <a:rPr sz="2400" spc="-5" dirty="0">
                <a:solidFill>
                  <a:prstClr val="black"/>
                </a:solidFill>
                <a:cs typeface="Calibri"/>
              </a:rPr>
              <a:t>несомненной</a:t>
            </a:r>
            <a:endParaRPr sz="2400">
              <a:solidFill>
                <a:prstClr val="black"/>
              </a:solidFill>
              <a:cs typeface="Calibri"/>
            </a:endParaRPr>
          </a:p>
          <a:p>
            <a:pPr marL="12700">
              <a:lnSpc>
                <a:spcPts val="2580"/>
              </a:lnSpc>
            </a:pPr>
            <a:r>
              <a:rPr sz="2400" spc="-5" dirty="0">
                <a:solidFill>
                  <a:prstClr val="black"/>
                </a:solidFill>
                <a:cs typeface="Calibri"/>
              </a:rPr>
              <a:t>научной</a:t>
            </a:r>
            <a:r>
              <a:rPr sz="2400" spc="-90" dirty="0">
                <a:solidFill>
                  <a:prstClr val="black"/>
                </a:solidFill>
                <a:cs typeface="Calibri"/>
              </a:rPr>
              <a:t> </a:t>
            </a:r>
            <a:r>
              <a:rPr sz="2400" dirty="0">
                <a:solidFill>
                  <a:prstClr val="black"/>
                </a:solidFill>
                <a:cs typeface="Calibri"/>
              </a:rPr>
              <a:t>новизной</a:t>
            </a:r>
            <a:endParaRPr sz="2400"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104952" y="5129879"/>
            <a:ext cx="8717279" cy="1266825"/>
            <a:chOff x="2328672" y="5129784"/>
            <a:chExt cx="6537959" cy="1266825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28672" y="5160264"/>
              <a:ext cx="6467856" cy="123596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39340" y="5129784"/>
              <a:ext cx="6527292" cy="1210055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251200" y="5257894"/>
            <a:ext cx="8331200" cy="95410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0480" rIns="0" bIns="0" rtlCol="0">
            <a:spAutoFit/>
          </a:bodyPr>
          <a:lstStyle/>
          <a:p>
            <a:pPr marL="163195">
              <a:spcBef>
                <a:spcPts val="240"/>
              </a:spcBef>
            </a:pPr>
            <a:r>
              <a:rPr sz="2000" b="1" spc="-5" dirty="0">
                <a:solidFill>
                  <a:srgbClr val="C00000"/>
                </a:solidFill>
                <a:cs typeface="Calibri"/>
              </a:rPr>
              <a:t>Научная</a:t>
            </a:r>
            <a:r>
              <a:rPr sz="2000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cs typeface="Calibri"/>
              </a:rPr>
              <a:t>новизна</a:t>
            </a:r>
            <a:r>
              <a:rPr sz="2000" b="1" spc="-4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cs typeface="Calibri"/>
              </a:rPr>
              <a:t>не </a:t>
            </a:r>
            <a:r>
              <a:rPr sz="2000" b="1" spc="-15" dirty="0">
                <a:solidFill>
                  <a:srgbClr val="C00000"/>
                </a:solidFill>
                <a:cs typeface="Calibri"/>
              </a:rPr>
              <a:t>может</a:t>
            </a:r>
            <a:r>
              <a:rPr sz="2000" b="1" spc="-25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cs typeface="Calibri"/>
              </a:rPr>
              <a:t>служить</a:t>
            </a:r>
            <a:r>
              <a:rPr sz="2000" b="1" spc="-2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cs typeface="Calibri"/>
              </a:rPr>
              <a:t>критерием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63195"/>
            <a:r>
              <a:rPr sz="2000" b="1" spc="-5" dirty="0">
                <a:solidFill>
                  <a:srgbClr val="C00000"/>
                </a:solidFill>
                <a:cs typeface="Calibri"/>
              </a:rPr>
              <a:t>оценивания</a:t>
            </a:r>
            <a:r>
              <a:rPr sz="2000" b="1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C00000"/>
                </a:solidFill>
                <a:cs typeface="Calibri"/>
              </a:rPr>
              <a:t>учебно-исследовательской</a:t>
            </a:r>
            <a:r>
              <a:rPr sz="2000" b="1" spc="-60" dirty="0">
                <a:solidFill>
                  <a:srgbClr val="C00000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C00000"/>
                </a:solidFill>
                <a:cs typeface="Calibri"/>
              </a:rPr>
              <a:t>деятельности</a:t>
            </a:r>
            <a:endParaRPr sz="2000">
              <a:solidFill>
                <a:prstClr val="black"/>
              </a:solidFill>
              <a:cs typeface="Calibri"/>
            </a:endParaRPr>
          </a:p>
          <a:p>
            <a:pPr marL="163195"/>
            <a:r>
              <a:rPr sz="2000" b="1" spc="-10" dirty="0">
                <a:solidFill>
                  <a:srgbClr val="C00000"/>
                </a:solidFill>
                <a:cs typeface="Calibri"/>
              </a:rPr>
              <a:t>школьников!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4800" y="4724374"/>
            <a:ext cx="2844800" cy="148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0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143000"/>
            <a:ext cx="109728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525">
            <a:solidFill>
              <a:srgbClr val="7597D9"/>
            </a:solidFill>
            <a:prstDash val="sysDash"/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825" y="6432287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849" y="6383224"/>
            <a:ext cx="27432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30" dirty="0">
                <a:solidFill>
                  <a:srgbClr val="565F6C"/>
                </a:solidFill>
                <a:latin typeface="Trebuchet MS"/>
                <a:cs typeface="Trebuchet MS"/>
              </a:rPr>
              <a:t>13</a:t>
            </a:r>
            <a:endParaRPr sz="140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76655" y="1074423"/>
            <a:ext cx="9547012" cy="4718685"/>
            <a:chOff x="507491" y="1074419"/>
            <a:chExt cx="7160259" cy="47186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44868" y="3017519"/>
              <a:ext cx="292607" cy="270662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5724" y="3008375"/>
              <a:ext cx="310896" cy="20253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35724" y="3008375"/>
              <a:ext cx="310896" cy="12664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5724" y="3008375"/>
              <a:ext cx="237744" cy="5806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7700" y="1956816"/>
              <a:ext cx="3209543" cy="32918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556" y="1947672"/>
              <a:ext cx="1202436" cy="347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51275" y="1947672"/>
              <a:ext cx="1133855" cy="32918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84147" y="1947672"/>
              <a:ext cx="3305555" cy="3383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50591" y="1074419"/>
              <a:ext cx="4151376" cy="98755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6635" y="3012947"/>
              <a:ext cx="210312" cy="230886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7491" y="3003803"/>
              <a:ext cx="228600" cy="146304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7491" y="3003803"/>
              <a:ext cx="228600" cy="59893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00884" y="3003803"/>
              <a:ext cx="333756" cy="278891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91740" y="2994659"/>
              <a:ext cx="352044" cy="176022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91740" y="2994659"/>
              <a:ext cx="352044" cy="71323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892039" y="3017519"/>
              <a:ext cx="320039" cy="14401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82895" y="3008375"/>
              <a:ext cx="338327" cy="59893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748756" y="1214754"/>
            <a:ext cx="4428913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4000" b="1" spc="-60" dirty="0">
                <a:solidFill>
                  <a:srgbClr val="FFFFFF"/>
                </a:solidFill>
                <a:cs typeface="Calibri"/>
              </a:rPr>
              <a:t>Типы</a:t>
            </a:r>
            <a:r>
              <a:rPr sz="4000" b="1" spc="-65" dirty="0">
                <a:solidFill>
                  <a:srgbClr val="FFFFFF"/>
                </a:solidFill>
                <a:cs typeface="Calibri"/>
              </a:rPr>
              <a:t> </a:t>
            </a:r>
            <a:r>
              <a:rPr sz="4000" b="1" spc="-10" dirty="0">
                <a:solidFill>
                  <a:srgbClr val="FFFFFF"/>
                </a:solidFill>
                <a:cs typeface="Calibri"/>
              </a:rPr>
              <a:t>проектов</a:t>
            </a:r>
            <a:endParaRPr sz="4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3621" y="2240279"/>
            <a:ext cx="2572511" cy="877824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632954" y="2314275"/>
            <a:ext cx="1951567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93675" marR="5080" indent="-18161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cs typeface="Calibri"/>
              </a:rPr>
              <a:t>По</a:t>
            </a:r>
            <a:r>
              <a:rPr sz="2000" b="1" spc="-110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учебному </a:t>
            </a:r>
            <a:r>
              <a:rPr sz="2000" b="1" spc="-434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предмету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877824" y="3296411"/>
            <a:ext cx="2468880" cy="66751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115704" y="3449201"/>
            <a:ext cx="19371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spc="-5" dirty="0">
                <a:solidFill>
                  <a:srgbClr val="FFFFFF"/>
                </a:solidFill>
                <a:cs typeface="Calibri"/>
              </a:rPr>
              <a:t>Монопредметные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871727" y="4142232"/>
            <a:ext cx="2426208" cy="694944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1150249" y="4309999"/>
            <a:ext cx="184234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cs typeface="Calibri"/>
              </a:rPr>
              <a:t>Межпредметные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71727" y="5010911"/>
            <a:ext cx="2456688" cy="681228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1239709" y="5073222"/>
            <a:ext cx="1726353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48895" marR="5080" indent="-36830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cs typeface="Calibri"/>
              </a:rPr>
              <a:t>В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епр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д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м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т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н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ые 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(внешкольные)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2" name="object 3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77365" y="2249423"/>
            <a:ext cx="3304031" cy="864108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3129791" y="2338196"/>
            <a:ext cx="273050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" algn="ctr">
              <a:lnSpc>
                <a:spcPts val="2065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cs typeface="Calibri"/>
              </a:rPr>
              <a:t>По</a:t>
            </a:r>
            <a:endParaRPr>
              <a:solidFill>
                <a:prstClr val="black"/>
              </a:solidFill>
              <a:cs typeface="Calibri"/>
            </a:endParaRPr>
          </a:p>
          <a:p>
            <a:pPr algn="ctr">
              <a:lnSpc>
                <a:spcPts val="2065"/>
              </a:lnSpc>
            </a:pPr>
            <a:r>
              <a:rPr b="1" spc="-10" dirty="0">
                <a:solidFill>
                  <a:srgbClr val="FFFFFF"/>
                </a:solidFill>
                <a:cs typeface="Calibri"/>
              </a:rPr>
              <a:t>продолжительности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688080" y="3291840"/>
            <a:ext cx="2157984" cy="873252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3946652" y="3450082"/>
            <a:ext cx="1637453" cy="434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70485" marR="5080" indent="-58419">
              <a:lnSpc>
                <a:spcPts val="1540"/>
              </a:lnSpc>
              <a:spcBef>
                <a:spcPts val="270"/>
              </a:spcBef>
            </a:pPr>
            <a:r>
              <a:rPr sz="1400" b="1" dirty="0">
                <a:solidFill>
                  <a:srgbClr val="FFFFFF"/>
                </a:solidFill>
                <a:cs typeface="Calibri"/>
              </a:rPr>
              <a:t>Крат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к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оср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о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чные  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(одна</a:t>
            </a:r>
            <a:r>
              <a:rPr sz="1400" b="1" spc="-50" dirty="0">
                <a:solidFill>
                  <a:srgbClr val="FFFFFF"/>
                </a:solidFill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неделя)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3688080" y="4338828"/>
            <a:ext cx="2225040" cy="873252"/>
          </a:xfrm>
          <a:prstGeom prst="rect">
            <a:avLst/>
          </a:prstGeom>
        </p:spPr>
      </p:pic>
      <p:sp>
        <p:nvSpPr>
          <p:cNvPr id="37" name="object 37"/>
          <p:cNvSpPr txBox="1"/>
          <p:nvPr/>
        </p:nvSpPr>
        <p:spPr>
          <a:xfrm>
            <a:off x="3924354" y="4400803"/>
            <a:ext cx="1682327" cy="41934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5" dirty="0">
                <a:solidFill>
                  <a:srgbClr val="FFFFFF"/>
                </a:solidFill>
                <a:cs typeface="Calibri"/>
              </a:rPr>
              <a:t>Ср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днесрочные  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(несколько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недель)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3688134" y="5385815"/>
            <a:ext cx="2151887" cy="873252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3993391" y="5449316"/>
            <a:ext cx="1541780" cy="629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065" marR="5080" algn="ctr">
              <a:lnSpc>
                <a:spcPts val="1540"/>
              </a:lnSpc>
              <a:spcBef>
                <a:spcPts val="270"/>
              </a:spcBef>
            </a:pPr>
            <a:r>
              <a:rPr sz="1400" b="1" spc="-10" dirty="0">
                <a:solidFill>
                  <a:srgbClr val="FFFFFF"/>
                </a:solidFill>
                <a:cs typeface="Calibri"/>
              </a:rPr>
              <a:t>Д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о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л</a:t>
            </a:r>
            <a:r>
              <a:rPr sz="1400" b="1" spc="-20" dirty="0">
                <a:solidFill>
                  <a:srgbClr val="FFFFFF"/>
                </a:solidFill>
                <a:cs typeface="Calibri"/>
              </a:rPr>
              <a:t>г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осро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чные  </a:t>
            </a:r>
            <a:r>
              <a:rPr sz="1400" b="1" spc="-10" dirty="0">
                <a:solidFill>
                  <a:srgbClr val="FFFFFF"/>
                </a:solidFill>
                <a:cs typeface="Calibri"/>
              </a:rPr>
              <a:t>(несколько 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 месяцев)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211844" y="2244851"/>
            <a:ext cx="2590799" cy="882396"/>
          </a:xfrm>
          <a:prstGeom prst="rect">
            <a:avLst/>
          </a:prstGeom>
        </p:spPr>
      </p:pic>
      <p:sp>
        <p:nvSpPr>
          <p:cNvPr id="41" name="object 41"/>
          <p:cNvSpPr txBox="1"/>
          <p:nvPr/>
        </p:nvSpPr>
        <p:spPr>
          <a:xfrm>
            <a:off x="6665977" y="2319736"/>
            <a:ext cx="1689947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13081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cs typeface="Calibri"/>
              </a:rPr>
              <a:t>По числу 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участни</a:t>
            </a:r>
            <a:r>
              <a:rPr sz="2000" b="1" spc="-35" dirty="0">
                <a:solidFill>
                  <a:srgbClr val="FFFFFF"/>
                </a:solidFill>
                <a:cs typeface="Calibri"/>
              </a:rPr>
              <a:t>к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ов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6851904" y="3291840"/>
            <a:ext cx="2151888" cy="672084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7200729" y="3413586"/>
            <a:ext cx="14681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15" dirty="0">
                <a:solidFill>
                  <a:srgbClr val="FFFFFF"/>
                </a:solidFill>
                <a:cs typeface="Calibri"/>
              </a:rPr>
              <a:t>Групповые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pic>
        <p:nvPicPr>
          <p:cNvPr id="44" name="object 44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6784901" y="4142232"/>
            <a:ext cx="2389631" cy="694944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7001960" y="4309999"/>
            <a:ext cx="18652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cs typeface="Calibri"/>
              </a:rPr>
              <a:t>Индивидуальные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6" name="object 46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8827008" y="2244851"/>
            <a:ext cx="2840736" cy="882396"/>
          </a:xfrm>
          <a:prstGeom prst="rect">
            <a:avLst/>
          </a:prstGeom>
        </p:spPr>
      </p:pic>
      <p:sp>
        <p:nvSpPr>
          <p:cNvPr id="47" name="object 47"/>
          <p:cNvSpPr txBox="1"/>
          <p:nvPr/>
        </p:nvSpPr>
        <p:spPr>
          <a:xfrm>
            <a:off x="9105056" y="2319736"/>
            <a:ext cx="2216573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670560">
              <a:lnSpc>
                <a:spcPts val="2210"/>
              </a:lnSpc>
              <a:spcBef>
                <a:spcPts val="335"/>
              </a:spcBef>
            </a:pPr>
            <a:r>
              <a:rPr sz="2000" b="1" dirty="0">
                <a:solidFill>
                  <a:srgbClr val="FFFFFF"/>
                </a:solidFill>
                <a:cs typeface="Calibri"/>
              </a:rPr>
              <a:t>По </a:t>
            </a:r>
            <a:r>
              <a:rPr sz="2000" b="1" spc="5" dirty="0">
                <a:solidFill>
                  <a:srgbClr val="FFFFFF"/>
                </a:solidFill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н</a:t>
            </a:r>
            <a:r>
              <a:rPr sz="2000" b="1" spc="-10" dirty="0">
                <a:solidFill>
                  <a:srgbClr val="FFFFFF"/>
                </a:solidFill>
                <a:cs typeface="Calibri"/>
              </a:rPr>
              <a:t>а</a:t>
            </a:r>
            <a:r>
              <a:rPr sz="2000" b="1" spc="-5" dirty="0">
                <a:solidFill>
                  <a:srgbClr val="FFFFFF"/>
                </a:solidFill>
                <a:cs typeface="Calibri"/>
              </a:rPr>
              <a:t>пра</a:t>
            </a:r>
            <a:r>
              <a:rPr sz="2000" b="1" spc="-15" dirty="0">
                <a:solidFill>
                  <a:srgbClr val="FFFFFF"/>
                </a:solidFill>
                <a:cs typeface="Calibri"/>
              </a:rPr>
              <a:t>в</a:t>
            </a:r>
            <a:r>
              <a:rPr sz="2000" b="1" dirty="0">
                <a:solidFill>
                  <a:srgbClr val="FFFFFF"/>
                </a:solidFill>
                <a:cs typeface="Calibri"/>
              </a:rPr>
              <a:t>лениям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48" name="object 48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9430565" y="3332988"/>
            <a:ext cx="2560319" cy="553212"/>
          </a:xfrm>
          <a:prstGeom prst="rect">
            <a:avLst/>
          </a:prstGeom>
        </p:spPr>
      </p:pic>
      <p:sp>
        <p:nvSpPr>
          <p:cNvPr id="49" name="object 49"/>
          <p:cNvSpPr txBox="1"/>
          <p:nvPr/>
        </p:nvSpPr>
        <p:spPr>
          <a:xfrm>
            <a:off x="9642349" y="3429384"/>
            <a:ext cx="2045547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cs typeface="Calibri"/>
              </a:rPr>
              <a:t>И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с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с</a:t>
            </a:r>
            <a:r>
              <a:rPr sz="1400" b="1" spc="5" dirty="0">
                <a:solidFill>
                  <a:srgbClr val="FFFFFF"/>
                </a:solidFill>
                <a:cs typeface="Calibri"/>
              </a:rPr>
              <a:t>л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е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д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оват</a:t>
            </a:r>
            <a:r>
              <a:rPr sz="1400" b="1" spc="-25" dirty="0">
                <a:solidFill>
                  <a:srgbClr val="FFFFFF"/>
                </a:solidFill>
                <a:cs typeface="Calibri"/>
              </a:rPr>
              <a:t>е</a:t>
            </a:r>
            <a:r>
              <a:rPr sz="1400" b="1" dirty="0">
                <a:solidFill>
                  <a:srgbClr val="FFFFFF"/>
                </a:solidFill>
                <a:cs typeface="Calibri"/>
              </a:rPr>
              <a:t>л</a:t>
            </a:r>
            <a:r>
              <a:rPr sz="1400" b="1" spc="-15" dirty="0">
                <a:solidFill>
                  <a:srgbClr val="FFFFFF"/>
                </a:solidFill>
                <a:cs typeface="Calibri"/>
              </a:rPr>
              <a:t>ь</a:t>
            </a:r>
            <a:r>
              <a:rPr sz="1400" b="1" spc="-5" dirty="0">
                <a:solidFill>
                  <a:srgbClr val="FFFFFF"/>
                </a:solidFill>
                <a:cs typeface="Calibri"/>
              </a:rPr>
              <a:t>ские</a:t>
            </a:r>
            <a:endParaRPr sz="14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50" name="object 50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9515910" y="4009725"/>
            <a:ext cx="2371343" cy="566927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9769517" y="4079875"/>
            <a:ext cx="17356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cs typeface="Calibri"/>
              </a:rPr>
              <a:t>Прикладные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9534197" y="4745735"/>
            <a:ext cx="2371343" cy="598932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9787859" y="4847970"/>
            <a:ext cx="1697567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cs typeface="Calibri"/>
              </a:rPr>
              <a:t>Социальные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1016015" y="1295438"/>
            <a:ext cx="10682393" cy="4676140"/>
            <a:chOff x="762000" y="1295438"/>
            <a:chExt cx="8011795" cy="4676140"/>
          </a:xfrm>
        </p:grpSpPr>
        <p:pic>
          <p:nvPicPr>
            <p:cNvPr id="55" name="object 5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173467" y="5472683"/>
              <a:ext cx="1600200" cy="49834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62000" y="1295438"/>
              <a:ext cx="1143000" cy="774915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8132572" y="5392820"/>
            <a:ext cx="3100493" cy="869950"/>
          </a:xfrm>
          <a:prstGeom prst="rect">
            <a:avLst/>
          </a:prstGeom>
        </p:spPr>
        <p:txBody>
          <a:bodyPr vert="horz" wrap="square" lIns="0" tIns="160020" rIns="0" bIns="0" rtlCol="0">
            <a:spAutoFit/>
          </a:bodyPr>
          <a:lstStyle/>
          <a:p>
            <a:pPr marL="1444625">
              <a:spcBef>
                <a:spcPts val="1260"/>
              </a:spcBef>
            </a:pPr>
            <a:r>
              <a:rPr b="1" dirty="0">
                <a:solidFill>
                  <a:srgbClr val="FFFFFF"/>
                </a:solidFill>
                <a:cs typeface="Calibri"/>
              </a:rPr>
              <a:t>Игр</a:t>
            </a:r>
            <a:r>
              <a:rPr b="1" spc="5" dirty="0">
                <a:solidFill>
                  <a:srgbClr val="FFFFFF"/>
                </a:solidFill>
                <a:cs typeface="Calibri"/>
              </a:rPr>
              <a:t>о</a:t>
            </a:r>
            <a:r>
              <a:rPr b="1" dirty="0">
                <a:solidFill>
                  <a:srgbClr val="FFFFFF"/>
                </a:solidFill>
                <a:cs typeface="Calibri"/>
              </a:rPr>
              <a:t>вые</a:t>
            </a:r>
            <a:endParaRPr>
              <a:solidFill>
                <a:prstClr val="black"/>
              </a:solidFill>
              <a:cs typeface="Calibri"/>
            </a:endParaRPr>
          </a:p>
          <a:p>
            <a:pPr marL="12700">
              <a:spcBef>
                <a:spcPts val="1165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(ПООП</a:t>
            </a:r>
            <a:r>
              <a:rPr spc="-1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ООО,</a:t>
            </a:r>
            <a:r>
              <a:rPr spc="-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п.</a:t>
            </a:r>
            <a:r>
              <a:rPr spc="-2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2.1.5)</a:t>
            </a:r>
            <a:endParaRPr>
              <a:solidFill>
                <a:prstClr val="black"/>
              </a:solidFill>
              <a:cs typeface="Calibri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613041" y="455117"/>
            <a:ext cx="9986433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Как</a:t>
            </a:r>
            <a:r>
              <a:rPr sz="3200" spc="-45" dirty="0"/>
              <a:t> </a:t>
            </a:r>
            <a:r>
              <a:rPr sz="3200" spc="-5" dirty="0"/>
              <a:t>можно</a:t>
            </a:r>
            <a:r>
              <a:rPr sz="3200" spc="-25" dirty="0"/>
              <a:t> </a:t>
            </a:r>
            <a:r>
              <a:rPr sz="3200" dirty="0"/>
              <a:t>классифицировать</a:t>
            </a:r>
            <a:r>
              <a:rPr sz="3200" spc="-35" dirty="0"/>
              <a:t> </a:t>
            </a:r>
            <a:r>
              <a:rPr sz="3200" dirty="0"/>
              <a:t>проекты?</a:t>
            </a:r>
            <a:endParaRPr sz="3200"/>
          </a:p>
        </p:txBody>
      </p:sp>
      <p:grpSp>
        <p:nvGrpSpPr>
          <p:cNvPr id="59" name="object 59"/>
          <p:cNvGrpSpPr/>
          <p:nvPr/>
        </p:nvGrpSpPr>
        <p:grpSpPr>
          <a:xfrm>
            <a:off x="6547131" y="4681809"/>
            <a:ext cx="1975273" cy="1990725"/>
            <a:chOff x="4910328" y="4681728"/>
            <a:chExt cx="1481455" cy="1990725"/>
          </a:xfrm>
        </p:grpSpPr>
        <p:pic>
          <p:nvPicPr>
            <p:cNvPr id="60" name="object 60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10328" y="4681728"/>
              <a:ext cx="1481327" cy="1990344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107432" y="4878895"/>
              <a:ext cx="890714" cy="13996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76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825" y="6432253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8080" y="1322834"/>
            <a:ext cx="10046545" cy="4544695"/>
            <a:chOff x="478536" y="1322832"/>
            <a:chExt cx="7534909" cy="45446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2064" y="1426467"/>
              <a:ext cx="7488935" cy="44409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6" y="1322832"/>
              <a:ext cx="7534656" cy="44637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3400" y="1447800"/>
              <a:ext cx="7391400" cy="4343400"/>
            </a:xfrm>
            <a:custGeom>
              <a:avLst/>
              <a:gdLst/>
              <a:ahLst/>
              <a:cxnLst/>
              <a:rect l="l" t="t" r="r" b="b"/>
              <a:pathLst>
                <a:path w="7391400" h="4343400">
                  <a:moveTo>
                    <a:pt x="7391400" y="0"/>
                  </a:moveTo>
                  <a:lnTo>
                    <a:pt x="0" y="0"/>
                  </a:lnTo>
                  <a:lnTo>
                    <a:pt x="0" y="4343400"/>
                  </a:lnTo>
                  <a:lnTo>
                    <a:pt x="7391400" y="4343400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33400" y="1447800"/>
              <a:ext cx="7391400" cy="4343400"/>
            </a:xfrm>
            <a:custGeom>
              <a:avLst/>
              <a:gdLst/>
              <a:ahLst/>
              <a:cxnLst/>
              <a:rect l="l" t="t" r="r" b="b"/>
              <a:pathLst>
                <a:path w="7391400" h="4343400">
                  <a:moveTo>
                    <a:pt x="0" y="4343400"/>
                  </a:moveTo>
                  <a:lnTo>
                    <a:pt x="7391400" y="4343400"/>
                  </a:lnTo>
                  <a:lnTo>
                    <a:pt x="7391400" y="0"/>
                  </a:lnTo>
                  <a:lnTo>
                    <a:pt x="0" y="0"/>
                  </a:lnTo>
                  <a:lnTo>
                    <a:pt x="0" y="4343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4588" y="0"/>
            <a:ext cx="7560733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95"/>
              </a:spcBef>
            </a:pPr>
            <a:r>
              <a:rPr sz="2800" spc="-5" dirty="0"/>
              <a:t>В</a:t>
            </a:r>
            <a:r>
              <a:rPr sz="2800" spc="-15" dirty="0"/>
              <a:t> </a:t>
            </a:r>
            <a:r>
              <a:rPr sz="2800" spc="-5" dirty="0"/>
              <a:t>чем</a:t>
            </a:r>
            <a:r>
              <a:rPr sz="2800" spc="-10" dirty="0"/>
              <a:t> </a:t>
            </a:r>
            <a:r>
              <a:rPr sz="2800" spc="-5" dirty="0"/>
              <a:t>заключаются</a:t>
            </a:r>
            <a:r>
              <a:rPr sz="2800" spc="-15" dirty="0"/>
              <a:t> </a:t>
            </a:r>
            <a:r>
              <a:rPr sz="2800" spc="-5" dirty="0"/>
              <a:t>особенности</a:t>
            </a:r>
            <a:endParaRPr sz="2800"/>
          </a:p>
          <a:p>
            <a:pPr marL="12700">
              <a:lnSpc>
                <a:spcPts val="3195"/>
              </a:lnSpc>
            </a:pPr>
            <a:r>
              <a:rPr sz="2800" spc="-5" dirty="0"/>
              <a:t>учебно-исследовательской</a:t>
            </a:r>
            <a:r>
              <a:rPr sz="2800" spc="-30" dirty="0"/>
              <a:t> </a:t>
            </a:r>
            <a:r>
              <a:rPr sz="2800" spc="-10" dirty="0"/>
              <a:t>работы</a:t>
            </a:r>
            <a:endParaRPr sz="2800"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16</a:t>
            </a:fld>
            <a:endParaRPr spc="-35" dirty="0"/>
          </a:p>
        </p:txBody>
      </p:sp>
      <p:sp>
        <p:nvSpPr>
          <p:cNvPr id="9" name="object 9"/>
          <p:cNvSpPr txBox="1"/>
          <p:nvPr/>
        </p:nvSpPr>
        <p:spPr>
          <a:xfrm>
            <a:off x="592669" y="725169"/>
            <a:ext cx="11006667" cy="4983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  <a:tabLst>
                <a:tab pos="8241665" algn="l"/>
              </a:tabLst>
            </a:pPr>
            <a:r>
              <a:rPr sz="2800" u="dash" spc="15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dash" spc="-10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старшеклассников</a:t>
            </a:r>
            <a:r>
              <a:rPr sz="2800" u="dash" spc="-10" dirty="0">
                <a:solidFill>
                  <a:srgbClr val="234583"/>
                </a:solidFill>
                <a:uFill>
                  <a:solidFill>
                    <a:srgbClr val="7597D9"/>
                  </a:solidFill>
                </a:uFill>
                <a:latin typeface="Cambria"/>
                <a:cs typeface="Cambria"/>
              </a:rPr>
              <a:t>?	</a:t>
            </a:r>
            <a:endParaRPr sz="2800">
              <a:solidFill>
                <a:prstClr val="black"/>
              </a:solidFill>
              <a:latin typeface="Cambria"/>
              <a:cs typeface="Cambria"/>
            </a:endParaRPr>
          </a:p>
          <a:p>
            <a:pPr marL="454659" indent="-274320">
              <a:lnSpc>
                <a:spcPts val="2375"/>
              </a:lnSpc>
              <a:spcBef>
                <a:spcPts val="198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454025" algn="l"/>
                <a:tab pos="454659" algn="l"/>
              </a:tabLst>
            </a:pPr>
            <a:r>
              <a:rPr sz="2200" spc="-15" dirty="0">
                <a:solidFill>
                  <a:prstClr val="black"/>
                </a:solidFill>
                <a:cs typeface="Calibri"/>
              </a:rPr>
              <a:t>Исследовательское</a:t>
            </a:r>
            <a:r>
              <a:rPr sz="22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направление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работы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115"/>
              </a:lnSpc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старшеклассников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должно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носить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выраженный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10" dirty="0">
                <a:solidFill>
                  <a:prstClr val="black"/>
                </a:solidFill>
                <a:cs typeface="Calibri"/>
              </a:rPr>
              <a:t>научный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380"/>
              </a:lnSpc>
            </a:pPr>
            <a:r>
              <a:rPr sz="2200" b="1" spc="-10" dirty="0">
                <a:solidFill>
                  <a:prstClr val="black"/>
                </a:solidFill>
                <a:cs typeface="Calibri"/>
              </a:rPr>
              <a:t>характер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35"/>
              </a:spcBef>
            </a:pPr>
            <a:endParaRPr sz="2250">
              <a:solidFill>
                <a:prstClr val="black"/>
              </a:solidFill>
              <a:cs typeface="Calibri"/>
            </a:endParaRPr>
          </a:p>
          <a:p>
            <a:pPr marL="454659" indent="-274320">
              <a:lnSpc>
                <a:spcPts val="2375"/>
              </a:lnSpc>
              <a:buClr>
                <a:srgbClr val="FD8537"/>
              </a:buClr>
              <a:buSzPct val="75000"/>
              <a:buFont typeface="Microsoft Sans Serif"/>
              <a:buChar char=""/>
              <a:tabLst>
                <a:tab pos="454025" algn="l"/>
                <a:tab pos="454659" algn="l"/>
              </a:tabLst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Для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руководства</a:t>
            </a:r>
            <a:r>
              <a:rPr sz="2200" spc="-3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исследовательской</a:t>
            </a:r>
            <a:r>
              <a:rPr sz="2200" spc="2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работой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115"/>
              </a:lnSpc>
            </a:pPr>
            <a:r>
              <a:rPr sz="2200" spc="-10" dirty="0">
                <a:solidFill>
                  <a:prstClr val="black"/>
                </a:solidFill>
                <a:cs typeface="Calibri"/>
              </a:rPr>
              <a:t>обучающихся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необходимо</a:t>
            </a:r>
            <a:r>
              <a:rPr sz="2200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10" dirty="0">
                <a:solidFill>
                  <a:prstClr val="black"/>
                </a:solidFill>
                <a:cs typeface="Calibri"/>
              </a:rPr>
              <a:t>привлекать</a:t>
            </a:r>
            <a:r>
              <a:rPr sz="2200" b="1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10" dirty="0">
                <a:solidFill>
                  <a:prstClr val="black"/>
                </a:solidFill>
                <a:cs typeface="Calibri"/>
              </a:rPr>
              <a:t>специалистов</a:t>
            </a:r>
            <a:r>
              <a:rPr sz="2200" b="1" spc="45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5" dirty="0">
                <a:solidFill>
                  <a:prstClr val="black"/>
                </a:solidFill>
                <a:cs typeface="Calibri"/>
              </a:rPr>
              <a:t>и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375"/>
              </a:lnSpc>
            </a:pPr>
            <a:r>
              <a:rPr sz="2200" b="1" spc="-5" dirty="0">
                <a:solidFill>
                  <a:prstClr val="black"/>
                </a:solidFill>
                <a:cs typeface="Calibri"/>
              </a:rPr>
              <a:t>ученых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из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различных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областей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знаний.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40"/>
              </a:spcBef>
            </a:pPr>
            <a:endParaRPr sz="2250">
              <a:solidFill>
                <a:prstClr val="black"/>
              </a:solidFill>
              <a:cs typeface="Calibri"/>
            </a:endParaRPr>
          </a:p>
          <a:p>
            <a:pPr marL="454659" indent="-274320">
              <a:lnSpc>
                <a:spcPts val="2375"/>
              </a:lnSpc>
              <a:buClr>
                <a:srgbClr val="FD8537"/>
              </a:buClr>
              <a:buSzPct val="75000"/>
              <a:buFont typeface="Microsoft Sans Serif"/>
              <a:buChar char=""/>
              <a:tabLst>
                <a:tab pos="454025" algn="l"/>
                <a:tab pos="454659" algn="l"/>
              </a:tabLst>
            </a:pPr>
            <a:r>
              <a:rPr sz="2200" spc="-5" dirty="0">
                <a:solidFill>
                  <a:prstClr val="black"/>
                </a:solidFill>
                <a:cs typeface="Calibri"/>
              </a:rPr>
              <a:t>Возможно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выполнение</a:t>
            </a:r>
            <a:r>
              <a:rPr sz="2200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исследовательских</a:t>
            </a:r>
            <a:r>
              <a:rPr sz="22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работ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и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110"/>
              </a:lnSpc>
            </a:pPr>
            <a:r>
              <a:rPr sz="2200" spc="-5" dirty="0">
                <a:solidFill>
                  <a:prstClr val="black"/>
                </a:solidFill>
                <a:cs typeface="Calibri"/>
              </a:rPr>
              <a:t>проектов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обучающимися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5" dirty="0">
                <a:solidFill>
                  <a:prstClr val="black"/>
                </a:solidFill>
                <a:cs typeface="Calibri"/>
              </a:rPr>
              <a:t>вне </a:t>
            </a:r>
            <a:r>
              <a:rPr sz="2200" b="1" spc="-20" dirty="0">
                <a:solidFill>
                  <a:prstClr val="black"/>
                </a:solidFill>
                <a:cs typeface="Calibri"/>
              </a:rPr>
              <a:t>школы</a:t>
            </a:r>
            <a:r>
              <a:rPr sz="2200" b="1" spc="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– в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лабораториях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 marL="454659">
              <a:lnSpc>
                <a:spcPts val="2375"/>
              </a:lnSpc>
            </a:pPr>
            <a:r>
              <a:rPr sz="2200" spc="-5" dirty="0">
                <a:solidFill>
                  <a:prstClr val="black"/>
                </a:solidFill>
                <a:cs typeface="Calibri"/>
              </a:rPr>
              <a:t>вузов,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5" dirty="0">
                <a:solidFill>
                  <a:prstClr val="black"/>
                </a:solidFill>
                <a:cs typeface="Calibri"/>
              </a:rPr>
              <a:t>исследовательских</a:t>
            </a:r>
            <a:r>
              <a:rPr sz="2200" spc="4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институтов,</a:t>
            </a:r>
            <a:r>
              <a:rPr sz="2200" spc="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20" dirty="0">
                <a:solidFill>
                  <a:prstClr val="black"/>
                </a:solidFill>
                <a:cs typeface="Calibri"/>
              </a:rPr>
              <a:t>колледжей</a:t>
            </a:r>
            <a:r>
              <a:rPr sz="2200" spc="30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.</a:t>
            </a:r>
            <a:endParaRPr sz="220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15"/>
              </a:spcBef>
            </a:pPr>
            <a:endParaRPr sz="2700">
              <a:solidFill>
                <a:prstClr val="black"/>
              </a:solidFill>
              <a:cs typeface="Calibri"/>
            </a:endParaRPr>
          </a:p>
          <a:p>
            <a:pPr marL="454659" marR="1925955" indent="-274320">
              <a:lnSpc>
                <a:spcPct val="80000"/>
              </a:lnSpc>
              <a:spcBef>
                <a:spcPts val="5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454025" algn="l"/>
                <a:tab pos="454659" algn="l"/>
              </a:tabLst>
            </a:pPr>
            <a:r>
              <a:rPr sz="2200" spc="-5" dirty="0">
                <a:solidFill>
                  <a:prstClr val="black"/>
                </a:solidFill>
                <a:cs typeface="Calibri"/>
              </a:rPr>
              <a:t>Возможно</a:t>
            </a:r>
            <a:r>
              <a:rPr sz="2200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10" dirty="0">
                <a:solidFill>
                  <a:prstClr val="black"/>
                </a:solidFill>
                <a:cs typeface="Calibri"/>
              </a:rPr>
              <a:t>дистанционное</a:t>
            </a:r>
            <a:r>
              <a:rPr sz="2200" b="1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200" b="1" spc="-20" dirty="0">
                <a:solidFill>
                  <a:prstClr val="black"/>
                </a:solidFill>
                <a:cs typeface="Calibri"/>
              </a:rPr>
              <a:t>руководство</a:t>
            </a:r>
            <a:r>
              <a:rPr sz="2200" b="1" spc="6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работой </a:t>
            </a:r>
            <a:r>
              <a:rPr sz="2200" spc="-484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(посредством</a:t>
            </a:r>
            <a:r>
              <a:rPr sz="2200" spc="-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сети</a:t>
            </a:r>
            <a:r>
              <a:rPr sz="2200" spc="15" dirty="0">
                <a:solidFill>
                  <a:prstClr val="black"/>
                </a:solidFill>
                <a:cs typeface="Calibri"/>
              </a:rPr>
              <a:t> </a:t>
            </a:r>
            <a:r>
              <a:rPr sz="2200" spc="-10" dirty="0">
                <a:solidFill>
                  <a:prstClr val="black"/>
                </a:solidFill>
                <a:cs typeface="Calibri"/>
              </a:rPr>
              <a:t>Интернет)</a:t>
            </a:r>
            <a:r>
              <a:rPr sz="2200" spc="35" dirty="0">
                <a:solidFill>
                  <a:prstClr val="black"/>
                </a:solidFill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cs typeface="Calibri"/>
              </a:rPr>
              <a:t>(ПООП</a:t>
            </a:r>
            <a:r>
              <a:rPr sz="2000" spc="409" dirty="0">
                <a:solidFill>
                  <a:srgbClr val="0D0D0D"/>
                </a:solidFill>
                <a:cs typeface="Calibri"/>
              </a:rPr>
              <a:t> </a:t>
            </a:r>
            <a:r>
              <a:rPr sz="2000" spc="-10" dirty="0">
                <a:solidFill>
                  <a:srgbClr val="0D0D0D"/>
                </a:solidFill>
                <a:cs typeface="Calibri"/>
              </a:rPr>
              <a:t>СОО,</a:t>
            </a:r>
            <a:r>
              <a:rPr sz="2000" spc="75" dirty="0">
                <a:solidFill>
                  <a:srgbClr val="0D0D0D"/>
                </a:solidFill>
                <a:cs typeface="Calibri"/>
              </a:rPr>
              <a:t> </a:t>
            </a:r>
            <a:r>
              <a:rPr sz="2000" dirty="0">
                <a:solidFill>
                  <a:srgbClr val="0D0D0D"/>
                </a:solidFill>
                <a:cs typeface="Calibri"/>
              </a:rPr>
              <a:t>п.</a:t>
            </a:r>
            <a:r>
              <a:rPr sz="2000" spc="-15" dirty="0">
                <a:solidFill>
                  <a:srgbClr val="0D0D0D"/>
                </a:solidFill>
                <a:cs typeface="Calibri"/>
              </a:rPr>
              <a:t> 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II.</a:t>
            </a:r>
            <a:r>
              <a:rPr sz="2000" spc="-90" dirty="0">
                <a:solidFill>
                  <a:srgbClr val="0D0D0D"/>
                </a:solidFill>
                <a:cs typeface="Calibri"/>
              </a:rPr>
              <a:t>1</a:t>
            </a:r>
            <a:r>
              <a:rPr sz="2000" spc="-90" dirty="0">
                <a:solidFill>
                  <a:srgbClr val="0D0D0D"/>
                </a:solidFill>
                <a:latin typeface="Trebuchet MS"/>
                <a:cs typeface="Trebuchet MS"/>
              </a:rPr>
              <a:t>.</a:t>
            </a:r>
            <a:r>
              <a:rPr sz="2000" spc="-90" dirty="0">
                <a:solidFill>
                  <a:srgbClr val="0D0D0D"/>
                </a:solidFill>
                <a:cs typeface="Calibri"/>
              </a:rPr>
              <a:t>8).</a:t>
            </a:r>
            <a:endParaRPr sz="200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52000" y="251104"/>
            <a:ext cx="1828800" cy="92936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48801" y="4038600"/>
            <a:ext cx="2560659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6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083398" y="256018"/>
            <a:ext cx="962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Проектная</a:t>
            </a:r>
            <a:r>
              <a:rPr sz="3200" spc="10" dirty="0"/>
              <a:t> </a:t>
            </a:r>
            <a:r>
              <a:rPr sz="3200" spc="-15" dirty="0"/>
              <a:t>деятельность</a:t>
            </a:r>
            <a:r>
              <a:rPr sz="3200" spc="45" dirty="0"/>
              <a:t> </a:t>
            </a:r>
            <a:r>
              <a:rPr sz="3200" dirty="0"/>
              <a:t>в</a:t>
            </a:r>
            <a:r>
              <a:rPr sz="3200" spc="5" dirty="0"/>
              <a:t> </a:t>
            </a:r>
            <a:r>
              <a:rPr sz="3200" spc="-10" dirty="0"/>
              <a:t>обновленных</a:t>
            </a:r>
            <a:r>
              <a:rPr sz="3200" spc="-40" dirty="0"/>
              <a:t> </a:t>
            </a:r>
            <a:r>
              <a:rPr sz="3200" spc="-10" dirty="0"/>
              <a:t>ФГОС</a:t>
            </a:r>
            <a:endParaRPr sz="320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17</a:t>
            </a:fld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7695" y="3243060"/>
            <a:ext cx="1926624" cy="1840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50739" y="3861344"/>
            <a:ext cx="1244600" cy="52386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spcBef>
                <a:spcPts val="425"/>
              </a:spcBef>
            </a:pPr>
            <a:r>
              <a:rPr sz="1400" b="1" spc="-10" dirty="0">
                <a:solidFill>
                  <a:prstClr val="black"/>
                </a:solidFill>
                <a:latin typeface="Arial"/>
                <a:cs typeface="Arial"/>
              </a:rPr>
              <a:t>Проектная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spcBef>
                <a:spcPts val="320"/>
              </a:spcBef>
            </a:pPr>
            <a:r>
              <a:rPr sz="1400" b="1" spc="-15" dirty="0">
                <a:solidFill>
                  <a:prstClr val="black"/>
                </a:solidFill>
                <a:latin typeface="Arial"/>
                <a:cs typeface="Arial"/>
              </a:rPr>
              <a:t>деятельность</a:t>
            </a:r>
            <a:endParaRPr sz="14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4021" y="2829560"/>
            <a:ext cx="556259" cy="292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2480" y="1053583"/>
            <a:ext cx="1637053" cy="16370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14367" y="1628778"/>
            <a:ext cx="1115060" cy="459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80"/>
              </a:spcBef>
            </a:pPr>
            <a:r>
              <a:rPr sz="105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Ч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05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с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</a:t>
            </a:r>
            <a:r>
              <a:rPr sz="1050" dirty="0">
                <a:solidFill>
                  <a:prstClr val="black"/>
                </a:solidFill>
                <a:latin typeface="Microsoft Sans Serif"/>
                <a:cs typeface="Microsoft Sans Serif"/>
              </a:rPr>
              <a:t>ь</a:t>
            </a:r>
            <a:r>
              <a:rPr sz="105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ро</a:t>
            </a:r>
            <a:r>
              <a:rPr sz="105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г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ра</a:t>
            </a:r>
            <a:r>
              <a:rPr sz="105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мм</a:t>
            </a:r>
            <a:r>
              <a:rPr sz="10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ы  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формирования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3175" algn="ctr">
              <a:lnSpc>
                <a:spcPts val="1070"/>
              </a:lnSpc>
            </a:pPr>
            <a:r>
              <a:rPr sz="105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УУД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1828" y="2635987"/>
            <a:ext cx="1637079" cy="163707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49922" y="3526282"/>
            <a:ext cx="1690371" cy="3312160"/>
            <a:chOff x="6249923" y="3526282"/>
            <a:chExt cx="1690370" cy="3312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3526282"/>
              <a:ext cx="311150" cy="528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4917186"/>
              <a:ext cx="449706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4119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98400" y="3142678"/>
            <a:ext cx="1108711" cy="59234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285"/>
              </a:spcBef>
            </a:pP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Одно </a:t>
            </a:r>
            <a:r>
              <a:rPr sz="105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из </a:t>
            </a:r>
            <a:r>
              <a:rPr sz="105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105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к </a:t>
            </a:r>
            <a:r>
              <a:rPr sz="1050" spc="-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ета</a:t>
            </a:r>
            <a:r>
              <a:rPr sz="105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п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ре</a:t>
            </a:r>
            <a:r>
              <a:rPr sz="105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д</a:t>
            </a:r>
            <a:r>
              <a:rPr sz="1050" spc="-20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ет</a:t>
            </a:r>
            <a:r>
              <a:rPr sz="105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н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ым  </a:t>
            </a:r>
            <a:r>
              <a:rPr sz="105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</a:t>
            </a:r>
            <a:endParaRPr sz="1050"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3933" y="5705224"/>
            <a:ext cx="1070611" cy="5917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Составная</a:t>
            </a:r>
            <a:r>
              <a:rPr sz="1050" spc="-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dirty="0">
                <a:solidFill>
                  <a:prstClr val="black"/>
                </a:solidFill>
                <a:latin typeface="Microsoft Sans Serif"/>
                <a:cs typeface="Microsoft Sans Serif"/>
              </a:rPr>
              <a:t>часть </a:t>
            </a:r>
            <a:r>
              <a:rPr sz="1050" spc="-2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требований</a:t>
            </a:r>
            <a:r>
              <a:rPr sz="1050" spc="3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65" dirty="0">
                <a:solidFill>
                  <a:prstClr val="black"/>
                </a:solidFill>
                <a:latin typeface="Microsoft Sans Serif"/>
                <a:cs typeface="Microsoft Sans Serif"/>
              </a:rPr>
              <a:t>к </a:t>
            </a:r>
            <a:r>
              <a:rPr sz="1050" spc="-6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предметным 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15" dirty="0">
                <a:solidFill>
                  <a:prstClr val="black"/>
                </a:solidFill>
                <a:latin typeface="Microsoft Sans Serif"/>
                <a:cs typeface="Microsoft Sans Serif"/>
              </a:rPr>
              <a:t>результатам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01807" y="4917317"/>
            <a:ext cx="1692911" cy="1920875"/>
            <a:chOff x="3601720" y="4917185"/>
            <a:chExt cx="1692910" cy="192087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669" y="4917185"/>
              <a:ext cx="449706" cy="3771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1720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930905" y="5766182"/>
            <a:ext cx="989331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96100"/>
              </a:lnSpc>
              <a:spcBef>
                <a:spcPts val="160"/>
              </a:spcBef>
            </a:pP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Оцениваемая 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10" dirty="0">
                <a:solidFill>
                  <a:prstClr val="black"/>
                </a:solidFill>
                <a:latin typeface="Microsoft Sans Serif"/>
                <a:cs typeface="Microsoft Sans Serif"/>
              </a:rPr>
              <a:t>ф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ор</a:t>
            </a:r>
            <a:r>
              <a:rPr sz="1050" spc="-35" dirty="0">
                <a:solidFill>
                  <a:prstClr val="black"/>
                </a:solidFill>
                <a:latin typeface="Microsoft Sans Serif"/>
                <a:cs typeface="Microsoft Sans Serif"/>
              </a:rPr>
              <a:t>м</a:t>
            </a:r>
            <a:r>
              <a:rPr sz="1050" spc="5" dirty="0">
                <a:solidFill>
                  <a:prstClr val="black"/>
                </a:solidFill>
                <a:latin typeface="Microsoft Sans Serif"/>
                <a:cs typeface="Microsoft Sans Serif"/>
              </a:rPr>
              <a:t>а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25" dirty="0">
                <a:solidFill>
                  <a:prstClr val="black"/>
                </a:solidFill>
                <a:latin typeface="Microsoft Sans Serif"/>
                <a:cs typeface="Microsoft Sans Serif"/>
              </a:rPr>
              <a:t>у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чеб</a:t>
            </a:r>
            <a:r>
              <a:rPr sz="105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н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о</a:t>
            </a:r>
            <a:r>
              <a:rPr sz="1050" dirty="0">
                <a:solidFill>
                  <a:prstClr val="black"/>
                </a:solidFill>
                <a:latin typeface="Microsoft Sans Serif"/>
                <a:cs typeface="Microsoft Sans Serif"/>
              </a:rPr>
              <a:t>й  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деятельности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73147" y="2635987"/>
            <a:ext cx="2031364" cy="1637664"/>
            <a:chOff x="2773147" y="2635987"/>
            <a:chExt cx="2031364" cy="163766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3260" y="3526281"/>
              <a:ext cx="311150" cy="5285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147" y="2635987"/>
              <a:ext cx="1637079" cy="16370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45464" y="3074035"/>
            <a:ext cx="1095375" cy="7327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Основная</a:t>
            </a:r>
            <a:r>
              <a:rPr sz="1050" spc="-4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форма </a:t>
            </a:r>
            <a:r>
              <a:rPr sz="1050" spc="-265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10" dirty="0">
                <a:solidFill>
                  <a:prstClr val="black"/>
                </a:solidFill>
                <a:latin typeface="Microsoft Sans Serif"/>
                <a:cs typeface="Microsoft Sans Serif"/>
              </a:rPr>
              <a:t>учебной 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 деятельности, </a:t>
            </a:r>
            <a:r>
              <a:rPr sz="1050" dirty="0">
                <a:solidFill>
                  <a:prstClr val="black"/>
                </a:solidFill>
                <a:latin typeface="Microsoft Sans Serif"/>
                <a:cs typeface="Microsoft Sans Serif"/>
              </a:rPr>
              <a:t> </a:t>
            </a:r>
            <a:r>
              <a:rPr sz="1050" spc="-5" dirty="0">
                <a:solidFill>
                  <a:prstClr val="black"/>
                </a:solidFill>
                <a:latin typeface="Microsoft Sans Serif"/>
                <a:cs typeface="Microsoft Sans Serif"/>
              </a:rPr>
              <a:t>развивающая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540" algn="ctr">
              <a:lnSpc>
                <a:spcPts val="1100"/>
              </a:lnSpc>
            </a:pPr>
            <a:r>
              <a:rPr sz="1050" spc="-30" dirty="0">
                <a:solidFill>
                  <a:prstClr val="black"/>
                </a:solidFill>
                <a:latin typeface="Microsoft Sans Serif"/>
                <a:cs typeface="Microsoft Sans Serif"/>
              </a:rPr>
              <a:t>УУД</a:t>
            </a:r>
            <a:endParaRPr sz="105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455" y="85265"/>
            <a:ext cx="686972" cy="94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5825" y="6432233"/>
            <a:ext cx="160867" cy="191135"/>
          </a:xfrm>
          <a:custGeom>
            <a:avLst/>
            <a:gdLst/>
            <a:ahLst/>
            <a:cxnLst/>
            <a:rect l="l" t="t" r="r" b="b"/>
            <a:pathLst>
              <a:path w="120650" h="191134">
                <a:moveTo>
                  <a:pt x="0" y="0"/>
                </a:moveTo>
                <a:lnTo>
                  <a:pt x="0" y="190842"/>
                </a:lnTo>
                <a:lnTo>
                  <a:pt x="120319" y="95427"/>
                </a:lnTo>
                <a:lnTo>
                  <a:pt x="0" y="0"/>
                </a:lnTo>
                <a:close/>
              </a:path>
            </a:pathLst>
          </a:custGeom>
          <a:solidFill>
            <a:srgbClr val="7597D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2669" y="-43180"/>
            <a:ext cx="11006667" cy="1708672"/>
          </a:xfrm>
          <a:prstGeom prst="rect">
            <a:avLst/>
          </a:prstGeom>
        </p:spPr>
        <p:txBody>
          <a:bodyPr vert="horz" wrap="square" lIns="0" tIns="229107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lang="ru-RU" sz="3200" spc="-5" dirty="0" smtClean="0">
                <a:solidFill>
                  <a:srgbClr val="C00000"/>
                </a:solidFill>
              </a:rPr>
              <a:t>ПРОЕКТ – оцениваемая форма учебной деятельности.</a:t>
            </a:r>
            <a:br>
              <a:rPr lang="ru-RU" sz="3200" spc="-5" dirty="0" smtClean="0">
                <a:solidFill>
                  <a:srgbClr val="C00000"/>
                </a:solidFill>
              </a:rPr>
            </a:br>
            <a:r>
              <a:rPr sz="3200" spc="-5" dirty="0" err="1" smtClean="0"/>
              <a:t>По</a:t>
            </a:r>
            <a:r>
              <a:rPr sz="3200" spc="-35" dirty="0" smtClean="0"/>
              <a:t> </a:t>
            </a:r>
            <a:r>
              <a:rPr sz="3200" spc="-5" dirty="0"/>
              <a:t>каким критериям</a:t>
            </a:r>
            <a:r>
              <a:rPr sz="3200" spc="-50" dirty="0"/>
              <a:t> </a:t>
            </a:r>
            <a:r>
              <a:rPr sz="3200" spc="-10" dirty="0"/>
              <a:t>следует</a:t>
            </a:r>
            <a:r>
              <a:rPr sz="3200" spc="-25" dirty="0"/>
              <a:t> </a:t>
            </a:r>
            <a:r>
              <a:rPr sz="3200" dirty="0"/>
              <a:t>оценивать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8241665" algn="l"/>
              </a:tabLst>
            </a:pPr>
            <a:r>
              <a:rPr sz="3200" u="dash" spc="-85" dirty="0">
                <a:uFill>
                  <a:solidFill>
                    <a:srgbClr val="7597D9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200" u="dash" dirty="0">
                <a:uFill>
                  <a:solidFill>
                    <a:srgbClr val="7597D9"/>
                  </a:solidFill>
                </a:uFill>
              </a:rPr>
              <a:t>итоговый</a:t>
            </a:r>
            <a:r>
              <a:rPr sz="3200" u="dash" spc="-50" dirty="0">
                <a:uFill>
                  <a:solidFill>
                    <a:srgbClr val="7597D9"/>
                  </a:solidFill>
                </a:uFill>
              </a:rPr>
              <a:t> </a:t>
            </a:r>
            <a:r>
              <a:rPr sz="3200" u="dash" dirty="0">
                <a:uFill>
                  <a:solidFill>
                    <a:srgbClr val="7597D9"/>
                  </a:solidFill>
                </a:uFill>
              </a:rPr>
              <a:t>проект?	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spcBef>
                <a:spcPts val="5"/>
              </a:spcBef>
            </a:pPr>
            <a:fld id="{81D60167-4931-47E6-BA6A-407CBD079E47}" type="slidenum">
              <a:rPr spc="-35" dirty="0"/>
              <a:pPr marL="38100">
                <a:spcBef>
                  <a:spcPts val="5"/>
                </a:spcBef>
              </a:pPr>
              <a:t>18</a:t>
            </a:fld>
            <a:endParaRPr spc="-35" dirty="0"/>
          </a:p>
        </p:txBody>
      </p:sp>
      <p:grpSp>
        <p:nvGrpSpPr>
          <p:cNvPr id="4" name="object 4"/>
          <p:cNvGrpSpPr/>
          <p:nvPr/>
        </p:nvGrpSpPr>
        <p:grpSpPr>
          <a:xfrm>
            <a:off x="564896" y="1168908"/>
            <a:ext cx="11135360" cy="5080000"/>
            <a:chOff x="423672" y="1168908"/>
            <a:chExt cx="8351520" cy="5080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865" y="1197861"/>
              <a:ext cx="8327132" cy="50505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1168908"/>
              <a:ext cx="8351520" cy="479450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57200" y="1219200"/>
              <a:ext cx="8229600" cy="4953000"/>
            </a:xfrm>
            <a:custGeom>
              <a:avLst/>
              <a:gdLst/>
              <a:ahLst/>
              <a:cxnLst/>
              <a:rect l="l" t="t" r="r" b="b"/>
              <a:pathLst>
                <a:path w="8229600" h="4953000">
                  <a:moveTo>
                    <a:pt x="8229600" y="0"/>
                  </a:moveTo>
                  <a:lnTo>
                    <a:pt x="0" y="0"/>
                  </a:lnTo>
                  <a:lnTo>
                    <a:pt x="0" y="4953000"/>
                  </a:lnTo>
                  <a:lnTo>
                    <a:pt x="8229600" y="4953000"/>
                  </a:lnTo>
                  <a:lnTo>
                    <a:pt x="822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57200" y="1219200"/>
              <a:ext cx="8229600" cy="4953000"/>
            </a:xfrm>
            <a:custGeom>
              <a:avLst/>
              <a:gdLst/>
              <a:ahLst/>
              <a:cxnLst/>
              <a:rect l="l" t="t" r="r" b="b"/>
              <a:pathLst>
                <a:path w="8229600" h="4953000">
                  <a:moveTo>
                    <a:pt x="0" y="4953000"/>
                  </a:moveTo>
                  <a:lnTo>
                    <a:pt x="8229600" y="4953000"/>
                  </a:lnTo>
                  <a:lnTo>
                    <a:pt x="8229600" y="0"/>
                  </a:lnTo>
                  <a:lnTo>
                    <a:pt x="0" y="0"/>
                  </a:lnTo>
                  <a:lnTo>
                    <a:pt x="0" y="49530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14587" y="1237255"/>
            <a:ext cx="10639212" cy="52732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99135" indent="-274320">
              <a:spcBef>
                <a:spcPts val="1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b="1" spc="-5" dirty="0">
                <a:solidFill>
                  <a:srgbClr val="234583"/>
                </a:solidFill>
                <a:cs typeface="Calibri"/>
              </a:rPr>
              <a:t>Сформированность </a:t>
            </a:r>
            <a:r>
              <a:rPr b="1" spc="-10" dirty="0">
                <a:solidFill>
                  <a:srgbClr val="234583"/>
                </a:solidFill>
                <a:cs typeface="Calibri"/>
              </a:rPr>
              <a:t>предметных </a:t>
            </a:r>
            <a:r>
              <a:rPr b="1" dirty="0">
                <a:solidFill>
                  <a:srgbClr val="234583"/>
                </a:solidFill>
                <a:cs typeface="Calibri"/>
              </a:rPr>
              <a:t>знаний и </a:t>
            </a:r>
            <a:r>
              <a:rPr b="1" spc="-5" dirty="0">
                <a:solidFill>
                  <a:srgbClr val="234583"/>
                </a:solidFill>
                <a:cs typeface="Calibri"/>
              </a:rPr>
              <a:t>способов действий: </a:t>
            </a:r>
            <a:r>
              <a:rPr spc="-10" dirty="0">
                <a:solidFill>
                  <a:prstClr val="black"/>
                </a:solidFill>
                <a:cs typeface="Calibri"/>
              </a:rPr>
              <a:t>умение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раскрыть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содержание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работы,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грамотно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и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>
                <a:solidFill>
                  <a:prstClr val="black"/>
                </a:solidFill>
                <a:cs typeface="Calibri"/>
              </a:rPr>
              <a:t>обоснованно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использовать</a:t>
            </a:r>
            <a:endParaRPr dirty="0" smtClean="0">
              <a:solidFill>
                <a:prstClr val="black"/>
              </a:solidFill>
              <a:cs typeface="Calibri"/>
            </a:endParaRPr>
          </a:p>
          <a:p>
            <a:pPr marL="286385"/>
            <a:r>
              <a:rPr spc="-5" dirty="0" err="1" smtClean="0">
                <a:solidFill>
                  <a:prstClr val="black"/>
                </a:solidFill>
                <a:cs typeface="Calibri"/>
              </a:rPr>
              <a:t>имеющиеся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знания</a:t>
            </a:r>
            <a:r>
              <a:rPr spc="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и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способы</a:t>
            </a:r>
            <a:r>
              <a:rPr spc="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действий</a:t>
            </a:r>
            <a:r>
              <a:rPr dirty="0" smtClean="0">
                <a:solidFill>
                  <a:prstClr val="black"/>
                </a:solidFill>
                <a:cs typeface="Calibri"/>
              </a:rPr>
              <a:t> в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соответствии</a:t>
            </a:r>
            <a:r>
              <a:rPr spc="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с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рассматриваемой</a:t>
            </a:r>
            <a:endParaRPr dirty="0" smtClean="0">
              <a:solidFill>
                <a:prstClr val="black"/>
              </a:solidFill>
              <a:cs typeface="Calibri"/>
            </a:endParaRPr>
          </a:p>
          <a:p>
            <a:pPr marL="286385"/>
            <a:r>
              <a:rPr spc="-10" dirty="0" err="1" smtClean="0">
                <a:solidFill>
                  <a:prstClr val="black"/>
                </a:solidFill>
                <a:cs typeface="Calibri"/>
              </a:rPr>
              <a:t>проблемой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cs typeface="Calibri"/>
              </a:rPr>
              <a:t>или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темой</a:t>
            </a:r>
            <a:r>
              <a:rPr spc="-10" dirty="0" smtClean="0">
                <a:solidFill>
                  <a:prstClr val="black"/>
                </a:solidFill>
                <a:cs typeface="Calibri"/>
              </a:rPr>
              <a:t>;</a:t>
            </a:r>
            <a:endParaRPr dirty="0" smtClean="0">
              <a:solidFill>
                <a:prstClr val="black"/>
              </a:solidFill>
              <a:cs typeface="Calibri"/>
            </a:endParaRPr>
          </a:p>
          <a:p>
            <a:pPr marL="286385" marR="263525" indent="-274320">
              <a:spcBef>
                <a:spcPts val="6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b="1" spc="-5" dirty="0" err="1" smtClean="0">
                <a:solidFill>
                  <a:srgbClr val="234583"/>
                </a:solidFill>
                <a:cs typeface="Calibri"/>
              </a:rPr>
              <a:t>Сформированность</a:t>
            </a:r>
            <a:r>
              <a:rPr b="1" spc="-20" dirty="0" smtClean="0">
                <a:solidFill>
                  <a:srgbClr val="234583"/>
                </a:solidFill>
                <a:cs typeface="Calibri"/>
              </a:rPr>
              <a:t> </a:t>
            </a:r>
            <a:r>
              <a:rPr b="1" spc="-10" dirty="0">
                <a:solidFill>
                  <a:srgbClr val="234583"/>
                </a:solidFill>
                <a:cs typeface="Calibri"/>
              </a:rPr>
              <a:t>познавательных </a:t>
            </a:r>
            <a:r>
              <a:rPr b="1" spc="-35" dirty="0">
                <a:solidFill>
                  <a:srgbClr val="234583"/>
                </a:solidFill>
                <a:cs typeface="Calibri"/>
              </a:rPr>
              <a:t>УУД:</a:t>
            </a:r>
            <a:r>
              <a:rPr b="1" spc="40" dirty="0">
                <a:solidFill>
                  <a:srgbClr val="234583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способность</a:t>
            </a:r>
            <a:r>
              <a:rPr spc="4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к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самостоятельному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приобретению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знаний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и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решению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проблем,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умение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поставить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>
                <a:solidFill>
                  <a:prstClr val="black"/>
                </a:solidFill>
                <a:cs typeface="Calibri"/>
              </a:rPr>
              <a:t>проблему, </a:t>
            </a:r>
            <a:r>
              <a:rPr spc="-10" dirty="0">
                <a:solidFill>
                  <a:prstClr val="black"/>
                </a:solidFill>
                <a:cs typeface="Calibri"/>
              </a:rPr>
              <a:t> сформулировать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основной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вопрос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исследования,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выбрать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адекватные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286385">
              <a:spcBef>
                <a:spcPts val="5"/>
              </a:spcBef>
            </a:pPr>
            <a:r>
              <a:rPr spc="-5" dirty="0">
                <a:solidFill>
                  <a:prstClr val="black"/>
                </a:solidFill>
                <a:cs typeface="Calibri"/>
              </a:rPr>
              <a:t>способы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решения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проблемы,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сформулировать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выводы</a:t>
            </a:r>
            <a:r>
              <a:rPr dirty="0">
                <a:solidFill>
                  <a:prstClr val="black"/>
                </a:solidFill>
                <a:cs typeface="Calibri"/>
              </a:rPr>
              <a:t> и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>
                <a:solidFill>
                  <a:prstClr val="black"/>
                </a:solidFill>
                <a:cs typeface="Calibri"/>
              </a:rPr>
              <a:t>т.п.;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287020" indent="-274320">
              <a:spcBef>
                <a:spcPts val="600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r>
              <a:rPr b="1" spc="-5" dirty="0">
                <a:solidFill>
                  <a:srgbClr val="234583"/>
                </a:solidFill>
                <a:cs typeface="Calibri"/>
              </a:rPr>
              <a:t>Сформированность</a:t>
            </a:r>
            <a:r>
              <a:rPr b="1" spc="-30" dirty="0">
                <a:solidFill>
                  <a:srgbClr val="234583"/>
                </a:solidFill>
                <a:cs typeface="Calibri"/>
              </a:rPr>
              <a:t> </a:t>
            </a:r>
            <a:r>
              <a:rPr b="1" spc="-5" dirty="0">
                <a:solidFill>
                  <a:srgbClr val="234583"/>
                </a:solidFill>
                <a:cs typeface="Calibri"/>
              </a:rPr>
              <a:t>регулятивных</a:t>
            </a:r>
            <a:r>
              <a:rPr b="1" spc="-20" dirty="0">
                <a:solidFill>
                  <a:srgbClr val="234583"/>
                </a:solidFill>
                <a:cs typeface="Calibri"/>
              </a:rPr>
              <a:t> </a:t>
            </a:r>
            <a:r>
              <a:rPr b="1" spc="-5" dirty="0">
                <a:solidFill>
                  <a:srgbClr val="234583"/>
                </a:solidFill>
                <a:cs typeface="Calibri"/>
              </a:rPr>
              <a:t>действий: </a:t>
            </a:r>
            <a:r>
              <a:rPr spc="-10" dirty="0">
                <a:solidFill>
                  <a:prstClr val="black"/>
                </a:solidFill>
                <a:cs typeface="Calibri"/>
              </a:rPr>
              <a:t>умение</a:t>
            </a:r>
            <a:r>
              <a:rPr spc="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самостоятельно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286385" marR="92710"/>
            <a:r>
              <a:rPr dirty="0">
                <a:solidFill>
                  <a:prstClr val="black"/>
                </a:solidFill>
                <a:cs typeface="Calibri"/>
              </a:rPr>
              <a:t>планировать свою </a:t>
            </a:r>
            <a:r>
              <a:rPr spc="-5" dirty="0">
                <a:solidFill>
                  <a:prstClr val="black"/>
                </a:solidFill>
                <a:cs typeface="Calibri"/>
              </a:rPr>
              <a:t>познавательную деятельность </a:t>
            </a:r>
            <a:r>
              <a:rPr dirty="0">
                <a:solidFill>
                  <a:prstClr val="black"/>
                </a:solidFill>
                <a:cs typeface="Calibri"/>
              </a:rPr>
              <a:t>и </a:t>
            </a:r>
            <a:r>
              <a:rPr spc="-5" dirty="0">
                <a:solidFill>
                  <a:prstClr val="black"/>
                </a:solidFill>
                <a:cs typeface="Calibri"/>
              </a:rPr>
              <a:t>управлять </a:t>
            </a:r>
            <a:r>
              <a:rPr dirty="0">
                <a:solidFill>
                  <a:prstClr val="black"/>
                </a:solidFill>
                <a:cs typeface="Calibri"/>
              </a:rPr>
              <a:t>ею во </a:t>
            </a:r>
            <a:r>
              <a:rPr spc="-5" dirty="0">
                <a:solidFill>
                  <a:prstClr val="black"/>
                </a:solidFill>
                <a:cs typeface="Calibri"/>
              </a:rPr>
              <a:t>времени; </a:t>
            </a:r>
            <a:r>
              <a:rPr spc="-39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использовать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ресурсные</a:t>
            </a:r>
            <a:r>
              <a:rPr spc="1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возможности</a:t>
            </a:r>
            <a:r>
              <a:rPr spc="3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для</a:t>
            </a:r>
            <a:r>
              <a:rPr spc="-2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достижения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целей; </a:t>
            </a:r>
            <a:r>
              <a:rPr spc="-5" dirty="0">
                <a:solidFill>
                  <a:prstClr val="black"/>
                </a:solidFill>
                <a:cs typeface="Calibri"/>
              </a:rPr>
              <a:t>выбирать </a:t>
            </a:r>
            <a:r>
              <a:rPr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конструктивные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стратегии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dirty="0">
                <a:solidFill>
                  <a:prstClr val="black"/>
                </a:solidFill>
                <a:cs typeface="Calibri"/>
              </a:rPr>
              <a:t>в</a:t>
            </a:r>
            <a:r>
              <a:rPr spc="-5" dirty="0">
                <a:solidFill>
                  <a:prstClr val="black"/>
                </a:solidFill>
                <a:cs typeface="Calibri"/>
              </a:rPr>
              <a:t> процессе</a:t>
            </a:r>
            <a:r>
              <a:rPr spc="2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выполнения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работы;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осуществлять </a:t>
            </a:r>
            <a:r>
              <a:rPr spc="-5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контроль </a:t>
            </a:r>
            <a:r>
              <a:rPr dirty="0">
                <a:solidFill>
                  <a:prstClr val="black"/>
                </a:solidFill>
                <a:cs typeface="Calibri"/>
              </a:rPr>
              <a:t>и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коррекцию</a:t>
            </a:r>
            <a:r>
              <a:rPr spc="5" dirty="0">
                <a:solidFill>
                  <a:prstClr val="black"/>
                </a:solidFill>
                <a:cs typeface="Calibri"/>
              </a:rPr>
              <a:t> </a:t>
            </a:r>
            <a:r>
              <a:rPr spc="-5" dirty="0">
                <a:solidFill>
                  <a:prstClr val="black"/>
                </a:solidFill>
                <a:cs typeface="Calibri"/>
              </a:rPr>
              <a:t>своей</a:t>
            </a:r>
            <a:r>
              <a:rPr spc="10" dirty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>
                <a:solidFill>
                  <a:prstClr val="black"/>
                </a:solidFill>
                <a:cs typeface="Calibri"/>
              </a:rPr>
              <a:t>деятельности;</a:t>
            </a:r>
            <a:endParaRPr dirty="0">
              <a:solidFill>
                <a:prstClr val="black"/>
              </a:solidFill>
              <a:cs typeface="Calibri"/>
            </a:endParaRPr>
          </a:p>
          <a:p>
            <a:pPr marL="62865">
              <a:lnSpc>
                <a:spcPts val="2070"/>
              </a:lnSpc>
              <a:spcBef>
                <a:spcPts val="585"/>
              </a:spcBef>
            </a:pPr>
            <a:r>
              <a:rPr lang="ru-RU" b="1" spc="-5" dirty="0" smtClean="0">
                <a:solidFill>
                  <a:srgbClr val="234583"/>
                </a:solidFill>
                <a:cs typeface="Calibri"/>
              </a:rPr>
              <a:t>    </a:t>
            </a:r>
            <a:r>
              <a:rPr b="1" spc="-5" dirty="0" err="1" smtClean="0">
                <a:solidFill>
                  <a:srgbClr val="234583"/>
                </a:solidFill>
                <a:cs typeface="Calibri"/>
              </a:rPr>
              <a:t>Сформированность</a:t>
            </a:r>
            <a:r>
              <a:rPr b="1" spc="-25" dirty="0" smtClean="0">
                <a:solidFill>
                  <a:srgbClr val="234583"/>
                </a:solidFill>
                <a:cs typeface="Calibri"/>
              </a:rPr>
              <a:t> </a:t>
            </a:r>
            <a:r>
              <a:rPr b="1" spc="-10" dirty="0" err="1" smtClean="0">
                <a:solidFill>
                  <a:srgbClr val="234583"/>
                </a:solidFill>
                <a:cs typeface="Calibri"/>
              </a:rPr>
              <a:t>коммуникативных</a:t>
            </a:r>
            <a:r>
              <a:rPr b="1" dirty="0" smtClean="0">
                <a:solidFill>
                  <a:srgbClr val="234583"/>
                </a:solidFill>
                <a:cs typeface="Calibri"/>
              </a:rPr>
              <a:t> </a:t>
            </a:r>
            <a:r>
              <a:rPr b="1" spc="-5" dirty="0" err="1" smtClean="0">
                <a:solidFill>
                  <a:srgbClr val="234583"/>
                </a:solidFill>
                <a:cs typeface="Calibri"/>
              </a:rPr>
              <a:t>действий</a:t>
            </a:r>
            <a:r>
              <a:rPr b="1" spc="-5" dirty="0" smtClean="0">
                <a:solidFill>
                  <a:srgbClr val="234583"/>
                </a:solidFill>
                <a:cs typeface="Calibri"/>
              </a:rPr>
              <a:t>:</a:t>
            </a:r>
            <a:r>
              <a:rPr b="1" spc="-15" dirty="0" smtClean="0">
                <a:solidFill>
                  <a:srgbClr val="234583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умение</a:t>
            </a:r>
            <a:r>
              <a:rPr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грамотно</a:t>
            </a:r>
            <a:r>
              <a:rPr spc="2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оформить</a:t>
            </a:r>
            <a:r>
              <a:rPr spc="-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39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выполненную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 err="1" smtClean="0">
                <a:solidFill>
                  <a:prstClr val="black"/>
                </a:solidFill>
                <a:cs typeface="Calibri"/>
              </a:rPr>
              <a:t>работу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,</a:t>
            </a:r>
            <a:r>
              <a:rPr spc="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ясно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изложить</a:t>
            </a:r>
            <a:r>
              <a:rPr dirty="0" smtClean="0">
                <a:solidFill>
                  <a:prstClr val="black"/>
                </a:solidFill>
                <a:cs typeface="Calibri"/>
              </a:rPr>
              <a:t> и</a:t>
            </a:r>
            <a:r>
              <a:rPr spc="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представить</a:t>
            </a:r>
            <a:r>
              <a:rPr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cs typeface="Calibri"/>
              </a:rPr>
              <a:t>ее</a:t>
            </a:r>
            <a:r>
              <a:rPr spc="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20" dirty="0" err="1" smtClean="0">
                <a:solidFill>
                  <a:prstClr val="black"/>
                </a:solidFill>
                <a:cs typeface="Calibri"/>
              </a:rPr>
              <a:t>результаты</a:t>
            </a:r>
            <a:r>
              <a:rPr spc="-20" dirty="0" smtClean="0">
                <a:solidFill>
                  <a:prstClr val="black"/>
                </a:solidFill>
                <a:cs typeface="Calibri"/>
              </a:rPr>
              <a:t>, 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5" dirty="0" err="1" smtClean="0">
                <a:solidFill>
                  <a:prstClr val="black"/>
                </a:solidFill>
                <a:cs typeface="Calibri"/>
              </a:rPr>
              <a:t>аргументированно</a:t>
            </a:r>
            <a:r>
              <a:rPr spc="1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err="1" smtClean="0">
                <a:solidFill>
                  <a:prstClr val="black"/>
                </a:solidFill>
                <a:cs typeface="Calibri"/>
              </a:rPr>
              <a:t>ответить</a:t>
            </a:r>
            <a:r>
              <a:rPr spc="2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cs typeface="Calibri"/>
              </a:rPr>
              <a:t>на</a:t>
            </a:r>
            <a:r>
              <a:rPr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err="1" smtClean="0">
                <a:solidFill>
                  <a:prstClr val="black"/>
                </a:solidFill>
                <a:cs typeface="Calibri"/>
              </a:rPr>
              <a:t>вопросы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0" dirty="0" smtClean="0">
                <a:solidFill>
                  <a:prstClr val="black"/>
                </a:solidFill>
                <a:cs typeface="Calibri"/>
              </a:rPr>
              <a:t>(ПООП</a:t>
            </a:r>
            <a:r>
              <a:rPr spc="3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СОО,</a:t>
            </a:r>
            <a:r>
              <a:rPr spc="5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dirty="0" smtClean="0">
                <a:solidFill>
                  <a:prstClr val="black"/>
                </a:solidFill>
                <a:cs typeface="Calibri"/>
              </a:rPr>
              <a:t>п.</a:t>
            </a:r>
            <a:r>
              <a:rPr spc="10" dirty="0" smtClean="0">
                <a:solidFill>
                  <a:prstClr val="black"/>
                </a:solidFill>
                <a:cs typeface="Calibri"/>
              </a:rPr>
              <a:t> </a:t>
            </a:r>
            <a:r>
              <a:rPr spc="-15" dirty="0" smtClean="0">
                <a:solidFill>
                  <a:prstClr val="black"/>
                </a:solidFill>
                <a:latin typeface="Trebuchet MS"/>
                <a:cs typeface="Trebuchet MS"/>
              </a:rPr>
              <a:t>I</a:t>
            </a:r>
            <a:r>
              <a:rPr spc="-15" dirty="0" smtClean="0">
                <a:solidFill>
                  <a:prstClr val="black"/>
                </a:solidFill>
                <a:cs typeface="Calibri"/>
              </a:rPr>
              <a:t>.3).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 Основная</a:t>
            </a:r>
            <a:r>
              <a:rPr lang="ru-RU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процедура</a:t>
            </a:r>
            <a:r>
              <a:rPr lang="ru-RU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итоговой</a:t>
            </a:r>
            <a:r>
              <a:rPr lang="ru-RU" spc="10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Calibri"/>
              </a:rPr>
              <a:t>оценки</a:t>
            </a:r>
            <a:r>
              <a:rPr lang="ru-RU" spc="-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Calibri"/>
              </a:rPr>
              <a:t>достижения</a:t>
            </a:r>
            <a:r>
              <a:rPr lang="ru-RU" spc="15" dirty="0">
                <a:solidFill>
                  <a:prstClr val="black"/>
                </a:solidFill>
                <a:cs typeface="Calibri"/>
              </a:rPr>
              <a:t> </a:t>
            </a:r>
            <a:r>
              <a:rPr lang="ru-RU" b="1" spc="-5" dirty="0" err="1">
                <a:solidFill>
                  <a:srgbClr val="C00000"/>
                </a:solidFill>
                <a:cs typeface="Calibri"/>
              </a:rPr>
              <a:t>метапредметных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 marL="62865">
              <a:lnSpc>
                <a:spcPts val="2070"/>
              </a:lnSpc>
            </a:pPr>
            <a:r>
              <a:rPr lang="ru-RU" b="1" spc="-15" dirty="0">
                <a:solidFill>
                  <a:srgbClr val="C00000"/>
                </a:solidFill>
                <a:cs typeface="Calibri"/>
              </a:rPr>
              <a:t>результатов</a:t>
            </a:r>
            <a:r>
              <a:rPr lang="ru-RU" b="1" spc="-3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dirty="0">
                <a:solidFill>
                  <a:srgbClr val="C00000"/>
                </a:solidFill>
                <a:cs typeface="Calibri"/>
              </a:rPr>
              <a:t>–</a:t>
            </a:r>
            <a:r>
              <a:rPr lang="ru-RU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защита</a:t>
            </a:r>
            <a:r>
              <a:rPr lang="ru-RU" b="1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итогового</a:t>
            </a:r>
            <a:r>
              <a:rPr lang="ru-RU" b="1" spc="-2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индивидуального</a:t>
            </a:r>
            <a:r>
              <a:rPr lang="ru-RU" b="1" spc="-25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b="1" spc="-5" dirty="0">
                <a:solidFill>
                  <a:srgbClr val="C00000"/>
                </a:solidFill>
                <a:cs typeface="Calibri"/>
              </a:rPr>
              <a:t>проекта.</a:t>
            </a:r>
            <a:endParaRPr lang="ru-RU" dirty="0">
              <a:solidFill>
                <a:prstClr val="black"/>
              </a:solidFill>
              <a:cs typeface="Calibri"/>
            </a:endParaRPr>
          </a:p>
          <a:p>
            <a:pPr>
              <a:spcBef>
                <a:spcPts val="50"/>
              </a:spcBef>
            </a:pPr>
            <a:endParaRPr lang="ru-RU" sz="1700" dirty="0">
              <a:solidFill>
                <a:prstClr val="black"/>
              </a:solidFill>
              <a:cs typeface="Calibri"/>
            </a:endParaRPr>
          </a:p>
          <a:p>
            <a:pPr marL="286385" marR="5080" indent="-274320">
              <a:lnSpc>
                <a:spcPct val="100299"/>
              </a:lnSpc>
              <a:spcBef>
                <a:spcPts val="595"/>
              </a:spcBef>
              <a:buClr>
                <a:srgbClr val="FD8537"/>
              </a:buClr>
              <a:buSzPct val="75000"/>
              <a:buFont typeface="Microsoft Sans Serif"/>
              <a:buChar char=""/>
              <a:tabLst>
                <a:tab pos="286385" algn="l"/>
                <a:tab pos="287020" algn="l"/>
              </a:tabLst>
            </a:pPr>
            <a:endParaRPr dirty="0">
              <a:solidFill>
                <a:prstClr val="black"/>
              </a:solidFill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64800" y="609574"/>
            <a:ext cx="1085544" cy="55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903" y="1138432"/>
            <a:ext cx="11084560" cy="5588635"/>
            <a:chOff x="376427" y="1138427"/>
            <a:chExt cx="8313420" cy="5588635"/>
          </a:xfrm>
        </p:grpSpPr>
        <p:sp>
          <p:nvSpPr>
            <p:cNvPr id="3" name="object 3"/>
            <p:cNvSpPr/>
            <p:nvPr/>
          </p:nvSpPr>
          <p:spPr>
            <a:xfrm>
              <a:off x="454367" y="6432207"/>
              <a:ext cx="120650" cy="191135"/>
            </a:xfrm>
            <a:custGeom>
              <a:avLst/>
              <a:gdLst/>
              <a:ahLst/>
              <a:cxnLst/>
              <a:rect l="l" t="t" r="r" b="b"/>
              <a:pathLst>
                <a:path w="120650" h="191134">
                  <a:moveTo>
                    <a:pt x="0" y="0"/>
                  </a:moveTo>
                  <a:lnTo>
                    <a:pt x="0" y="190842"/>
                  </a:lnTo>
                  <a:lnTo>
                    <a:pt x="120319" y="954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7D9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75332" y="1138427"/>
              <a:ext cx="6414516" cy="556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5332" y="1687068"/>
              <a:ext cx="6414516" cy="3611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427" y="1138427"/>
              <a:ext cx="1906524" cy="90982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427" y="2040636"/>
              <a:ext cx="8313420" cy="28392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6427" y="4872227"/>
              <a:ext cx="8313420" cy="1854708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378436"/>
              </p:ext>
            </p:extLst>
          </p:nvPr>
        </p:nvGraphicFramePr>
        <p:xfrm>
          <a:off x="609601" y="1138240"/>
          <a:ext cx="10973646" cy="54489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0780"/>
                <a:gridCol w="3861647"/>
                <a:gridCol w="4681219"/>
              </a:tblGrid>
              <a:tr h="603567">
                <a:tc>
                  <a:txBody>
                    <a:bodyPr/>
                    <a:lstStyle/>
                    <a:p>
                      <a:pPr marL="245110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Критерий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T w="9525">
                      <a:solidFill>
                        <a:srgbClr val="7597D9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Уровни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сформированности</a:t>
                      </a:r>
                      <a:r>
                        <a:rPr sz="18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навыков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проектной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деятельности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(интегральный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подход)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T w="9525">
                      <a:solidFill>
                        <a:srgbClr val="7597D9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964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Базовый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L="114808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Повышенный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</a:tr>
              <a:tr h="2784576">
                <a:tc>
                  <a:txBody>
                    <a:bodyPr/>
                    <a:lstStyle/>
                    <a:p>
                      <a:pPr marL="28575">
                        <a:lnSpc>
                          <a:spcPts val="1839"/>
                        </a:lnSpc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Сформированность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регулятивных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УУД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0325">
                        <a:lnSpc>
                          <a:spcPts val="1795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Продемонстрированы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навыки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определения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темы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планирования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работы.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 marR="381000">
                        <a:lnSpc>
                          <a:spcPct val="101299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Работа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доведена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до конца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представлена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комиссии;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некоторые</a:t>
                      </a:r>
                      <a:r>
                        <a:rPr sz="16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этапы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выполнялись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 marR="102870">
                        <a:lnSpc>
                          <a:spcPct val="100800"/>
                        </a:lnSpc>
                        <a:spcBef>
                          <a:spcPts val="5"/>
                        </a:spcBef>
                      </a:pP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под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контролем</a:t>
                      </a:r>
                      <a:r>
                        <a:rPr sz="1600" b="1" spc="-2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поддержке руководителя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При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этом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проявляются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отдельные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элементы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самооценки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самоконтроля обучающегося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3505" algn="just">
                        <a:lnSpc>
                          <a:spcPts val="1795"/>
                        </a:lnSpc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600" spc="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тщательно</a:t>
                      </a:r>
                      <a:r>
                        <a:rPr sz="1600" spc="9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спланирована</a:t>
                      </a:r>
                      <a:r>
                        <a:rPr sz="1600" spc="9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03505" marR="50800" algn="just">
                        <a:lnSpc>
                          <a:spcPct val="101000"/>
                        </a:lnSpc>
                        <a:spcBef>
                          <a:spcPts val="5"/>
                        </a:spcBef>
                        <a:tabLst>
                          <a:tab pos="2290445" algn="l"/>
                        </a:tabLst>
                      </a:pPr>
                      <a:r>
                        <a:rPr sz="1600" spc="5" dirty="0">
                          <a:latin typeface="Calibri"/>
                          <a:cs typeface="Calibri"/>
                        </a:rPr>
                        <a:t>п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осл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доват</a:t>
                      </a:r>
                      <a:r>
                        <a:rPr sz="1600" spc="-3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ль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н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о	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реа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лизована, 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своевременно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пройдены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все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необходимые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этапы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обсуждения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представления.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03505" algn="just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1666875" algn="l"/>
                          <a:tab pos="2527935" algn="l"/>
                        </a:tabLst>
                      </a:pPr>
                      <a:r>
                        <a:rPr sz="1600" spc="-15" dirty="0">
                          <a:latin typeface="Calibri"/>
                          <a:cs typeface="Calibri"/>
                        </a:rPr>
                        <a:t>Контроль	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	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коррекция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103505" algn="just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10" dirty="0" err="1">
                          <a:latin typeface="Calibri"/>
                          <a:cs typeface="Calibri"/>
                        </a:rPr>
                        <a:t>осуществлялись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1600" spc="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самостоятельно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764423">
                <a:tc>
                  <a:txBody>
                    <a:bodyPr/>
                    <a:lstStyle/>
                    <a:p>
                      <a:pPr marL="28575" marR="527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600" b="1" spc="-5" dirty="0">
                          <a:latin typeface="Calibri"/>
                          <a:cs typeface="Calibri"/>
                        </a:rPr>
                        <a:t>Сформи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р</a:t>
                      </a:r>
                      <a:r>
                        <a:rPr sz="1600" b="1" dirty="0">
                          <a:latin typeface="Calibri"/>
                          <a:cs typeface="Calibri"/>
                        </a:rPr>
                        <a:t>ованность  </a:t>
                      </a:r>
                      <a:r>
                        <a:rPr sz="1600" b="1" spc="-10" dirty="0">
                          <a:latin typeface="Calibri"/>
                          <a:cs typeface="Calibri"/>
                        </a:rPr>
                        <a:t>коммуникативных </a:t>
                      </a:r>
                      <a:r>
                        <a:rPr sz="16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45" dirty="0">
                          <a:latin typeface="Calibri"/>
                          <a:cs typeface="Calibri"/>
                        </a:rPr>
                        <a:t>УУД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50" dirty="0">
                        <a:latin typeface="Times New Roman"/>
                        <a:cs typeface="Times New Roman"/>
                      </a:endParaRPr>
                    </a:p>
                    <a:p>
                      <a:pPr marL="246379">
                        <a:lnSpc>
                          <a:spcPts val="1440"/>
                        </a:lnSpc>
                      </a:pPr>
                      <a:r>
                        <a:rPr sz="1400" spc="-30" dirty="0">
                          <a:solidFill>
                            <a:srgbClr val="565F6C"/>
                          </a:solidFill>
                          <a:latin typeface="Trebuchet MS"/>
                          <a:cs typeface="Trebuchet MS"/>
                        </a:rPr>
                        <a:t>30</a:t>
                      </a:r>
                      <a:endParaRPr sz="1400" dirty="0">
                        <a:latin typeface="Trebuchet MS"/>
                        <a:cs typeface="Trebuchet MS"/>
                      </a:endParaRPr>
                    </a:p>
                  </a:txBody>
                  <a:tcPr marL="0" marR="0" marT="38100" marB="0"/>
                </a:tc>
                <a:tc>
                  <a:txBody>
                    <a:bodyPr/>
                    <a:lstStyle/>
                    <a:p>
                      <a:pPr marL="60325" marR="78740">
                        <a:lnSpc>
                          <a:spcPct val="101000"/>
                        </a:lnSpc>
                        <a:spcBef>
                          <a:spcPts val="229"/>
                        </a:spcBef>
                      </a:pPr>
                      <a:r>
                        <a:rPr sz="1600" b="1" spc="-1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Продемонстрированы</a:t>
                      </a:r>
                      <a:r>
                        <a:rPr sz="16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навыки </a:t>
                      </a:r>
                      <a:r>
                        <a:rPr sz="1600" b="1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оформления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проектной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работы </a:t>
                      </a:r>
                      <a:r>
                        <a:rPr sz="1600" spc="-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пояснительной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записки,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также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подготовки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простой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презентации.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Автор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отвечает</a:t>
                      </a:r>
                      <a:r>
                        <a:rPr sz="16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на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032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вопросы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29209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spc="-45" dirty="0">
                          <a:latin typeface="Calibri"/>
                          <a:cs typeface="Calibri"/>
                        </a:rPr>
                        <a:t>Тема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ясно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определена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и пояснена.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600" spc="-145" dirty="0">
                          <a:latin typeface="Calibri"/>
                          <a:cs typeface="Calibri"/>
                        </a:rPr>
                        <a:t>Т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к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ст/с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ооб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щ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ение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х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орошо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6675" marR="929640">
                        <a:lnSpc>
                          <a:spcPts val="1939"/>
                        </a:lnSpc>
                        <a:spcBef>
                          <a:spcPts val="60"/>
                        </a:spcBef>
                      </a:pPr>
                      <a:r>
                        <a:rPr sz="1600" spc="-5" dirty="0">
                          <a:latin typeface="Calibri"/>
                          <a:cs typeface="Calibri"/>
                        </a:rPr>
                        <a:t>структурированы.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Все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мысли </a:t>
                      </a:r>
                      <a:r>
                        <a:rPr sz="1600" spc="-3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выражены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ясно,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логично,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6675">
                        <a:lnSpc>
                          <a:spcPts val="188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последовательно,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аргументированно.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L="66675" marR="127635">
                        <a:lnSpc>
                          <a:spcPts val="1939"/>
                        </a:lnSpc>
                      </a:pP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Работа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/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сообщение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вызывает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интерес</a:t>
                      </a:r>
                      <a:r>
                        <a:rPr sz="1600" spc="-5" dirty="0" smtClean="0">
                          <a:latin typeface="Calibri"/>
                          <a:cs typeface="Calibri"/>
                        </a:rPr>
                        <a:t>. </a:t>
                      </a:r>
                      <a:r>
                        <a:rPr sz="1600" spc="-35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Автор</a:t>
                      </a:r>
                      <a:r>
                        <a:rPr sz="1600" spc="-2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 err="1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свободно</a:t>
                      </a:r>
                      <a:r>
                        <a:rPr sz="1600" b="1" spc="5" dirty="0" smtClean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 err="1" smtClean="0">
                          <a:latin typeface="Calibri"/>
                          <a:cs typeface="Calibri"/>
                        </a:rPr>
                        <a:t>отвечает</a:t>
                      </a:r>
                      <a:r>
                        <a:rPr sz="1600" spc="4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на</a:t>
                      </a:r>
                      <a:r>
                        <a:rPr sz="160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5" dirty="0" err="1" smtClean="0">
                          <a:latin typeface="Calibri"/>
                          <a:cs typeface="Calibri"/>
                        </a:rPr>
                        <a:t>вопросы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31750" marB="0"/>
                </a:tc>
              </a:tr>
            </a:tbl>
          </a:graphicData>
        </a:graphic>
      </p:graphicFrame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2669" y="-43180"/>
            <a:ext cx="11006667" cy="694549"/>
          </a:xfrm>
          <a:prstGeom prst="rect">
            <a:avLst/>
          </a:prstGeom>
        </p:spPr>
        <p:txBody>
          <a:bodyPr vert="horz" wrap="square" lIns="0" tIns="245872" rIns="0" bIns="0" rtlCol="0">
            <a:spAutoFit/>
          </a:bodyPr>
          <a:lstStyle/>
          <a:p>
            <a:pPr marL="27940" marR="5080">
              <a:lnSpc>
                <a:spcPct val="100000"/>
              </a:lnSpc>
              <a:spcBef>
                <a:spcPts val="100"/>
              </a:spcBef>
            </a:pPr>
            <a:r>
              <a:rPr sz="2900" spc="-5" dirty="0"/>
              <a:t>По</a:t>
            </a:r>
            <a:r>
              <a:rPr sz="2900" spc="-30" dirty="0"/>
              <a:t> </a:t>
            </a:r>
            <a:r>
              <a:rPr sz="2900" dirty="0"/>
              <a:t>каким</a:t>
            </a:r>
            <a:r>
              <a:rPr sz="2900" spc="-45" dirty="0"/>
              <a:t> </a:t>
            </a:r>
            <a:r>
              <a:rPr sz="2900" dirty="0"/>
              <a:t>критериям</a:t>
            </a:r>
            <a:r>
              <a:rPr sz="2900" spc="-45" dirty="0"/>
              <a:t> </a:t>
            </a:r>
            <a:r>
              <a:rPr sz="2900" spc="-10" dirty="0"/>
              <a:t>следует</a:t>
            </a:r>
            <a:r>
              <a:rPr sz="2900" spc="-20" dirty="0"/>
              <a:t> </a:t>
            </a:r>
            <a:r>
              <a:rPr sz="2900" dirty="0"/>
              <a:t>оценивать </a:t>
            </a:r>
            <a:r>
              <a:rPr sz="2900" spc="-625" dirty="0"/>
              <a:t> </a:t>
            </a:r>
            <a:r>
              <a:rPr sz="2900" dirty="0"/>
              <a:t>итоговый</a:t>
            </a:r>
            <a:r>
              <a:rPr sz="2900" spc="-20" dirty="0"/>
              <a:t> </a:t>
            </a:r>
            <a:r>
              <a:rPr sz="2900" dirty="0"/>
              <a:t>проект?</a:t>
            </a:r>
            <a:endParaRPr sz="2900"/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60115" y="289559"/>
            <a:ext cx="1315512" cy="56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5607" y="3721105"/>
            <a:ext cx="655319" cy="599439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90882" y="1623192"/>
            <a:ext cx="5270500" cy="2682875"/>
            <a:chOff x="690880" y="1623060"/>
            <a:chExt cx="5270500" cy="26828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9799" y="3707000"/>
              <a:ext cx="661640" cy="5983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5257800" y="0"/>
                  </a:moveTo>
                  <a:lnTo>
                    <a:pt x="362800" y="0"/>
                  </a:lnTo>
                  <a:lnTo>
                    <a:pt x="313571" y="3311"/>
                  </a:lnTo>
                  <a:lnTo>
                    <a:pt x="266354" y="12959"/>
                  </a:lnTo>
                  <a:lnTo>
                    <a:pt x="221583" y="28511"/>
                  </a:lnTo>
                  <a:lnTo>
                    <a:pt x="179689" y="49534"/>
                  </a:lnTo>
                  <a:lnTo>
                    <a:pt x="141104" y="75597"/>
                  </a:lnTo>
                  <a:lnTo>
                    <a:pt x="106262" y="106267"/>
                  </a:lnTo>
                  <a:lnTo>
                    <a:pt x="75594" y="141112"/>
                  </a:lnTo>
                  <a:lnTo>
                    <a:pt x="49533" y="179700"/>
                  </a:lnTo>
                  <a:lnTo>
                    <a:pt x="28510" y="221599"/>
                  </a:lnTo>
                  <a:lnTo>
                    <a:pt x="12959" y="266376"/>
                  </a:lnTo>
                  <a:lnTo>
                    <a:pt x="3311" y="313600"/>
                  </a:lnTo>
                  <a:lnTo>
                    <a:pt x="0" y="362838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7230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2176779"/>
                  </a:moveTo>
                  <a:lnTo>
                    <a:pt x="0" y="362838"/>
                  </a:lnTo>
                  <a:lnTo>
                    <a:pt x="3311" y="313600"/>
                  </a:lnTo>
                  <a:lnTo>
                    <a:pt x="12959" y="266376"/>
                  </a:lnTo>
                  <a:lnTo>
                    <a:pt x="28510" y="221599"/>
                  </a:lnTo>
                  <a:lnTo>
                    <a:pt x="49533" y="179700"/>
                  </a:lnTo>
                  <a:lnTo>
                    <a:pt x="75594" y="141112"/>
                  </a:lnTo>
                  <a:lnTo>
                    <a:pt x="106262" y="106267"/>
                  </a:lnTo>
                  <a:lnTo>
                    <a:pt x="141104" y="75597"/>
                  </a:lnTo>
                  <a:lnTo>
                    <a:pt x="179689" y="49534"/>
                  </a:lnTo>
                  <a:lnTo>
                    <a:pt x="221583" y="28511"/>
                  </a:lnTo>
                  <a:lnTo>
                    <a:pt x="266354" y="12959"/>
                  </a:lnTo>
                  <a:lnTo>
                    <a:pt x="313571" y="3311"/>
                  </a:lnTo>
                  <a:lnTo>
                    <a:pt x="362800" y="0"/>
                  </a:lnTo>
                  <a:lnTo>
                    <a:pt x="5257800" y="0"/>
                  </a:lnTo>
                  <a:lnTo>
                    <a:pt x="5257800" y="2176779"/>
                  </a:lnTo>
                  <a:lnTo>
                    <a:pt x="0" y="217677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25829" y="2193928"/>
            <a:ext cx="4794251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Образовательные</a:t>
            </a:r>
            <a:r>
              <a:rPr sz="2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48679" y="1623060"/>
            <a:ext cx="5270500" cy="2189480"/>
            <a:chOff x="5948679" y="1623060"/>
            <a:chExt cx="5270500" cy="2189480"/>
          </a:xfrm>
        </p:grpSpPr>
        <p:sp>
          <p:nvSpPr>
            <p:cNvPr id="10" name="object 10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4894961" y="0"/>
                  </a:moveTo>
                  <a:lnTo>
                    <a:pt x="0" y="0"/>
                  </a:lnTo>
                  <a:lnTo>
                    <a:pt x="0" y="2176779"/>
                  </a:lnTo>
                  <a:lnTo>
                    <a:pt x="5257800" y="2176779"/>
                  </a:lnTo>
                  <a:lnTo>
                    <a:pt x="5257800" y="362838"/>
                  </a:lnTo>
                  <a:lnTo>
                    <a:pt x="5254488" y="313600"/>
                  </a:lnTo>
                  <a:lnTo>
                    <a:pt x="5244840" y="266376"/>
                  </a:lnTo>
                  <a:lnTo>
                    <a:pt x="5229288" y="221599"/>
                  </a:lnTo>
                  <a:lnTo>
                    <a:pt x="5208265" y="179700"/>
                  </a:lnTo>
                  <a:lnTo>
                    <a:pt x="5182202" y="141112"/>
                  </a:lnTo>
                  <a:lnTo>
                    <a:pt x="5151532" y="106267"/>
                  </a:lnTo>
                  <a:lnTo>
                    <a:pt x="5116687" y="75597"/>
                  </a:lnTo>
                  <a:lnTo>
                    <a:pt x="5078099" y="49534"/>
                  </a:lnTo>
                  <a:lnTo>
                    <a:pt x="5036200" y="28511"/>
                  </a:lnTo>
                  <a:lnTo>
                    <a:pt x="4991423" y="12959"/>
                  </a:lnTo>
                  <a:lnTo>
                    <a:pt x="4944199" y="3311"/>
                  </a:lnTo>
                  <a:lnTo>
                    <a:pt x="4894961" y="0"/>
                  </a:lnTo>
                  <a:close/>
                </a:path>
              </a:pathLst>
            </a:custGeom>
            <a:solidFill>
              <a:srgbClr val="52C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55029" y="1629410"/>
              <a:ext cx="5257800" cy="2176780"/>
            </a:xfrm>
            <a:custGeom>
              <a:avLst/>
              <a:gdLst/>
              <a:ahLst/>
              <a:cxnLst/>
              <a:rect l="l" t="t" r="r" b="b"/>
              <a:pathLst>
                <a:path w="5257800" h="2176779">
                  <a:moveTo>
                    <a:pt x="0" y="0"/>
                  </a:moveTo>
                  <a:lnTo>
                    <a:pt x="4894961" y="0"/>
                  </a:lnTo>
                  <a:lnTo>
                    <a:pt x="4944199" y="3311"/>
                  </a:lnTo>
                  <a:lnTo>
                    <a:pt x="4991423" y="12959"/>
                  </a:lnTo>
                  <a:lnTo>
                    <a:pt x="5036200" y="28511"/>
                  </a:lnTo>
                  <a:lnTo>
                    <a:pt x="5078099" y="49534"/>
                  </a:lnTo>
                  <a:lnTo>
                    <a:pt x="5116687" y="75597"/>
                  </a:lnTo>
                  <a:lnTo>
                    <a:pt x="5151532" y="106267"/>
                  </a:lnTo>
                  <a:lnTo>
                    <a:pt x="5182202" y="141112"/>
                  </a:lnTo>
                  <a:lnTo>
                    <a:pt x="5208265" y="179700"/>
                  </a:lnTo>
                  <a:lnTo>
                    <a:pt x="5229288" y="221599"/>
                  </a:lnTo>
                  <a:lnTo>
                    <a:pt x="5244840" y="266376"/>
                  </a:lnTo>
                  <a:lnTo>
                    <a:pt x="5254488" y="313600"/>
                  </a:lnTo>
                  <a:lnTo>
                    <a:pt x="5257800" y="362838"/>
                  </a:lnTo>
                  <a:lnTo>
                    <a:pt x="5257800" y="2176779"/>
                  </a:lnTo>
                  <a:lnTo>
                    <a:pt x="0" y="21767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222619" y="1839472"/>
            <a:ext cx="4721860" cy="114871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-635" algn="ctr">
              <a:lnSpc>
                <a:spcPct val="86500"/>
              </a:lnSpc>
              <a:spcBef>
                <a:spcPts val="535"/>
              </a:spcBef>
            </a:pP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Учебно-методические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издания</a:t>
            </a:r>
            <a:r>
              <a:rPr sz="27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(учебники</a:t>
            </a:r>
            <a:r>
              <a:rPr sz="2700" spc="8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7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учебные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пособия)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0882" y="3799840"/>
            <a:ext cx="5270500" cy="2186940"/>
            <a:chOff x="690880" y="3799840"/>
            <a:chExt cx="5270500" cy="2186940"/>
          </a:xfrm>
        </p:grpSpPr>
        <p:sp>
          <p:nvSpPr>
            <p:cNvPr id="14" name="object 14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1811858"/>
                  </a:lnTo>
                  <a:lnTo>
                    <a:pt x="3308" y="1861031"/>
                  </a:lnTo>
                  <a:lnTo>
                    <a:pt x="12944" y="1908194"/>
                  </a:lnTo>
                  <a:lnTo>
                    <a:pt x="28477" y="1952914"/>
                  </a:lnTo>
                  <a:lnTo>
                    <a:pt x="49475" y="1994759"/>
                  </a:lnTo>
                  <a:lnTo>
                    <a:pt x="75506" y="2033299"/>
                  </a:lnTo>
                  <a:lnTo>
                    <a:pt x="106138" y="2068101"/>
                  </a:lnTo>
                  <a:lnTo>
                    <a:pt x="140940" y="2098733"/>
                  </a:lnTo>
                  <a:lnTo>
                    <a:pt x="179480" y="2124764"/>
                  </a:lnTo>
                  <a:lnTo>
                    <a:pt x="221325" y="2145762"/>
                  </a:lnTo>
                  <a:lnTo>
                    <a:pt x="266045" y="2161295"/>
                  </a:lnTo>
                  <a:lnTo>
                    <a:pt x="313208" y="2170931"/>
                  </a:lnTo>
                  <a:lnTo>
                    <a:pt x="362381" y="2174240"/>
                  </a:lnTo>
                  <a:lnTo>
                    <a:pt x="5257800" y="2174240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48BE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7230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2174240"/>
                  </a:moveTo>
                  <a:lnTo>
                    <a:pt x="362381" y="2174240"/>
                  </a:lnTo>
                  <a:lnTo>
                    <a:pt x="313208" y="2170931"/>
                  </a:lnTo>
                  <a:lnTo>
                    <a:pt x="266045" y="2161295"/>
                  </a:lnTo>
                  <a:lnTo>
                    <a:pt x="221325" y="2145762"/>
                  </a:lnTo>
                  <a:lnTo>
                    <a:pt x="179480" y="2124764"/>
                  </a:lnTo>
                  <a:lnTo>
                    <a:pt x="140940" y="2098733"/>
                  </a:lnTo>
                  <a:lnTo>
                    <a:pt x="106138" y="2068101"/>
                  </a:lnTo>
                  <a:lnTo>
                    <a:pt x="75506" y="2033299"/>
                  </a:lnTo>
                  <a:lnTo>
                    <a:pt x="49475" y="1994759"/>
                  </a:lnTo>
                  <a:lnTo>
                    <a:pt x="28477" y="1952914"/>
                  </a:lnTo>
                  <a:lnTo>
                    <a:pt x="12944" y="1908194"/>
                  </a:lnTo>
                  <a:lnTo>
                    <a:pt x="3308" y="1861031"/>
                  </a:lnTo>
                  <a:lnTo>
                    <a:pt x="0" y="1811858"/>
                  </a:lnTo>
                  <a:lnTo>
                    <a:pt x="0" y="0"/>
                  </a:lnTo>
                  <a:lnTo>
                    <a:pt x="5257800" y="0"/>
                  </a:lnTo>
                  <a:lnTo>
                    <a:pt x="5257800" y="217424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022353" y="4559111"/>
            <a:ext cx="4603115" cy="114903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 marR="5080" indent="-1270" algn="ctr">
              <a:lnSpc>
                <a:spcPts val="2800"/>
              </a:lnSpc>
              <a:spcBef>
                <a:spcPts val="560"/>
              </a:spcBef>
            </a:pP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Контрольно-измерительные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материалы</a:t>
            </a:r>
            <a:r>
              <a:rPr sz="27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процедур</a:t>
            </a:r>
            <a:r>
              <a:rPr sz="2700" spc="9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45" dirty="0">
                <a:solidFill>
                  <a:srgbClr val="FFFFFF"/>
                </a:solidFill>
                <a:latin typeface="Microsoft Sans Serif"/>
                <a:cs typeface="Microsoft Sans Serif"/>
              </a:rPr>
              <a:t>оценки </a:t>
            </a:r>
            <a:r>
              <a:rPr sz="2700" spc="-7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качества</a:t>
            </a:r>
            <a:r>
              <a:rPr sz="27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48679" y="3799840"/>
            <a:ext cx="5270500" cy="2186940"/>
            <a:chOff x="5948679" y="3799840"/>
            <a:chExt cx="5270500" cy="2186940"/>
          </a:xfrm>
        </p:grpSpPr>
        <p:sp>
          <p:nvSpPr>
            <p:cNvPr id="18" name="object 18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0" y="0"/>
                  </a:lnTo>
                  <a:lnTo>
                    <a:pt x="0" y="2174240"/>
                  </a:lnTo>
                  <a:lnTo>
                    <a:pt x="4895469" y="2174240"/>
                  </a:lnTo>
                  <a:lnTo>
                    <a:pt x="4944617" y="2170931"/>
                  </a:lnTo>
                  <a:lnTo>
                    <a:pt x="4991761" y="2161295"/>
                  </a:lnTo>
                  <a:lnTo>
                    <a:pt x="5036468" y="2145762"/>
                  </a:lnTo>
                  <a:lnTo>
                    <a:pt x="5078306" y="2124764"/>
                  </a:lnTo>
                  <a:lnTo>
                    <a:pt x="5116842" y="2098733"/>
                  </a:lnTo>
                  <a:lnTo>
                    <a:pt x="5151643" y="2068101"/>
                  </a:lnTo>
                  <a:lnTo>
                    <a:pt x="5182277" y="2033299"/>
                  </a:lnTo>
                  <a:lnTo>
                    <a:pt x="5208312" y="1994759"/>
                  </a:lnTo>
                  <a:lnTo>
                    <a:pt x="5229314" y="1952914"/>
                  </a:lnTo>
                  <a:lnTo>
                    <a:pt x="5244851" y="1908194"/>
                  </a:lnTo>
                  <a:lnTo>
                    <a:pt x="5254490" y="1861031"/>
                  </a:lnTo>
                  <a:lnTo>
                    <a:pt x="5257800" y="1811858"/>
                  </a:lnTo>
                  <a:lnTo>
                    <a:pt x="5257800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955029" y="3806190"/>
              <a:ext cx="5257800" cy="2174240"/>
            </a:xfrm>
            <a:custGeom>
              <a:avLst/>
              <a:gdLst/>
              <a:ahLst/>
              <a:cxnLst/>
              <a:rect l="l" t="t" r="r" b="b"/>
              <a:pathLst>
                <a:path w="5257800" h="2174240">
                  <a:moveTo>
                    <a:pt x="5257800" y="0"/>
                  </a:moveTo>
                  <a:lnTo>
                    <a:pt x="5257800" y="1811858"/>
                  </a:lnTo>
                  <a:lnTo>
                    <a:pt x="5254490" y="1861031"/>
                  </a:lnTo>
                  <a:lnTo>
                    <a:pt x="5244851" y="1908194"/>
                  </a:lnTo>
                  <a:lnTo>
                    <a:pt x="5229314" y="1952914"/>
                  </a:lnTo>
                  <a:lnTo>
                    <a:pt x="5208312" y="1994759"/>
                  </a:lnTo>
                  <a:lnTo>
                    <a:pt x="5182277" y="2033299"/>
                  </a:lnTo>
                  <a:lnTo>
                    <a:pt x="5151643" y="2068101"/>
                  </a:lnTo>
                  <a:lnTo>
                    <a:pt x="5116842" y="2098733"/>
                  </a:lnTo>
                  <a:lnTo>
                    <a:pt x="5078306" y="2124764"/>
                  </a:lnTo>
                  <a:lnTo>
                    <a:pt x="5036468" y="2145762"/>
                  </a:lnTo>
                  <a:lnTo>
                    <a:pt x="4991761" y="2161295"/>
                  </a:lnTo>
                  <a:lnTo>
                    <a:pt x="4944617" y="2170931"/>
                  </a:lnTo>
                  <a:lnTo>
                    <a:pt x="4895469" y="2174240"/>
                  </a:lnTo>
                  <a:lnTo>
                    <a:pt x="0" y="2174240"/>
                  </a:lnTo>
                  <a:lnTo>
                    <a:pt x="0" y="0"/>
                  </a:lnTo>
                  <a:lnTo>
                    <a:pt x="525780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225373" y="4559177"/>
            <a:ext cx="4712335" cy="1149033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065" marR="5080" algn="ctr">
              <a:lnSpc>
                <a:spcPts val="2800"/>
              </a:lnSpc>
              <a:spcBef>
                <a:spcPts val="560"/>
              </a:spcBef>
            </a:pP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Программы</a:t>
            </a:r>
            <a:r>
              <a:rPr sz="27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дополнительного </a:t>
            </a:r>
            <a:r>
              <a:rPr sz="2700" spc="-70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профессионального </a:t>
            </a:r>
            <a:r>
              <a:rPr sz="27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7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образования</a:t>
            </a:r>
            <a:endParaRPr sz="27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71343" y="3253740"/>
            <a:ext cx="3167380" cy="1102360"/>
            <a:chOff x="4371340" y="3253740"/>
            <a:chExt cx="3167380" cy="1102360"/>
          </a:xfrm>
        </p:grpSpPr>
        <p:sp>
          <p:nvSpPr>
            <p:cNvPr id="22" name="object 22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2973069" y="0"/>
                  </a:moveTo>
                  <a:lnTo>
                    <a:pt x="181610" y="0"/>
                  </a:lnTo>
                  <a:lnTo>
                    <a:pt x="133320" y="6485"/>
                  </a:lnTo>
                  <a:lnTo>
                    <a:pt x="89934" y="24788"/>
                  </a:lnTo>
                  <a:lnTo>
                    <a:pt x="53181" y="53181"/>
                  </a:lnTo>
                  <a:lnTo>
                    <a:pt x="24788" y="89934"/>
                  </a:lnTo>
                  <a:lnTo>
                    <a:pt x="6485" y="133320"/>
                  </a:lnTo>
                  <a:lnTo>
                    <a:pt x="0" y="181610"/>
                  </a:lnTo>
                  <a:lnTo>
                    <a:pt x="0" y="908050"/>
                  </a:lnTo>
                  <a:lnTo>
                    <a:pt x="6485" y="956339"/>
                  </a:lnTo>
                  <a:lnTo>
                    <a:pt x="24788" y="999725"/>
                  </a:lnTo>
                  <a:lnTo>
                    <a:pt x="53181" y="1036478"/>
                  </a:lnTo>
                  <a:lnTo>
                    <a:pt x="89934" y="1064871"/>
                  </a:lnTo>
                  <a:lnTo>
                    <a:pt x="133320" y="1083174"/>
                  </a:lnTo>
                  <a:lnTo>
                    <a:pt x="181610" y="1089660"/>
                  </a:lnTo>
                  <a:lnTo>
                    <a:pt x="2973069" y="1089660"/>
                  </a:lnTo>
                  <a:lnTo>
                    <a:pt x="3021359" y="1083174"/>
                  </a:lnTo>
                  <a:lnTo>
                    <a:pt x="3064745" y="1064871"/>
                  </a:lnTo>
                  <a:lnTo>
                    <a:pt x="3101498" y="1036478"/>
                  </a:lnTo>
                  <a:lnTo>
                    <a:pt x="3129891" y="999725"/>
                  </a:lnTo>
                  <a:lnTo>
                    <a:pt x="3148194" y="956339"/>
                  </a:lnTo>
                  <a:lnTo>
                    <a:pt x="3154680" y="908050"/>
                  </a:lnTo>
                  <a:lnTo>
                    <a:pt x="3154680" y="181610"/>
                  </a:lnTo>
                  <a:lnTo>
                    <a:pt x="3148194" y="133320"/>
                  </a:lnTo>
                  <a:lnTo>
                    <a:pt x="3129891" y="89934"/>
                  </a:lnTo>
                  <a:lnTo>
                    <a:pt x="3101498" y="53181"/>
                  </a:lnTo>
                  <a:lnTo>
                    <a:pt x="3064745" y="24788"/>
                  </a:lnTo>
                  <a:lnTo>
                    <a:pt x="3021359" y="6485"/>
                  </a:lnTo>
                  <a:lnTo>
                    <a:pt x="2973069" y="0"/>
                  </a:lnTo>
                  <a:close/>
                </a:path>
              </a:pathLst>
            </a:custGeom>
            <a:solidFill>
              <a:srgbClr val="D2DE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377690" y="3260090"/>
              <a:ext cx="3154680" cy="1089660"/>
            </a:xfrm>
            <a:custGeom>
              <a:avLst/>
              <a:gdLst/>
              <a:ahLst/>
              <a:cxnLst/>
              <a:rect l="l" t="t" r="r" b="b"/>
              <a:pathLst>
                <a:path w="3154679" h="1089660">
                  <a:moveTo>
                    <a:pt x="0" y="181610"/>
                  </a:moveTo>
                  <a:lnTo>
                    <a:pt x="6485" y="133320"/>
                  </a:lnTo>
                  <a:lnTo>
                    <a:pt x="24788" y="89934"/>
                  </a:lnTo>
                  <a:lnTo>
                    <a:pt x="53181" y="53181"/>
                  </a:lnTo>
                  <a:lnTo>
                    <a:pt x="89934" y="24788"/>
                  </a:lnTo>
                  <a:lnTo>
                    <a:pt x="133320" y="6485"/>
                  </a:lnTo>
                  <a:lnTo>
                    <a:pt x="181610" y="0"/>
                  </a:lnTo>
                  <a:lnTo>
                    <a:pt x="2973069" y="0"/>
                  </a:lnTo>
                  <a:lnTo>
                    <a:pt x="3021359" y="6485"/>
                  </a:lnTo>
                  <a:lnTo>
                    <a:pt x="3064745" y="24788"/>
                  </a:lnTo>
                  <a:lnTo>
                    <a:pt x="3101498" y="53181"/>
                  </a:lnTo>
                  <a:lnTo>
                    <a:pt x="3129891" y="89934"/>
                  </a:lnTo>
                  <a:lnTo>
                    <a:pt x="3148194" y="133320"/>
                  </a:lnTo>
                  <a:lnTo>
                    <a:pt x="3154680" y="181610"/>
                  </a:lnTo>
                  <a:lnTo>
                    <a:pt x="3154680" y="908050"/>
                  </a:lnTo>
                  <a:lnTo>
                    <a:pt x="3148194" y="956339"/>
                  </a:lnTo>
                  <a:lnTo>
                    <a:pt x="3129891" y="999725"/>
                  </a:lnTo>
                  <a:lnTo>
                    <a:pt x="3101498" y="1036478"/>
                  </a:lnTo>
                  <a:lnTo>
                    <a:pt x="3064745" y="1064871"/>
                  </a:lnTo>
                  <a:lnTo>
                    <a:pt x="3021359" y="1083174"/>
                  </a:lnTo>
                  <a:lnTo>
                    <a:pt x="2973069" y="1089660"/>
                  </a:lnTo>
                  <a:lnTo>
                    <a:pt x="181610" y="1089660"/>
                  </a:lnTo>
                  <a:lnTo>
                    <a:pt x="133320" y="1083174"/>
                  </a:lnTo>
                  <a:lnTo>
                    <a:pt x="89934" y="1064871"/>
                  </a:lnTo>
                  <a:lnTo>
                    <a:pt x="53181" y="1036478"/>
                  </a:lnTo>
                  <a:lnTo>
                    <a:pt x="24788" y="999725"/>
                  </a:lnTo>
                  <a:lnTo>
                    <a:pt x="6485" y="956339"/>
                  </a:lnTo>
                  <a:lnTo>
                    <a:pt x="0" y="908050"/>
                  </a:lnTo>
                  <a:lnTo>
                    <a:pt x="0" y="18161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548887" y="3545142"/>
            <a:ext cx="81026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" dirty="0">
                <a:latin typeface="Calibri"/>
                <a:cs typeface="Calibri"/>
              </a:rPr>
              <a:t>Ф</a:t>
            </a:r>
            <a:r>
              <a:rPr sz="2700" spc="-90" dirty="0">
                <a:latin typeface="Calibri"/>
                <a:cs typeface="Calibri"/>
              </a:rPr>
              <a:t>Г</a:t>
            </a:r>
            <a:r>
              <a:rPr sz="2700" spc="-10" dirty="0">
                <a:latin typeface="Calibri"/>
                <a:cs typeface="Calibri"/>
              </a:rPr>
              <a:t>О</a:t>
            </a:r>
            <a:r>
              <a:rPr sz="2700" dirty="0">
                <a:latin typeface="Calibri"/>
                <a:cs typeface="Calibri"/>
              </a:rPr>
              <a:t>С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635446" y="6490695"/>
            <a:ext cx="189865" cy="253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sz="1600" dirty="0">
                <a:solidFill>
                  <a:srgbClr val="0071BB"/>
                </a:solidFill>
                <a:latin typeface="Microsoft Sans Serif"/>
                <a:cs typeface="Microsoft Sans Serif"/>
              </a:rPr>
              <a:t>2</a:t>
            </a:fld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ctrTitle"/>
          </p:nvPr>
        </p:nvSpPr>
        <p:spPr>
          <a:xfrm>
            <a:off x="100648" y="273434"/>
            <a:ext cx="1112456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006FC0"/>
                </a:solidFill>
              </a:rPr>
              <a:t>ФГОС</a:t>
            </a:r>
            <a:r>
              <a:rPr sz="3200" spc="-15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–</a:t>
            </a:r>
            <a:r>
              <a:rPr sz="3200" spc="-15" dirty="0">
                <a:solidFill>
                  <a:srgbClr val="006FC0"/>
                </a:solidFill>
              </a:rPr>
              <a:t> ключевой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spc="-20" dirty="0">
                <a:solidFill>
                  <a:srgbClr val="006FC0"/>
                </a:solidFill>
              </a:rPr>
              <a:t>регулятор</a:t>
            </a:r>
            <a:r>
              <a:rPr sz="3200" spc="75" dirty="0">
                <a:solidFill>
                  <a:srgbClr val="006FC0"/>
                </a:solidFill>
              </a:rPr>
              <a:t> </a:t>
            </a:r>
            <a:r>
              <a:rPr sz="3200" spc="-5" dirty="0">
                <a:solidFill>
                  <a:srgbClr val="006FC0"/>
                </a:solidFill>
              </a:rPr>
              <a:t>содержания</a:t>
            </a:r>
            <a:r>
              <a:rPr sz="3200" spc="-40" dirty="0">
                <a:solidFill>
                  <a:srgbClr val="006FC0"/>
                </a:solidFill>
              </a:rPr>
              <a:t> </a:t>
            </a:r>
            <a:r>
              <a:rPr sz="3200" spc="-10" dirty="0">
                <a:solidFill>
                  <a:srgbClr val="006FC0"/>
                </a:solidFill>
              </a:rPr>
              <a:t>образования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Составная часть требований к предметным результатам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cf.ppt-online.org/files/slide/t/TFkj9CRbwmc6V2AHgdZ87zeYJhKWnqlI3tXoyG/slide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"/>
            <a:ext cx="11125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1453" y="2"/>
            <a:ext cx="11006667" cy="3847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Основная форма учебной деятельности, развивающая УУД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ds01.infourok.ru/uploads/ex/0b3c/0000a77b-45a32f4f/img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2"/>
            <a:ext cx="10972800" cy="643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9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4.infourok.ru/uploads/ex/004f/00124fce-06a4c7b1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44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cf.ppt-online.org/files/slide/i/Iv24CmFtEH36RgOYxJkiapduTX1wWLAo8ZMKbD/slid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"/>
            <a:ext cx="11201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2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667" y="228602"/>
            <a:ext cx="11006667" cy="3847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Одно из требований к </a:t>
            </a:r>
            <a:r>
              <a:rPr lang="ru-RU" dirty="0" err="1" smtClean="0">
                <a:solidFill>
                  <a:srgbClr val="C00000"/>
                </a:solidFill>
              </a:rPr>
              <a:t>метапредметным</a:t>
            </a:r>
            <a:r>
              <a:rPr lang="ru-RU" dirty="0" smtClean="0">
                <a:solidFill>
                  <a:srgbClr val="C00000"/>
                </a:solidFill>
              </a:rPr>
              <a:t> результатам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s03.infourok.ru/uploads/ex/10bf/0005b60e-3446e550/1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685802"/>
            <a:ext cx="12192000" cy="710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4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1" y="301081"/>
            <a:ext cx="11006667" cy="38472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Часть программы формирования УУД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ds03.infourok.ru/uploads/ex/08e0/00057397-e6f832da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4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298195" y="185359"/>
            <a:ext cx="520192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solidFill>
                  <a:srgbClr val="4F81BC"/>
                </a:solidFill>
              </a:rPr>
              <a:t>Обновленные</a:t>
            </a:r>
            <a:r>
              <a:rPr sz="4000" spc="-60" dirty="0">
                <a:solidFill>
                  <a:srgbClr val="4F81BC"/>
                </a:solidFill>
              </a:rPr>
              <a:t> </a:t>
            </a:r>
            <a:r>
              <a:rPr sz="4000" spc="-20" dirty="0">
                <a:solidFill>
                  <a:srgbClr val="4F81BC"/>
                </a:solidFill>
              </a:rPr>
              <a:t>ФГОС</a:t>
            </a:r>
            <a:endParaRPr sz="4000" dirty="0"/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grpSp>
        <p:nvGrpSpPr>
          <p:cNvPr id="4" name="object 4"/>
          <p:cNvGrpSpPr/>
          <p:nvPr/>
        </p:nvGrpSpPr>
        <p:grpSpPr>
          <a:xfrm>
            <a:off x="1394460" y="1445260"/>
            <a:ext cx="7440931" cy="1181735"/>
            <a:chOff x="1394460" y="1445260"/>
            <a:chExt cx="7440930" cy="11817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3443" y="1451830"/>
              <a:ext cx="6901949" cy="114789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6880" y="1468120"/>
              <a:ext cx="5451094" cy="115849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6120" y="1485900"/>
              <a:ext cx="6809739" cy="1043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1445260"/>
              <a:ext cx="1161034" cy="116103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55420" y="148590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394460" y="2801752"/>
            <a:ext cx="7440931" cy="1179195"/>
            <a:chOff x="1394460" y="2801620"/>
            <a:chExt cx="7440930" cy="117919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3443" y="2808206"/>
              <a:ext cx="6901949" cy="11453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03220" y="2824480"/>
              <a:ext cx="5598413" cy="11559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20" y="2842260"/>
              <a:ext cx="6809739" cy="10439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2801620"/>
              <a:ext cx="1161034" cy="116103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55420" y="284226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69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39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69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933445" y="4164565"/>
            <a:ext cx="6902451" cy="1145540"/>
            <a:chOff x="1933443" y="4164565"/>
            <a:chExt cx="6902450" cy="1145540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4164565"/>
              <a:ext cx="6901949" cy="114532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73119" y="4310379"/>
              <a:ext cx="4656074" cy="89433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6119" y="4196079"/>
              <a:ext cx="6809739" cy="104393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3098800" y="1556072"/>
            <a:ext cx="5140960" cy="352327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86360" marR="73660" indent="-6350" algn="ctr">
              <a:lnSpc>
                <a:spcPct val="86300"/>
              </a:lnSpc>
              <a:spcBef>
                <a:spcPts val="430"/>
              </a:spcBef>
            </a:pP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Приводят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Стандарты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соответствие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Федеральному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закону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«Об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образовании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Федерации»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 marL="12700" marR="5080" indent="635" algn="ctr">
              <a:lnSpc>
                <a:spcPct val="86300"/>
              </a:lnSpc>
              <a:spcBef>
                <a:spcPts val="1970"/>
              </a:spcBef>
            </a:pP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Устанавливают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вариативность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сроков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реализации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(не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только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 </a:t>
            </a:r>
            <a:r>
              <a:rPr sz="2000" spc="-5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увеличения,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</a:t>
            </a:r>
            <a:r>
              <a:rPr sz="2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сторону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сокращения)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50">
              <a:latin typeface="Microsoft Sans Serif"/>
              <a:cs typeface="Microsoft Sans Serif"/>
            </a:endParaRPr>
          </a:p>
          <a:p>
            <a:pPr marL="482600" marR="474980" algn="ctr">
              <a:lnSpc>
                <a:spcPts val="2080"/>
              </a:lnSpc>
            </a:pP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Детализируют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условия</a:t>
            </a:r>
            <a:r>
              <a:rPr sz="2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реализации </a:t>
            </a:r>
            <a:r>
              <a:rPr sz="2000" spc="-5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образовательных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программ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94549" y="4155572"/>
            <a:ext cx="1161415" cy="1161415"/>
            <a:chOff x="1394460" y="4155440"/>
            <a:chExt cx="1161415" cy="1161415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4155440"/>
              <a:ext cx="1161034" cy="116103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455420" y="419608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39">
                  <a:moveTo>
                    <a:pt x="520700" y="0"/>
                  </a:moveTo>
                  <a:lnTo>
                    <a:pt x="473312" y="2132"/>
                  </a:lnTo>
                  <a:lnTo>
                    <a:pt x="427115" y="8409"/>
                  </a:lnTo>
                  <a:lnTo>
                    <a:pt x="382293" y="18644"/>
                  </a:lnTo>
                  <a:lnTo>
                    <a:pt x="339029" y="32654"/>
                  </a:lnTo>
                  <a:lnTo>
                    <a:pt x="297508" y="50254"/>
                  </a:lnTo>
                  <a:lnTo>
                    <a:pt x="257913" y="71261"/>
                  </a:lnTo>
                  <a:lnTo>
                    <a:pt x="220428" y="95489"/>
                  </a:lnTo>
                  <a:lnTo>
                    <a:pt x="185238" y="122756"/>
                  </a:lnTo>
                  <a:lnTo>
                    <a:pt x="152527" y="152876"/>
                  </a:lnTo>
                  <a:lnTo>
                    <a:pt x="122477" y="185665"/>
                  </a:lnTo>
                  <a:lnTo>
                    <a:pt x="95274" y="220940"/>
                  </a:lnTo>
                  <a:lnTo>
                    <a:pt x="71101" y="258515"/>
                  </a:lnTo>
                  <a:lnTo>
                    <a:pt x="50142" y="298207"/>
                  </a:lnTo>
                  <a:lnTo>
                    <a:pt x="32581" y="339832"/>
                  </a:lnTo>
                  <a:lnTo>
                    <a:pt x="18603" y="383204"/>
                  </a:lnTo>
                  <a:lnTo>
                    <a:pt x="8390" y="428141"/>
                  </a:lnTo>
                  <a:lnTo>
                    <a:pt x="2128" y="474458"/>
                  </a:lnTo>
                  <a:lnTo>
                    <a:pt x="0" y="521970"/>
                  </a:lnTo>
                  <a:lnTo>
                    <a:pt x="2128" y="569481"/>
                  </a:lnTo>
                  <a:lnTo>
                    <a:pt x="8390" y="615798"/>
                  </a:lnTo>
                  <a:lnTo>
                    <a:pt x="18603" y="660735"/>
                  </a:lnTo>
                  <a:lnTo>
                    <a:pt x="32581" y="704107"/>
                  </a:lnTo>
                  <a:lnTo>
                    <a:pt x="50142" y="745732"/>
                  </a:lnTo>
                  <a:lnTo>
                    <a:pt x="71101" y="785424"/>
                  </a:lnTo>
                  <a:lnTo>
                    <a:pt x="95274" y="822999"/>
                  </a:lnTo>
                  <a:lnTo>
                    <a:pt x="122477" y="858274"/>
                  </a:lnTo>
                  <a:lnTo>
                    <a:pt x="152527" y="891063"/>
                  </a:lnTo>
                  <a:lnTo>
                    <a:pt x="185238" y="921183"/>
                  </a:lnTo>
                  <a:lnTo>
                    <a:pt x="220428" y="948450"/>
                  </a:lnTo>
                  <a:lnTo>
                    <a:pt x="257913" y="972678"/>
                  </a:lnTo>
                  <a:lnTo>
                    <a:pt x="297508" y="993685"/>
                  </a:lnTo>
                  <a:lnTo>
                    <a:pt x="339029" y="1011285"/>
                  </a:lnTo>
                  <a:lnTo>
                    <a:pt x="382293" y="1025295"/>
                  </a:lnTo>
                  <a:lnTo>
                    <a:pt x="427115" y="1035530"/>
                  </a:lnTo>
                  <a:lnTo>
                    <a:pt x="473312" y="1041807"/>
                  </a:lnTo>
                  <a:lnTo>
                    <a:pt x="520700" y="1043940"/>
                  </a:lnTo>
                  <a:lnTo>
                    <a:pt x="568087" y="1041807"/>
                  </a:lnTo>
                  <a:lnTo>
                    <a:pt x="614284" y="1035530"/>
                  </a:lnTo>
                  <a:lnTo>
                    <a:pt x="659106" y="1025295"/>
                  </a:lnTo>
                  <a:lnTo>
                    <a:pt x="702370" y="1011285"/>
                  </a:lnTo>
                  <a:lnTo>
                    <a:pt x="743891" y="993685"/>
                  </a:lnTo>
                  <a:lnTo>
                    <a:pt x="783486" y="972678"/>
                  </a:lnTo>
                  <a:lnTo>
                    <a:pt x="820971" y="948450"/>
                  </a:lnTo>
                  <a:lnTo>
                    <a:pt x="856161" y="921183"/>
                  </a:lnTo>
                  <a:lnTo>
                    <a:pt x="888872" y="891063"/>
                  </a:lnTo>
                  <a:lnTo>
                    <a:pt x="918922" y="858274"/>
                  </a:lnTo>
                  <a:lnTo>
                    <a:pt x="946125" y="822999"/>
                  </a:lnTo>
                  <a:lnTo>
                    <a:pt x="970298" y="785424"/>
                  </a:lnTo>
                  <a:lnTo>
                    <a:pt x="991257" y="745732"/>
                  </a:lnTo>
                  <a:lnTo>
                    <a:pt x="1008818" y="704107"/>
                  </a:lnTo>
                  <a:lnTo>
                    <a:pt x="1022796" y="660735"/>
                  </a:lnTo>
                  <a:lnTo>
                    <a:pt x="1033009" y="615798"/>
                  </a:lnTo>
                  <a:lnTo>
                    <a:pt x="1039271" y="569481"/>
                  </a:lnTo>
                  <a:lnTo>
                    <a:pt x="1041400" y="521970"/>
                  </a:lnTo>
                  <a:lnTo>
                    <a:pt x="1039271" y="474458"/>
                  </a:lnTo>
                  <a:lnTo>
                    <a:pt x="1033009" y="428141"/>
                  </a:lnTo>
                  <a:lnTo>
                    <a:pt x="1022796" y="383204"/>
                  </a:lnTo>
                  <a:lnTo>
                    <a:pt x="1008818" y="339832"/>
                  </a:lnTo>
                  <a:lnTo>
                    <a:pt x="991257" y="298207"/>
                  </a:lnTo>
                  <a:lnTo>
                    <a:pt x="970298" y="258515"/>
                  </a:lnTo>
                  <a:lnTo>
                    <a:pt x="946125" y="220940"/>
                  </a:lnTo>
                  <a:lnTo>
                    <a:pt x="918922" y="185665"/>
                  </a:lnTo>
                  <a:lnTo>
                    <a:pt x="888872" y="152876"/>
                  </a:lnTo>
                  <a:lnTo>
                    <a:pt x="856161" y="122756"/>
                  </a:lnTo>
                  <a:lnTo>
                    <a:pt x="820971" y="95489"/>
                  </a:lnTo>
                  <a:lnTo>
                    <a:pt x="783486" y="71261"/>
                  </a:lnTo>
                  <a:lnTo>
                    <a:pt x="743891" y="50254"/>
                  </a:lnTo>
                  <a:lnTo>
                    <a:pt x="702370" y="32654"/>
                  </a:lnTo>
                  <a:lnTo>
                    <a:pt x="659106" y="18644"/>
                  </a:lnTo>
                  <a:lnTo>
                    <a:pt x="614284" y="8409"/>
                  </a:lnTo>
                  <a:lnTo>
                    <a:pt x="568087" y="2132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933445" y="5520926"/>
            <a:ext cx="6902451" cy="1145540"/>
            <a:chOff x="1933443" y="5520926"/>
            <a:chExt cx="6902450" cy="1145540"/>
          </a:xfrm>
        </p:grpSpPr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33443" y="5520926"/>
              <a:ext cx="6901949" cy="114532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7899" y="5664200"/>
              <a:ext cx="4363974" cy="89687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6119" y="5552440"/>
              <a:ext cx="6809739" cy="104393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713863" y="5754436"/>
            <a:ext cx="3909060" cy="577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40"/>
              </a:lnSpc>
              <a:spcBef>
                <a:spcPts val="100"/>
              </a:spcBef>
            </a:pPr>
            <a:r>
              <a:rPr sz="20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Конкретизированные</a:t>
            </a:r>
            <a:r>
              <a:rPr sz="20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2000">
              <a:latin typeface="Microsoft Sans Serif"/>
              <a:cs typeface="Microsoft Sans Serif"/>
            </a:endParaRPr>
          </a:p>
          <a:p>
            <a:pPr marL="3810" algn="ctr">
              <a:lnSpc>
                <a:spcPts val="2240"/>
              </a:lnSpc>
            </a:pP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систематизированы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394549" y="5511932"/>
            <a:ext cx="1161415" cy="1161415"/>
            <a:chOff x="1394460" y="5511800"/>
            <a:chExt cx="1161415" cy="1161415"/>
          </a:xfrm>
        </p:grpSpPr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4460" y="5511800"/>
              <a:ext cx="1161034" cy="116103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55420" y="5552440"/>
              <a:ext cx="1041400" cy="1043940"/>
            </a:xfrm>
            <a:custGeom>
              <a:avLst/>
              <a:gdLst/>
              <a:ahLst/>
              <a:cxnLst/>
              <a:rect l="l" t="t" r="r" b="b"/>
              <a:pathLst>
                <a:path w="1041400" h="1043940">
                  <a:moveTo>
                    <a:pt x="520700" y="0"/>
                  </a:moveTo>
                  <a:lnTo>
                    <a:pt x="473312" y="2133"/>
                  </a:lnTo>
                  <a:lnTo>
                    <a:pt x="427115" y="8409"/>
                  </a:lnTo>
                  <a:lnTo>
                    <a:pt x="382293" y="18645"/>
                  </a:lnTo>
                  <a:lnTo>
                    <a:pt x="339029" y="32655"/>
                  </a:lnTo>
                  <a:lnTo>
                    <a:pt x="297508" y="50256"/>
                  </a:lnTo>
                  <a:lnTo>
                    <a:pt x="257913" y="71263"/>
                  </a:lnTo>
                  <a:lnTo>
                    <a:pt x="220428" y="95493"/>
                  </a:lnTo>
                  <a:lnTo>
                    <a:pt x="185238" y="122760"/>
                  </a:lnTo>
                  <a:lnTo>
                    <a:pt x="152527" y="152881"/>
                  </a:lnTo>
                  <a:lnTo>
                    <a:pt x="122477" y="185670"/>
                  </a:lnTo>
                  <a:lnTo>
                    <a:pt x="95274" y="220945"/>
                  </a:lnTo>
                  <a:lnTo>
                    <a:pt x="71101" y="258521"/>
                  </a:lnTo>
                  <a:lnTo>
                    <a:pt x="50142" y="298213"/>
                  </a:lnTo>
                  <a:lnTo>
                    <a:pt x="32581" y="339837"/>
                  </a:lnTo>
                  <a:lnTo>
                    <a:pt x="18603" y="383209"/>
                  </a:lnTo>
                  <a:lnTo>
                    <a:pt x="8390" y="428144"/>
                  </a:lnTo>
                  <a:lnTo>
                    <a:pt x="2128" y="474459"/>
                  </a:lnTo>
                  <a:lnTo>
                    <a:pt x="0" y="521970"/>
                  </a:lnTo>
                  <a:lnTo>
                    <a:pt x="2128" y="569480"/>
                  </a:lnTo>
                  <a:lnTo>
                    <a:pt x="8390" y="615795"/>
                  </a:lnTo>
                  <a:lnTo>
                    <a:pt x="18603" y="660730"/>
                  </a:lnTo>
                  <a:lnTo>
                    <a:pt x="32581" y="704102"/>
                  </a:lnTo>
                  <a:lnTo>
                    <a:pt x="50142" y="745726"/>
                  </a:lnTo>
                  <a:lnTo>
                    <a:pt x="71101" y="785418"/>
                  </a:lnTo>
                  <a:lnTo>
                    <a:pt x="95274" y="822994"/>
                  </a:lnTo>
                  <a:lnTo>
                    <a:pt x="122477" y="858269"/>
                  </a:lnTo>
                  <a:lnTo>
                    <a:pt x="152527" y="891058"/>
                  </a:lnTo>
                  <a:lnTo>
                    <a:pt x="185238" y="921179"/>
                  </a:lnTo>
                  <a:lnTo>
                    <a:pt x="220428" y="948446"/>
                  </a:lnTo>
                  <a:lnTo>
                    <a:pt x="257913" y="972676"/>
                  </a:lnTo>
                  <a:lnTo>
                    <a:pt x="297508" y="993683"/>
                  </a:lnTo>
                  <a:lnTo>
                    <a:pt x="339029" y="1011284"/>
                  </a:lnTo>
                  <a:lnTo>
                    <a:pt x="382293" y="1025294"/>
                  </a:lnTo>
                  <a:lnTo>
                    <a:pt x="427115" y="1035530"/>
                  </a:lnTo>
                  <a:lnTo>
                    <a:pt x="473312" y="1041806"/>
                  </a:lnTo>
                  <a:lnTo>
                    <a:pt x="520700" y="1043940"/>
                  </a:lnTo>
                  <a:lnTo>
                    <a:pt x="568087" y="1041806"/>
                  </a:lnTo>
                  <a:lnTo>
                    <a:pt x="614284" y="1035530"/>
                  </a:lnTo>
                  <a:lnTo>
                    <a:pt x="659106" y="1025294"/>
                  </a:lnTo>
                  <a:lnTo>
                    <a:pt x="702370" y="1011284"/>
                  </a:lnTo>
                  <a:lnTo>
                    <a:pt x="743891" y="993683"/>
                  </a:lnTo>
                  <a:lnTo>
                    <a:pt x="783486" y="972676"/>
                  </a:lnTo>
                  <a:lnTo>
                    <a:pt x="820971" y="948446"/>
                  </a:lnTo>
                  <a:lnTo>
                    <a:pt x="856161" y="921179"/>
                  </a:lnTo>
                  <a:lnTo>
                    <a:pt x="888872" y="891058"/>
                  </a:lnTo>
                  <a:lnTo>
                    <a:pt x="918922" y="858269"/>
                  </a:lnTo>
                  <a:lnTo>
                    <a:pt x="946125" y="822994"/>
                  </a:lnTo>
                  <a:lnTo>
                    <a:pt x="970298" y="785418"/>
                  </a:lnTo>
                  <a:lnTo>
                    <a:pt x="991257" y="745726"/>
                  </a:lnTo>
                  <a:lnTo>
                    <a:pt x="1008818" y="704102"/>
                  </a:lnTo>
                  <a:lnTo>
                    <a:pt x="1022796" y="660730"/>
                  </a:lnTo>
                  <a:lnTo>
                    <a:pt x="1033009" y="615795"/>
                  </a:lnTo>
                  <a:lnTo>
                    <a:pt x="1039271" y="569480"/>
                  </a:lnTo>
                  <a:lnTo>
                    <a:pt x="1041400" y="521970"/>
                  </a:lnTo>
                  <a:lnTo>
                    <a:pt x="1039271" y="474459"/>
                  </a:lnTo>
                  <a:lnTo>
                    <a:pt x="1033009" y="428144"/>
                  </a:lnTo>
                  <a:lnTo>
                    <a:pt x="1022796" y="383209"/>
                  </a:lnTo>
                  <a:lnTo>
                    <a:pt x="1008818" y="339837"/>
                  </a:lnTo>
                  <a:lnTo>
                    <a:pt x="991257" y="298213"/>
                  </a:lnTo>
                  <a:lnTo>
                    <a:pt x="970298" y="258521"/>
                  </a:lnTo>
                  <a:lnTo>
                    <a:pt x="946125" y="220945"/>
                  </a:lnTo>
                  <a:lnTo>
                    <a:pt x="918922" y="185670"/>
                  </a:lnTo>
                  <a:lnTo>
                    <a:pt x="888872" y="152881"/>
                  </a:lnTo>
                  <a:lnTo>
                    <a:pt x="856161" y="122760"/>
                  </a:lnTo>
                  <a:lnTo>
                    <a:pt x="820971" y="95493"/>
                  </a:lnTo>
                  <a:lnTo>
                    <a:pt x="783486" y="71263"/>
                  </a:lnTo>
                  <a:lnTo>
                    <a:pt x="743891" y="50256"/>
                  </a:lnTo>
                  <a:lnTo>
                    <a:pt x="702370" y="32655"/>
                  </a:lnTo>
                  <a:lnTo>
                    <a:pt x="659106" y="18645"/>
                  </a:lnTo>
                  <a:lnTo>
                    <a:pt x="614284" y="8409"/>
                  </a:lnTo>
                  <a:lnTo>
                    <a:pt x="568087" y="2133"/>
                  </a:lnTo>
                  <a:lnTo>
                    <a:pt x="520700" y="0"/>
                  </a:lnTo>
                  <a:close/>
                </a:path>
              </a:pathLst>
            </a:custGeom>
            <a:solidFill>
              <a:srgbClr val="C2CD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2" name="object 3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59455" y="85265"/>
            <a:ext cx="686972" cy="94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8826" y="1781874"/>
            <a:ext cx="8754111" cy="6027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spc="-20" dirty="0">
                <a:latin typeface="Microsoft Sans Serif"/>
                <a:cs typeface="Microsoft Sans Serif"/>
              </a:rPr>
              <a:t>Требования</a:t>
            </a:r>
            <a:r>
              <a:rPr sz="2000" spc="-15" dirty="0">
                <a:latin typeface="Microsoft Sans Serif"/>
                <a:cs typeface="Microsoft Sans Serif"/>
              </a:rPr>
              <a:t> </a:t>
            </a:r>
            <a:r>
              <a:rPr sz="2000" spc="-125" dirty="0">
                <a:latin typeface="Microsoft Sans Serif"/>
                <a:cs typeface="Microsoft Sans Serif"/>
              </a:rPr>
              <a:t>к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результатам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реализации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ОП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сформулированы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в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категориях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ts val="2280"/>
              </a:lnSpc>
            </a:pPr>
            <a:r>
              <a:rPr sz="2000" spc="-15" dirty="0">
                <a:latin typeface="Microsoft Sans Serif"/>
                <a:cs typeface="Microsoft Sans Serif"/>
              </a:rPr>
              <a:t>системно-деятельностного</a:t>
            </a:r>
            <a:r>
              <a:rPr sz="2000" spc="-40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подхода.</a:t>
            </a:r>
            <a:endParaRPr sz="20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54107" y="2885439"/>
            <a:ext cx="3361055" cy="2440940"/>
            <a:chOff x="2954020" y="2885439"/>
            <a:chExt cx="3361054" cy="2440940"/>
          </a:xfrm>
        </p:grpSpPr>
        <p:sp>
          <p:nvSpPr>
            <p:cNvPr id="5" name="object 5"/>
            <p:cNvSpPr/>
            <p:nvPr/>
          </p:nvSpPr>
          <p:spPr>
            <a:xfrm>
              <a:off x="5777230" y="532002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60370" y="3295649"/>
              <a:ext cx="161290" cy="2024380"/>
            </a:xfrm>
            <a:custGeom>
              <a:avLst/>
              <a:gdLst/>
              <a:ahLst/>
              <a:cxnLst/>
              <a:rect l="l" t="t" r="r" b="b"/>
              <a:pathLst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2023872"/>
                  </a:lnTo>
                  <a:lnTo>
                    <a:pt x="161036" y="2023872"/>
                  </a:lnTo>
                </a:path>
                <a:path w="161289" h="2024379">
                  <a:moveTo>
                    <a:pt x="0" y="1008380"/>
                  </a:moveTo>
                  <a:lnTo>
                    <a:pt x="80518" y="1008380"/>
                  </a:lnTo>
                  <a:lnTo>
                    <a:pt x="80518" y="1011808"/>
                  </a:lnTo>
                  <a:lnTo>
                    <a:pt x="161036" y="1011808"/>
                  </a:lnTo>
                </a:path>
                <a:path w="161289" h="2024379">
                  <a:moveTo>
                    <a:pt x="0" y="1008761"/>
                  </a:moveTo>
                  <a:lnTo>
                    <a:pt x="80518" y="1008761"/>
                  </a:lnTo>
                  <a:lnTo>
                    <a:pt x="80518" y="0"/>
                  </a:lnTo>
                  <a:lnTo>
                    <a:pt x="161036" y="0"/>
                  </a:lnTo>
                </a:path>
              </a:pathLst>
            </a:custGeom>
            <a:ln w="12700">
              <a:solidFill>
                <a:srgbClr val="6C88C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77230" y="329564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2654299" y="810260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22930" y="289178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60"/>
                  </a:moveTo>
                  <a:lnTo>
                    <a:pt x="2654299" y="810260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77230" y="4309109"/>
              <a:ext cx="531495" cy="0"/>
            </a:xfrm>
            <a:custGeom>
              <a:avLst/>
              <a:gdLst/>
              <a:ahLst/>
              <a:cxnLst/>
              <a:rect l="l" t="t" r="r" b="b"/>
              <a:pathLst>
                <a:path w="531495">
                  <a:moveTo>
                    <a:pt x="0" y="0"/>
                  </a:moveTo>
                  <a:lnTo>
                    <a:pt x="531114" y="0"/>
                  </a:lnTo>
                </a:path>
              </a:pathLst>
            </a:custGeom>
            <a:ln w="12700">
              <a:solidFill>
                <a:srgbClr val="9EAC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30811" y="2828289"/>
            <a:ext cx="2705100" cy="2954020"/>
          </a:xfrm>
          <a:custGeom>
            <a:avLst/>
            <a:gdLst/>
            <a:ahLst/>
            <a:cxnLst/>
            <a:rect l="l" t="t" r="r" b="b"/>
            <a:pathLst>
              <a:path w="2705100" h="2954020">
                <a:moveTo>
                  <a:pt x="2705100" y="0"/>
                </a:moveTo>
                <a:lnTo>
                  <a:pt x="0" y="0"/>
                </a:lnTo>
                <a:lnTo>
                  <a:pt x="0" y="2954020"/>
                </a:lnTo>
                <a:lnTo>
                  <a:pt x="2705100" y="2954020"/>
                </a:lnTo>
                <a:lnTo>
                  <a:pt x="2705100" y="0"/>
                </a:lnTo>
                <a:close/>
              </a:path>
            </a:pathLst>
          </a:custGeom>
          <a:solidFill>
            <a:srgbClr val="3458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0759" y="3765551"/>
            <a:ext cx="2358391" cy="1017073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 indent="1270" algn="ctr">
              <a:lnSpc>
                <a:spcPct val="86200"/>
              </a:lnSpc>
              <a:spcBef>
                <a:spcPts val="500"/>
              </a:spcBef>
            </a:pPr>
            <a:r>
              <a:rPr sz="2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Системно- 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дея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т</a:t>
            </a:r>
            <a:r>
              <a:rPr sz="2400" spc="-75" dirty="0">
                <a:solidFill>
                  <a:srgbClr val="FFFFFF"/>
                </a:solidFill>
                <a:latin typeface="Microsoft Sans Serif"/>
                <a:cs typeface="Microsoft Sans Serif"/>
              </a:rPr>
              <a:t>е</a:t>
            </a:r>
            <a:r>
              <a:rPr sz="2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л</a:t>
            </a:r>
            <a:r>
              <a:rPr sz="2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ь</a:t>
            </a:r>
            <a:r>
              <a:rPr sz="2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ностн</a:t>
            </a:r>
            <a:r>
              <a:rPr sz="2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ы</a:t>
            </a:r>
            <a:r>
              <a:rPr sz="2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й  </a:t>
            </a:r>
            <a:r>
              <a:rPr sz="2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подход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2931" y="2891920"/>
            <a:ext cx="2654300" cy="59182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344805" marR="337185" indent="-2540">
              <a:lnSpc>
                <a:spcPts val="1440"/>
              </a:lnSpc>
            </a:pP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Личностные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(ценности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мотивация)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301743" y="2885439"/>
            <a:ext cx="3228340" cy="822960"/>
            <a:chOff x="6301740" y="2885439"/>
            <a:chExt cx="3228340" cy="822960"/>
          </a:xfrm>
        </p:grpSpPr>
        <p:sp>
          <p:nvSpPr>
            <p:cNvPr id="15" name="object 15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3215640" y="0"/>
                  </a:moveTo>
                  <a:lnTo>
                    <a:pt x="0" y="0"/>
                  </a:lnTo>
                  <a:lnTo>
                    <a:pt x="0" y="810260"/>
                  </a:lnTo>
                  <a:lnTo>
                    <a:pt x="3215640" y="810260"/>
                  </a:lnTo>
                  <a:lnTo>
                    <a:pt x="321564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08090" y="2891789"/>
              <a:ext cx="3215640" cy="810260"/>
            </a:xfrm>
            <a:custGeom>
              <a:avLst/>
              <a:gdLst/>
              <a:ahLst/>
              <a:cxnLst/>
              <a:rect l="l" t="t" r="r" b="b"/>
              <a:pathLst>
                <a:path w="3215640" h="810260">
                  <a:moveTo>
                    <a:pt x="0" y="810260"/>
                  </a:moveTo>
                  <a:lnTo>
                    <a:pt x="3215640" y="810260"/>
                  </a:lnTo>
                  <a:lnTo>
                    <a:pt x="3215640" y="0"/>
                  </a:lnTo>
                  <a:lnTo>
                    <a:pt x="0" y="0"/>
                  </a:lnTo>
                  <a:lnTo>
                    <a:pt x="0" y="81026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308089" y="2891920"/>
            <a:ext cx="3209291" cy="59182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408305" marR="316865" indent="-81915">
              <a:lnSpc>
                <a:spcPts val="1440"/>
              </a:lnSpc>
            </a:pP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Ориентация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формирование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системы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ценности 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мотивов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68571" y="2181924"/>
            <a:ext cx="2141855" cy="1123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</a:t>
            </a:r>
            <a:r>
              <a:rPr sz="12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endParaRPr sz="1200">
              <a:latin typeface="Arial"/>
              <a:cs typeface="Arial"/>
            </a:endParaRPr>
          </a:p>
          <a:p>
            <a:pPr marL="4445" algn="ctr">
              <a:lnSpc>
                <a:spcPct val="100000"/>
              </a:lnSpc>
              <a:spcBef>
                <a:spcPts val="5"/>
              </a:spcBef>
            </a:pP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«ценностное</a:t>
            </a:r>
            <a:r>
              <a:rPr sz="12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«уважительное</a:t>
            </a:r>
            <a:r>
              <a:rPr sz="12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отношение</a:t>
            </a:r>
            <a:r>
              <a:rPr sz="1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ts val="133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«интерес</a:t>
            </a:r>
            <a:r>
              <a:rPr sz="12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к»</a:t>
            </a:r>
            <a:endParaRPr sz="1200">
              <a:latin typeface="Microsoft Sans Serif"/>
              <a:cs typeface="Microsoft Sans Serif"/>
            </a:endParaRPr>
          </a:p>
          <a:p>
            <a:pPr marL="43180" algn="ctr">
              <a:lnSpc>
                <a:spcPts val="1570"/>
              </a:lnSpc>
              <a:tabLst>
                <a:tab pos="1257935" algn="l"/>
              </a:tabLst>
            </a:pPr>
            <a:r>
              <a:rPr sz="1400" u="heavy" dirty="0">
                <a:solidFill>
                  <a:srgbClr val="FFFFFF"/>
                </a:solidFill>
                <a:uFill>
                  <a:solidFill>
                    <a:srgbClr val="006EBF"/>
                  </a:solidFill>
                </a:uFill>
                <a:latin typeface="Times New Roman"/>
                <a:cs typeface="Times New Roman"/>
              </a:rPr>
              <a:t> 	</a:t>
            </a:r>
            <a:endParaRPr sz="14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116579" y="3896359"/>
            <a:ext cx="2667000" cy="822960"/>
            <a:chOff x="3116579" y="3896359"/>
            <a:chExt cx="2667000" cy="822960"/>
          </a:xfrm>
        </p:grpSpPr>
        <p:sp>
          <p:nvSpPr>
            <p:cNvPr id="20" name="object 20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2929" y="3902709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122931" y="3902775"/>
            <a:ext cx="2654300" cy="593752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Times New Roman"/>
              <a:cs typeface="Times New Roman"/>
            </a:endParaRPr>
          </a:p>
          <a:p>
            <a:pPr marL="805180" marR="118110" indent="-678815">
              <a:lnSpc>
                <a:spcPts val="144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Метапредметные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(«soft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skills»)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301743" y="3896359"/>
            <a:ext cx="3218180" cy="822960"/>
            <a:chOff x="6301740" y="3896359"/>
            <a:chExt cx="3218180" cy="822960"/>
          </a:xfrm>
        </p:grpSpPr>
        <p:sp>
          <p:nvSpPr>
            <p:cNvPr id="24" name="object 24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08090" y="3902709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308089" y="3902775"/>
            <a:ext cx="3209291" cy="685444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87325" marR="186055" indent="1270" algn="ctr">
              <a:lnSpc>
                <a:spcPct val="86300"/>
              </a:lnSpc>
              <a:spcBef>
                <a:spcPts val="1010"/>
              </a:spcBef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Три 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группы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УУД: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познавательные,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коммуникативные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 регулятивные </a:t>
            </a:r>
            <a:r>
              <a:rPr sz="1400" spc="-3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действия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116579" y="4909820"/>
            <a:ext cx="2667000" cy="822960"/>
            <a:chOff x="3116579" y="4909820"/>
            <a:chExt cx="2667000" cy="822960"/>
          </a:xfrm>
        </p:grpSpPr>
        <p:sp>
          <p:nvSpPr>
            <p:cNvPr id="28" name="object 28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2654299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2654299" y="810259"/>
                  </a:lnTo>
                  <a:lnTo>
                    <a:pt x="2654299" y="0"/>
                  </a:lnTo>
                  <a:close/>
                </a:path>
              </a:pathLst>
            </a:custGeom>
            <a:solidFill>
              <a:srgbClr val="3C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22929" y="4916170"/>
              <a:ext cx="2654300" cy="810260"/>
            </a:xfrm>
            <a:custGeom>
              <a:avLst/>
              <a:gdLst/>
              <a:ahLst/>
              <a:cxnLst/>
              <a:rect l="l" t="t" r="r" b="b"/>
              <a:pathLst>
                <a:path w="2654300" h="810260">
                  <a:moveTo>
                    <a:pt x="0" y="810259"/>
                  </a:moveTo>
                  <a:lnTo>
                    <a:pt x="2654299" y="810259"/>
                  </a:lnTo>
                  <a:lnTo>
                    <a:pt x="2654299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122931" y="4916301"/>
            <a:ext cx="2654300" cy="51296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319405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Предметные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результаты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301743" y="4909820"/>
            <a:ext cx="3218180" cy="822960"/>
            <a:chOff x="6301740" y="4909820"/>
            <a:chExt cx="3218180" cy="822960"/>
          </a:xfrm>
        </p:grpSpPr>
        <p:sp>
          <p:nvSpPr>
            <p:cNvPr id="32" name="object 32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3205480" y="0"/>
                  </a:moveTo>
                  <a:lnTo>
                    <a:pt x="0" y="0"/>
                  </a:lnTo>
                  <a:lnTo>
                    <a:pt x="0" y="810259"/>
                  </a:lnTo>
                  <a:lnTo>
                    <a:pt x="3205480" y="810259"/>
                  </a:lnTo>
                  <a:lnTo>
                    <a:pt x="3205480" y="0"/>
                  </a:lnTo>
                  <a:close/>
                </a:path>
              </a:pathLst>
            </a:custGeom>
            <a:solidFill>
              <a:srgbClr val="487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308090" y="4916170"/>
              <a:ext cx="3205480" cy="810260"/>
            </a:xfrm>
            <a:custGeom>
              <a:avLst/>
              <a:gdLst/>
              <a:ahLst/>
              <a:cxnLst/>
              <a:rect l="l" t="t" r="r" b="b"/>
              <a:pathLst>
                <a:path w="3205479" h="810260">
                  <a:moveTo>
                    <a:pt x="0" y="810259"/>
                  </a:moveTo>
                  <a:lnTo>
                    <a:pt x="3205480" y="810259"/>
                  </a:lnTo>
                  <a:lnTo>
                    <a:pt x="3205480" y="0"/>
                  </a:lnTo>
                  <a:lnTo>
                    <a:pt x="0" y="0"/>
                  </a:lnTo>
                  <a:lnTo>
                    <a:pt x="0" y="810259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08089" y="4916236"/>
            <a:ext cx="3209291" cy="59247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586105" marR="220345" indent="-361315">
              <a:lnSpc>
                <a:spcPts val="1440"/>
              </a:lnSpc>
            </a:pP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Конкретизация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4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систематизация </a:t>
            </a:r>
            <a:r>
              <a:rPr sz="1400" spc="-36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предметных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результатов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968570" y="3462975"/>
            <a:ext cx="1728471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0" marR="5080" indent="-4445" algn="ctr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ет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п</a:t>
            </a:r>
            <a:r>
              <a:rPr sz="1200" b="1" spc="5" dirty="0">
                <a:solidFill>
                  <a:srgbClr val="006FC0"/>
                </a:solidFill>
                <a:latin typeface="Arial"/>
                <a:cs typeface="Arial"/>
              </a:rPr>
              <a:t>р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д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1200" b="1" spc="-30" dirty="0">
                <a:solidFill>
                  <a:srgbClr val="006FC0"/>
                </a:solidFill>
                <a:latin typeface="Arial"/>
                <a:cs typeface="Arial"/>
              </a:rPr>
              <a:t>ет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ны</a:t>
            </a:r>
            <a:r>
              <a:rPr sz="1200" b="1" dirty="0">
                <a:solidFill>
                  <a:srgbClr val="006FC0"/>
                </a:solidFill>
                <a:latin typeface="Arial"/>
                <a:cs typeface="Arial"/>
              </a:rPr>
              <a:t>х 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«находить»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«выявлять»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«устанавливать»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«выбирать»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453751" y="4931991"/>
            <a:ext cx="1173480" cy="0"/>
          </a:xfrm>
          <a:custGeom>
            <a:avLst/>
            <a:gdLst/>
            <a:ahLst/>
            <a:cxnLst/>
            <a:rect l="l" t="t" r="r" b="b"/>
            <a:pathLst>
              <a:path w="1173479">
                <a:moveTo>
                  <a:pt x="0" y="0"/>
                </a:moveTo>
                <a:lnTo>
                  <a:pt x="1173480" y="0"/>
                </a:lnTo>
              </a:path>
            </a:pathLst>
          </a:custGeom>
          <a:ln w="13591">
            <a:solidFill>
              <a:srgbClr val="006E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968483" y="5109531"/>
            <a:ext cx="206248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520" marR="5080" indent="40132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Формулировки </a:t>
            </a:r>
            <a:r>
              <a:rPr sz="12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006FC0"/>
                </a:solidFill>
                <a:latin typeface="Arial"/>
                <a:cs typeface="Arial"/>
              </a:rPr>
              <a:t>предметных</a:t>
            </a:r>
            <a:r>
              <a:rPr sz="1200" b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00" b="1" spc="-25" dirty="0">
                <a:solidFill>
                  <a:srgbClr val="006FC0"/>
                </a:solidFill>
                <a:latin typeface="Arial"/>
                <a:cs typeface="Arial"/>
              </a:rPr>
              <a:t>результатов: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«осознавать»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«понимать»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«владеть»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«использовать»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«приобретение</a:t>
            </a:r>
            <a:r>
              <a:rPr sz="12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опыта»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38" name="object 3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455" y="34337"/>
            <a:ext cx="686972" cy="944179"/>
          </a:xfrm>
          <a:prstGeom prst="rect">
            <a:avLst/>
          </a:prstGeom>
        </p:spPr>
      </p:pic>
      <p:sp>
        <p:nvSpPr>
          <p:cNvPr id="39" name="object 39"/>
          <p:cNvSpPr txBox="1">
            <a:spLocks noGrp="1"/>
          </p:cNvSpPr>
          <p:nvPr>
            <p:ph type="ctrTitle"/>
          </p:nvPr>
        </p:nvSpPr>
        <p:spPr>
          <a:xfrm>
            <a:off x="1163319" y="-431741"/>
            <a:ext cx="9865360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 marR="508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Ключевая</a:t>
            </a:r>
            <a:r>
              <a:rPr dirty="0"/>
              <a:t> </a:t>
            </a:r>
            <a:r>
              <a:rPr spc="-10" dirty="0"/>
              <a:t>педагогическая</a:t>
            </a:r>
            <a:r>
              <a:rPr spc="5" dirty="0"/>
              <a:t> </a:t>
            </a:r>
            <a:r>
              <a:rPr spc="-15" dirty="0"/>
              <a:t>задача:</a:t>
            </a:r>
            <a:r>
              <a:rPr spc="-20" dirty="0"/>
              <a:t> </a:t>
            </a:r>
            <a:r>
              <a:rPr spc="-5" dirty="0"/>
              <a:t>создание</a:t>
            </a:r>
            <a:r>
              <a:rPr spc="-20" dirty="0"/>
              <a:t> условий, </a:t>
            </a:r>
            <a:r>
              <a:rPr spc="-760" dirty="0"/>
              <a:t> </a:t>
            </a:r>
            <a:r>
              <a:rPr spc="-10" dirty="0"/>
              <a:t>инициирующих</a:t>
            </a:r>
            <a:r>
              <a:rPr spc="75" dirty="0"/>
              <a:t> </a:t>
            </a:r>
            <a:r>
              <a:rPr spc="-5" dirty="0"/>
              <a:t>действие</a:t>
            </a:r>
            <a:r>
              <a:rPr spc="55" dirty="0"/>
              <a:t> </a:t>
            </a:r>
            <a:r>
              <a:rPr spc="-20" dirty="0"/>
              <a:t>обучающегося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345565" y="65469"/>
            <a:ext cx="5505451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5" dirty="0"/>
              <a:t>Детализация</a:t>
            </a:r>
            <a:r>
              <a:rPr sz="3200" spc="-20" dirty="0"/>
              <a:t> </a:t>
            </a:r>
            <a:r>
              <a:rPr sz="3200" spc="-15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55" dirty="0"/>
              <a:t> </a:t>
            </a:r>
            <a:r>
              <a:rPr sz="3200" spc="-50" dirty="0"/>
              <a:t>результатам</a:t>
            </a:r>
            <a:r>
              <a:rPr sz="3200" spc="30" dirty="0"/>
              <a:t> </a:t>
            </a:r>
            <a:r>
              <a:rPr sz="3200" spc="-10" dirty="0"/>
              <a:t>личностным</a:t>
            </a:r>
            <a:endParaRPr sz="320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55004" y="1473518"/>
            <a:ext cx="88690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31815" algn="l"/>
              </a:tabLst>
            </a:pP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	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087" y="2208214"/>
            <a:ext cx="5305425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«Личностные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</a:t>
            </a:r>
            <a:r>
              <a:rPr sz="18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должны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отражать:</a:t>
            </a:r>
            <a:endParaRPr sz="1800">
              <a:latin typeface="Microsoft Sans Serif"/>
              <a:cs typeface="Microsoft Sans Serif"/>
            </a:endParaRPr>
          </a:p>
          <a:p>
            <a:pPr marL="12700" marR="4826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1)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</a:t>
            </a:r>
            <a:r>
              <a:rPr sz="18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российской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гражданской </a:t>
            </a:r>
            <a:r>
              <a:rPr sz="18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идентичности,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чувства</a:t>
            </a:r>
            <a:r>
              <a:rPr sz="18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гордости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за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свою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Родину, </a:t>
            </a:r>
            <a:r>
              <a:rPr sz="18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российский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народ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историю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России,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осознание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своей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этнической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национальной</a:t>
            </a:r>
            <a:endParaRPr sz="1800">
              <a:latin typeface="Microsoft Sans Serif"/>
              <a:cs typeface="Microsoft Sans Serif"/>
            </a:endParaRPr>
          </a:p>
          <a:p>
            <a:pPr marL="12700" marR="55245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принадлежности;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ценностей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многонационального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российского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общества;</a:t>
            </a:r>
            <a:endParaRPr sz="18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становление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гуманистических</a:t>
            </a:r>
            <a:r>
              <a:rPr sz="1800" spc="7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демократических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ценностных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ориентаций;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800" spc="780" dirty="0">
                <a:solidFill>
                  <a:srgbClr val="006FC0"/>
                </a:solidFill>
                <a:latin typeface="Microsoft Sans Serif"/>
                <a:cs typeface="Microsoft Sans Serif"/>
              </a:rPr>
              <a:t>…</a:t>
            </a:r>
            <a:endParaRPr sz="1800">
              <a:latin typeface="Microsoft Sans Serif"/>
              <a:cs typeface="Microsoft Sans Serif"/>
            </a:endParaRPr>
          </a:p>
          <a:p>
            <a:pPr marL="12700" marR="452755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10)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30" dirty="0">
                <a:solidFill>
                  <a:srgbClr val="006FC0"/>
                </a:solidFill>
                <a:latin typeface="Microsoft Sans Serif"/>
                <a:cs typeface="Microsoft Sans Serif"/>
              </a:rPr>
              <a:t>установки</a:t>
            </a:r>
            <a:r>
              <a:rPr sz="18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безопасный,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здоровый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жизни,</a:t>
            </a:r>
            <a:r>
              <a:rPr sz="18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наличие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мотивации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к </a:t>
            </a:r>
            <a:r>
              <a:rPr sz="18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творческому </a:t>
            </a:r>
            <a:r>
              <a:rPr sz="18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труду,</a:t>
            </a:r>
            <a:r>
              <a:rPr sz="1800" spc="-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работе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на </a:t>
            </a:r>
            <a:r>
              <a:rPr sz="18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результат, </a:t>
            </a:r>
            <a:r>
              <a:rPr sz="1800" spc="-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бережному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отношению </a:t>
            </a:r>
            <a:r>
              <a:rPr sz="1800" spc="-114" dirty="0">
                <a:solidFill>
                  <a:srgbClr val="006FC0"/>
                </a:solidFill>
                <a:latin typeface="Microsoft Sans Serif"/>
                <a:cs typeface="Microsoft Sans Serif"/>
              </a:rPr>
              <a:t>к</a:t>
            </a:r>
            <a:r>
              <a:rPr sz="1800" spc="-1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материальным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духовным</a:t>
            </a:r>
            <a:r>
              <a:rPr sz="18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ценностям.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74436" y="2205610"/>
            <a:ext cx="4977765" cy="4308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082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solidFill>
                  <a:srgbClr val="006FC0"/>
                </a:solidFill>
                <a:latin typeface="Microsoft Sans Serif"/>
                <a:cs typeface="Microsoft Sans Serif"/>
              </a:rPr>
              <a:t>Группы</a:t>
            </a:r>
            <a:r>
              <a:rPr sz="20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личностных</a:t>
            </a:r>
            <a:r>
              <a:rPr sz="20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результатов</a:t>
            </a:r>
            <a:r>
              <a:rPr sz="20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(по </a:t>
            </a:r>
            <a:r>
              <a:rPr sz="20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направлениям</a:t>
            </a:r>
            <a:r>
              <a:rPr sz="20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воспитательной</a:t>
            </a:r>
            <a:r>
              <a:rPr sz="2000" spc="-7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работы):</a:t>
            </a:r>
            <a:endParaRPr sz="20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20"/>
              </a:spcBef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Патриотическое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(4)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Гражданское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(8)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Духовно-нравственное</a:t>
            </a:r>
            <a:r>
              <a:rPr sz="1800" spc="5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Эстетическое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ценности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научного</a:t>
            </a:r>
            <a:r>
              <a:rPr sz="18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познания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(3)</a:t>
            </a:r>
            <a:endParaRPr sz="1800">
              <a:latin typeface="Microsoft Sans Serif"/>
              <a:cs typeface="Microsoft Sans Serif"/>
            </a:endParaRPr>
          </a:p>
          <a:p>
            <a:pPr marL="12700" marR="449580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Физическое</a:t>
            </a:r>
            <a:r>
              <a:rPr sz="18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воспитание.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Формирование </a:t>
            </a:r>
            <a:r>
              <a:rPr sz="18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культуры</a:t>
            </a:r>
            <a:r>
              <a:rPr sz="18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здоровья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и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эмоционального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благополучия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335" algn="l"/>
              </a:tabLst>
            </a:pPr>
            <a:r>
              <a:rPr sz="1800" spc="-35" dirty="0">
                <a:solidFill>
                  <a:srgbClr val="006FC0"/>
                </a:solidFill>
                <a:latin typeface="Microsoft Sans Serif"/>
                <a:cs typeface="Microsoft Sans Serif"/>
              </a:rPr>
              <a:t>Трудовое</a:t>
            </a:r>
            <a:r>
              <a:rPr sz="18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266700" indent="-254635">
              <a:lnSpc>
                <a:spcPct val="100000"/>
              </a:lnSpc>
              <a:buAutoNum type="arabicPeriod"/>
              <a:tabLst>
                <a:tab pos="267335" algn="l"/>
              </a:tabLst>
            </a:pP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Экологическое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воспитание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(5)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ts val="2150"/>
              </a:lnSpc>
            </a:pPr>
            <a:r>
              <a:rPr sz="1800" spc="780" dirty="0">
                <a:solidFill>
                  <a:srgbClr val="006FC0"/>
                </a:solidFill>
                <a:latin typeface="Microsoft Sans Serif"/>
                <a:cs typeface="Microsoft Sans Serif"/>
              </a:rPr>
              <a:t>…</a:t>
            </a:r>
            <a:endParaRPr sz="1800">
              <a:latin typeface="Microsoft Sans Serif"/>
              <a:cs typeface="Microsoft Sans Serif"/>
            </a:endParaRPr>
          </a:p>
          <a:p>
            <a:pPr marL="12700" marR="131445">
              <a:lnSpc>
                <a:spcPts val="2400"/>
              </a:lnSpc>
              <a:spcBef>
                <a:spcPts val="7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36</a:t>
            </a:r>
            <a:r>
              <a:rPr sz="20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000" b="1" spc="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формулировок </a:t>
            </a:r>
            <a:r>
              <a:rPr sz="2000" b="1" spc="-5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личностных</a:t>
            </a:r>
            <a:r>
              <a:rPr sz="2000" b="1" spc="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795" y="77645"/>
            <a:ext cx="686972" cy="94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749" y="1454150"/>
            <a:ext cx="866711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885" algn="l"/>
              </a:tabLst>
            </a:pP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Действующий</a:t>
            </a:r>
            <a:r>
              <a:rPr sz="2400" b="1" spc="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06FC0"/>
                </a:solidFill>
                <a:latin typeface="Arial"/>
                <a:cs typeface="Arial"/>
              </a:rPr>
              <a:t>ФГОС:	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Обновленный</a:t>
            </a:r>
            <a:r>
              <a:rPr sz="2400" b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spc="-15" dirty="0">
                <a:solidFill>
                  <a:srgbClr val="006FC0"/>
                </a:solidFill>
                <a:latin typeface="Arial"/>
                <a:cs typeface="Arial"/>
              </a:rPr>
              <a:t>ФГОС: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3834" y="2188656"/>
            <a:ext cx="3506471" cy="1397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«Метапредметные</a:t>
            </a:r>
            <a:r>
              <a:rPr sz="18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45" dirty="0">
                <a:solidFill>
                  <a:srgbClr val="006FC0"/>
                </a:solidFill>
                <a:latin typeface="Microsoft Sans Serif"/>
                <a:cs typeface="Microsoft Sans Serif"/>
              </a:rPr>
              <a:t>результаты </a:t>
            </a:r>
            <a:r>
              <a:rPr sz="1800" spc="-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освоения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основной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образовательной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программы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начального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общего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образования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должны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отражать: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3747" y="3832480"/>
            <a:ext cx="21844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Всего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 16 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spc="5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пред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м</a:t>
            </a:r>
            <a:r>
              <a:rPr sz="2000" b="1" spc="-15" dirty="0">
                <a:solidFill>
                  <a:srgbClr val="006FC0"/>
                </a:solidFill>
                <a:latin typeface="Arial"/>
                <a:cs typeface="Arial"/>
              </a:rPr>
              <a:t>е</a:t>
            </a:r>
            <a:r>
              <a:rPr sz="2000" b="1" spc="-20" dirty="0">
                <a:solidFill>
                  <a:srgbClr val="006FC0"/>
                </a:solidFill>
                <a:latin typeface="Arial"/>
                <a:cs typeface="Arial"/>
              </a:rPr>
              <a:t>т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н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ы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х  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xfrm>
            <a:off x="1350391" y="52388"/>
            <a:ext cx="64897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Детализация</a:t>
            </a:r>
            <a:r>
              <a:rPr sz="3200" spc="-65" dirty="0"/>
              <a:t> </a:t>
            </a:r>
            <a:r>
              <a:rPr sz="3200" spc="-15" dirty="0"/>
              <a:t>требований</a:t>
            </a:r>
            <a:endParaRPr sz="3200"/>
          </a:p>
          <a:p>
            <a:pPr marL="12700">
              <a:lnSpc>
                <a:spcPct val="100000"/>
              </a:lnSpc>
            </a:pPr>
            <a:r>
              <a:rPr sz="3200" dirty="0"/>
              <a:t>к</a:t>
            </a:r>
            <a:r>
              <a:rPr sz="3200" spc="-30" dirty="0"/>
              <a:t> </a:t>
            </a:r>
            <a:r>
              <a:rPr sz="3200" spc="-50" dirty="0"/>
              <a:t>результатам</a:t>
            </a:r>
            <a:r>
              <a:rPr sz="3200" spc="35" dirty="0"/>
              <a:t> </a:t>
            </a:r>
            <a:r>
              <a:rPr sz="3200" spc="-15" dirty="0"/>
              <a:t>метапредметным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subTitle" idx="4"/>
          </p:nvPr>
        </p:nvSpPr>
        <p:spPr>
          <a:xfrm>
            <a:off x="541653" y="2188700"/>
            <a:ext cx="11108691" cy="789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62295" marR="63373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10" dirty="0"/>
              <a:t>универсальными</a:t>
            </a:r>
            <a:r>
              <a:rPr spc="70" dirty="0"/>
              <a:t> </a:t>
            </a:r>
            <a:r>
              <a:rPr spc="-15" dirty="0"/>
              <a:t>учебными </a:t>
            </a:r>
            <a:r>
              <a:rPr spc="-484" dirty="0"/>
              <a:t> </a:t>
            </a:r>
            <a:r>
              <a:rPr spc="-10" dirty="0"/>
              <a:t>познавательными</a:t>
            </a:r>
            <a:r>
              <a:rPr spc="75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логические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5,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600">
              <a:latin typeface="Microsoft Sans Serif"/>
              <a:cs typeface="Microsoft Sans Serif"/>
            </a:endParaRPr>
          </a:p>
          <a:p>
            <a:pPr marL="5662295" marR="367030" lvl="1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Базовые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исследовательские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действия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6, </a:t>
            </a:r>
            <a:r>
              <a:rPr sz="1600" spc="-40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600">
              <a:latin typeface="Microsoft Sans Serif"/>
              <a:cs typeface="Microsoft Sans Serif"/>
            </a:endParaRP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Работа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с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информацией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6,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5)</a:t>
            </a:r>
            <a:endParaRPr sz="1600">
              <a:latin typeface="Microsoft Sans Serif"/>
              <a:cs typeface="Microsoft Sans Serif"/>
            </a:endParaRPr>
          </a:p>
          <a:p>
            <a:pPr marL="5916295" indent="-254635">
              <a:lnSpc>
                <a:spcPct val="100000"/>
              </a:lnSpc>
              <a:buAutoNum type="arabicPeriod" startAt="2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dirty="0"/>
              <a:t> </a:t>
            </a:r>
            <a:r>
              <a:rPr spc="-10" dirty="0"/>
              <a:t>универсальными</a:t>
            </a:r>
            <a:r>
              <a:rPr spc="80" dirty="0"/>
              <a:t> </a:t>
            </a:r>
            <a:r>
              <a:rPr spc="-15" dirty="0"/>
              <a:t>учебными</a:t>
            </a:r>
          </a:p>
          <a:p>
            <a:pPr marL="5662295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коммуникативными</a:t>
            </a:r>
            <a:r>
              <a:rPr spc="60" dirty="0"/>
              <a:t> </a:t>
            </a:r>
            <a:r>
              <a:rPr spc="-10" dirty="0"/>
              <a:t>действиями</a:t>
            </a:r>
          </a:p>
          <a:p>
            <a:pPr marL="6057900" lvl="1" indent="-396240">
              <a:lnSpc>
                <a:spcPct val="100000"/>
              </a:lnSpc>
              <a:buAutoNum type="arabicPeriod"/>
              <a:tabLst>
                <a:tab pos="6058535" algn="l"/>
              </a:tabLst>
            </a:pP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Общение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8,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6)</a:t>
            </a:r>
            <a:endParaRPr sz="1600">
              <a:latin typeface="Microsoft Sans Serif"/>
              <a:cs typeface="Microsoft Sans Serif"/>
            </a:endParaRP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Совместная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деятельность</a:t>
            </a:r>
            <a:r>
              <a:rPr sz="1600" spc="5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4,</a:t>
            </a:r>
            <a:r>
              <a:rPr sz="16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4)</a:t>
            </a:r>
            <a:endParaRPr sz="1600">
              <a:latin typeface="Microsoft Sans Serif"/>
              <a:cs typeface="Microsoft Sans Serif"/>
            </a:endParaRPr>
          </a:p>
          <a:p>
            <a:pPr marL="5662295" marR="5080">
              <a:lnSpc>
                <a:spcPct val="100000"/>
              </a:lnSpc>
              <a:buAutoNum type="arabicPeriod" startAt="3"/>
              <a:tabLst>
                <a:tab pos="5916930" algn="l"/>
              </a:tabLst>
            </a:pPr>
            <a:r>
              <a:rPr spc="-10" dirty="0"/>
              <a:t>Овладение</a:t>
            </a:r>
            <a:r>
              <a:rPr spc="10" dirty="0"/>
              <a:t> </a:t>
            </a:r>
            <a:r>
              <a:rPr spc="-10" dirty="0"/>
              <a:t>универсальными</a:t>
            </a:r>
            <a:r>
              <a:rPr spc="90" dirty="0"/>
              <a:t> </a:t>
            </a:r>
            <a:r>
              <a:rPr spc="-15" dirty="0"/>
              <a:t>регулятивными </a:t>
            </a:r>
            <a:r>
              <a:rPr spc="-484" dirty="0"/>
              <a:t> </a:t>
            </a:r>
            <a:r>
              <a:rPr spc="-10" dirty="0"/>
              <a:t>действиями</a:t>
            </a:r>
          </a:p>
          <a:p>
            <a:pPr marL="6058535" lvl="1" indent="-396875">
              <a:lnSpc>
                <a:spcPct val="100000"/>
              </a:lnSpc>
              <a:buAutoNum type="arabicPeriod"/>
              <a:tabLst>
                <a:tab pos="6059170" algn="l"/>
              </a:tabLst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Самоорганизация</a:t>
            </a:r>
            <a:r>
              <a:rPr sz="1600" spc="6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600" spc="2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4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2)</a:t>
            </a:r>
            <a:endParaRPr sz="1600">
              <a:latin typeface="Microsoft Sans Serif"/>
              <a:cs typeface="Microsoft Sans Serif"/>
            </a:endParaRPr>
          </a:p>
          <a:p>
            <a:pPr marL="6057900" lvl="1" indent="-39624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058535" algn="l"/>
              </a:tabLst>
            </a:pPr>
            <a:r>
              <a:rPr sz="16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Самоконтроль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(НОО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420" dirty="0">
                <a:solidFill>
                  <a:srgbClr val="006FC0"/>
                </a:solidFill>
                <a:latin typeface="Microsoft Sans Serif"/>
                <a:cs typeface="Microsoft Sans Serif"/>
              </a:rPr>
              <a:t>–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2,</a:t>
            </a:r>
            <a:r>
              <a:rPr sz="1600" spc="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ООО</a:t>
            </a:r>
            <a:r>
              <a:rPr sz="1600" spc="4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dirty="0">
                <a:solidFill>
                  <a:srgbClr val="006FC0"/>
                </a:solidFill>
                <a:latin typeface="Microsoft Sans Serif"/>
                <a:cs typeface="Microsoft Sans Serif"/>
              </a:rPr>
              <a:t>-</a:t>
            </a:r>
            <a:r>
              <a:rPr sz="1600" spc="3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3)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6191252" y="6027552"/>
            <a:ext cx="48406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6FC0"/>
                </a:solidFill>
                <a:latin typeface="Arial"/>
                <a:cs typeface="Arial"/>
              </a:rPr>
              <a:t>Всего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=</a:t>
            </a:r>
            <a:r>
              <a:rPr sz="20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006FC0"/>
                </a:solidFill>
                <a:latin typeface="Arial"/>
                <a:cs typeface="Arial"/>
              </a:rPr>
              <a:t>33/30</a:t>
            </a:r>
            <a:r>
              <a:rPr sz="2000" b="1" spc="-7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Arial"/>
                <a:cs typeface="Arial"/>
              </a:rPr>
              <a:t>конкретных</a:t>
            </a:r>
            <a:r>
              <a:rPr sz="20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006FC0"/>
                </a:solidFill>
                <a:latin typeface="Arial"/>
                <a:cs typeface="Arial"/>
              </a:rPr>
              <a:t>результатов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575" y="64945"/>
            <a:ext cx="686972" cy="94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assets-global.website-files.com/599873abab717100012c91ea/5efc7d137616e98316bd919c_BSLHmQz8Ts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5575"/>
            <a:ext cx="10972800" cy="6169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132839" y="1041400"/>
            <a:ext cx="10368280" cy="5113020"/>
            <a:chOff x="1132839" y="1041400"/>
            <a:chExt cx="10368280" cy="5113020"/>
          </a:xfrm>
        </p:grpSpPr>
        <p:sp>
          <p:nvSpPr>
            <p:cNvPr id="4" name="object 4"/>
            <p:cNvSpPr/>
            <p:nvPr/>
          </p:nvSpPr>
          <p:spPr>
            <a:xfrm>
              <a:off x="8587739" y="1905000"/>
              <a:ext cx="2913380" cy="4249420"/>
            </a:xfrm>
            <a:custGeom>
              <a:avLst/>
              <a:gdLst/>
              <a:ahLst/>
              <a:cxnLst/>
              <a:rect l="l" t="t" r="r" b="b"/>
              <a:pathLst>
                <a:path w="2913379" h="4249420">
                  <a:moveTo>
                    <a:pt x="2913379" y="0"/>
                  </a:moveTo>
                  <a:lnTo>
                    <a:pt x="0" y="0"/>
                  </a:lnTo>
                  <a:lnTo>
                    <a:pt x="2913379" y="4249420"/>
                  </a:lnTo>
                  <a:lnTo>
                    <a:pt x="2913379" y="0"/>
                  </a:lnTo>
                  <a:close/>
                </a:path>
              </a:pathLst>
            </a:custGeom>
            <a:solidFill>
              <a:srgbClr val="EBDFF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140459" y="1049020"/>
              <a:ext cx="5502275" cy="0"/>
            </a:xfrm>
            <a:custGeom>
              <a:avLst/>
              <a:gdLst/>
              <a:ahLst/>
              <a:cxnLst/>
              <a:rect l="l" t="t" r="r" b="b"/>
              <a:pathLst>
                <a:path w="5502275">
                  <a:moveTo>
                    <a:pt x="0" y="0"/>
                  </a:moveTo>
                  <a:lnTo>
                    <a:pt x="5501767" y="0"/>
                  </a:lnTo>
                </a:path>
              </a:pathLst>
            </a:custGeom>
            <a:ln w="15240">
              <a:solidFill>
                <a:srgbClr val="396D8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7060" y="2615172"/>
              <a:ext cx="4277623" cy="2255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459" y="2938779"/>
              <a:ext cx="4031234" cy="168173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xfrm>
            <a:off x="835747" y="-557534"/>
            <a:ext cx="730313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Научно-методическое</a:t>
            </a:r>
            <a:r>
              <a:rPr spc="70" dirty="0"/>
              <a:t> </a:t>
            </a:r>
            <a:r>
              <a:rPr dirty="0"/>
              <a:t>и</a:t>
            </a:r>
            <a:r>
              <a:rPr spc="-10" dirty="0"/>
              <a:t> </a:t>
            </a:r>
            <a:r>
              <a:rPr spc="-20" dirty="0"/>
              <a:t>технологическое </a:t>
            </a:r>
            <a:r>
              <a:rPr spc="-765" dirty="0"/>
              <a:t> </a:t>
            </a:r>
            <a:r>
              <a:rPr spc="-5" dirty="0"/>
              <a:t>сопровождение</a:t>
            </a:r>
            <a:r>
              <a:rPr spc="-20" dirty="0"/>
              <a:t> </a:t>
            </a:r>
            <a:r>
              <a:rPr spc="-15" dirty="0"/>
              <a:t>ФГОС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pPr marL="38100">
                <a:lnSpc>
                  <a:spcPts val="1870"/>
                </a:lnSpc>
              </a:pPr>
              <a:t>8</a:t>
            </a:fld>
            <a:endParaRPr dirty="0"/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4303" y="5095240"/>
            <a:ext cx="906780" cy="87376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400" y="2603632"/>
            <a:ext cx="904240" cy="881379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2942" y="5169981"/>
            <a:ext cx="3064511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Апробация примерных </a:t>
            </a:r>
            <a:r>
              <a:rPr sz="1500" b="1" spc="-10" dirty="0">
                <a:solidFill>
                  <a:srgbClr val="006FC0"/>
                </a:solidFill>
                <a:latin typeface="Arial"/>
                <a:cs typeface="Arial"/>
              </a:rPr>
              <a:t>рабочих </a:t>
            </a:r>
            <a:r>
              <a:rPr sz="1500" b="1" spc="-40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программ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с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srgbClr val="006FC0"/>
                </a:solidFill>
                <a:latin typeface="Arial"/>
                <a:cs typeface="Arial"/>
              </a:rPr>
              <a:t>сентября</a:t>
            </a:r>
            <a:r>
              <a:rPr sz="1500" b="1" spc="3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2021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r>
              <a:rPr sz="1500" b="1" spc="-5" dirty="0">
                <a:solidFill>
                  <a:srgbClr val="006FC0"/>
                </a:solidFill>
                <a:latin typeface="Arial"/>
                <a:cs typeface="Arial"/>
              </a:rPr>
              <a:t> по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 апрель</a:t>
            </a:r>
            <a:r>
              <a:rPr sz="15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006FC0"/>
                </a:solidFill>
                <a:latin typeface="Arial"/>
                <a:cs typeface="Arial"/>
              </a:rPr>
              <a:t>2022</a:t>
            </a:r>
            <a:r>
              <a:rPr sz="1500" b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006FC0"/>
                </a:solidFill>
                <a:latin typeface="Arial"/>
                <a:cs typeface="Arial"/>
              </a:rPr>
              <a:t>г.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51889" y="2620014"/>
            <a:ext cx="4183379" cy="1795363"/>
          </a:xfrm>
          <a:prstGeom prst="rect">
            <a:avLst/>
          </a:prstGeom>
          <a:solidFill>
            <a:srgbClr val="FFFFFF"/>
          </a:solidFill>
          <a:ln w="12700">
            <a:solidFill>
              <a:srgbClr val="BEBEBE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26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4620">
              <a:spcBef>
                <a:spcPts val="5"/>
              </a:spcBef>
            </a:pPr>
            <a:r>
              <a:rPr dirty="0">
                <a:solidFill>
                  <a:srgbClr val="4471C4"/>
                </a:solidFill>
                <a:latin typeface="Microsoft Sans Serif"/>
                <a:cs typeface="Microsoft Sans Serif"/>
              </a:rPr>
              <a:t>Единый </a:t>
            </a:r>
            <a:r>
              <a:rPr spc="-10" dirty="0">
                <a:solidFill>
                  <a:srgbClr val="4471C4"/>
                </a:solidFill>
                <a:latin typeface="Microsoft Sans Serif"/>
                <a:cs typeface="Microsoft Sans Serif"/>
              </a:rPr>
              <a:t>информационный</a:t>
            </a:r>
            <a:r>
              <a:rPr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ресурс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134620"/>
            <a:r>
              <a:rPr b="1" dirty="0">
                <a:solidFill>
                  <a:srgbClr val="C00000"/>
                </a:solidFill>
                <a:latin typeface="Arial"/>
                <a:cs typeface="Arial"/>
              </a:rPr>
              <a:t>edsoo.ru</a:t>
            </a:r>
            <a:endParaRPr dirty="0">
              <a:solidFill>
                <a:srgbClr val="C00000"/>
              </a:solidFill>
              <a:latin typeface="Arial"/>
              <a:cs typeface="Arial"/>
            </a:endParaRPr>
          </a:p>
          <a:p>
            <a:pPr marL="134620" marR="1042035">
              <a:buFontTx/>
              <a:buChar char="-"/>
              <a:tabLst>
                <a:tab pos="274955" algn="l"/>
              </a:tabLst>
            </a:pPr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размещение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30" dirty="0">
                <a:solidFill>
                  <a:srgbClr val="4471C4"/>
                </a:solidFill>
                <a:latin typeface="Microsoft Sans Serif"/>
                <a:cs typeface="Microsoft Sans Serif"/>
              </a:rPr>
              <a:t>методических </a:t>
            </a:r>
            <a:r>
              <a:rPr spc="-46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материалов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274320" indent="-140335">
              <a:buFontTx/>
              <a:buChar char="-"/>
              <a:tabLst>
                <a:tab pos="274955" algn="l"/>
              </a:tabLst>
            </a:pPr>
            <a:r>
              <a:rPr spc="-35" dirty="0">
                <a:solidFill>
                  <a:srgbClr val="4471C4"/>
                </a:solidFill>
                <a:latin typeface="Microsoft Sans Serif"/>
                <a:cs typeface="Microsoft Sans Serif"/>
              </a:rPr>
              <a:t>конструктор</a:t>
            </a:r>
            <a:r>
              <a:rPr spc="75"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15" dirty="0">
                <a:solidFill>
                  <a:srgbClr val="4471C4"/>
                </a:solidFill>
                <a:latin typeface="Microsoft Sans Serif"/>
                <a:cs typeface="Microsoft Sans Serif"/>
              </a:rPr>
              <a:t>рабочих</a:t>
            </a:r>
            <a:r>
              <a:rPr dirty="0">
                <a:solidFill>
                  <a:srgbClr val="4471C4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4471C4"/>
                </a:solidFill>
                <a:latin typeface="Microsoft Sans Serif"/>
                <a:cs typeface="Microsoft Sans Serif"/>
              </a:rPr>
              <a:t>программ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0" y="1043939"/>
            <a:ext cx="11424920" cy="5814060"/>
            <a:chOff x="0" y="1043939"/>
            <a:chExt cx="11424920" cy="5814060"/>
          </a:xfrm>
        </p:grpSpPr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043939"/>
              <a:ext cx="11424920" cy="14274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48300" y="2453639"/>
              <a:ext cx="5524500" cy="44043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22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1117600"/>
            <a:ext cx="1858011" cy="0"/>
          </a:xfrm>
          <a:custGeom>
            <a:avLst/>
            <a:gdLst/>
            <a:ahLst/>
            <a:cxnLst/>
            <a:rect l="l" t="t" r="r" b="b"/>
            <a:pathLst>
              <a:path w="1858010">
                <a:moveTo>
                  <a:pt x="0" y="0"/>
                </a:moveTo>
                <a:lnTo>
                  <a:pt x="1857883" y="0"/>
                </a:lnTo>
              </a:path>
            </a:pathLst>
          </a:custGeom>
          <a:ln w="76200">
            <a:solidFill>
              <a:srgbClr val="0071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083398" y="256018"/>
            <a:ext cx="962469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Проектная</a:t>
            </a:r>
            <a:r>
              <a:rPr sz="3200" spc="10" dirty="0"/>
              <a:t> </a:t>
            </a:r>
            <a:r>
              <a:rPr sz="3200" spc="-15" dirty="0"/>
              <a:t>деятельность</a:t>
            </a:r>
            <a:r>
              <a:rPr sz="3200" spc="45" dirty="0"/>
              <a:t> </a:t>
            </a:r>
            <a:r>
              <a:rPr sz="3200" dirty="0"/>
              <a:t>в</a:t>
            </a:r>
            <a:r>
              <a:rPr sz="3200" spc="5" dirty="0"/>
              <a:t> </a:t>
            </a:r>
            <a:r>
              <a:rPr sz="3200" spc="-10" dirty="0"/>
              <a:t>обновленных</a:t>
            </a:r>
            <a:r>
              <a:rPr sz="3200" spc="-40" dirty="0"/>
              <a:t> </a:t>
            </a:r>
            <a:r>
              <a:rPr sz="3200" spc="-10" dirty="0"/>
              <a:t>ФГОС</a:t>
            </a:r>
            <a:endParaRPr sz="3200"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xfrm>
            <a:off x="8737600" y="6417088"/>
            <a:ext cx="2844800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7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7695" y="3243060"/>
            <a:ext cx="1926624" cy="184026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50739" y="3861344"/>
            <a:ext cx="1244600" cy="523861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latin typeface="Arial"/>
                <a:cs typeface="Arial"/>
              </a:rPr>
              <a:t>Проектная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400" b="1" spc="-15" dirty="0">
                <a:latin typeface="Arial"/>
                <a:cs typeface="Arial"/>
              </a:rPr>
              <a:t>деятельность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4021" y="2829560"/>
            <a:ext cx="556259" cy="292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2480" y="1053583"/>
            <a:ext cx="1637053" cy="163705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14367" y="1628778"/>
            <a:ext cx="1115060" cy="4591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ts val="1100"/>
              </a:lnSpc>
              <a:spcBef>
                <a:spcPts val="280"/>
              </a:spcBef>
            </a:pPr>
            <a:r>
              <a:rPr sz="1050" spc="-25" dirty="0">
                <a:latin typeface="Microsoft Sans Serif"/>
                <a:cs typeface="Microsoft Sans Serif"/>
              </a:rPr>
              <a:t>Ч</a:t>
            </a:r>
            <a:r>
              <a:rPr sz="1050" spc="-5" dirty="0">
                <a:latin typeface="Microsoft Sans Serif"/>
                <a:cs typeface="Microsoft Sans Serif"/>
              </a:rPr>
              <a:t>а</a:t>
            </a:r>
            <a:r>
              <a:rPr sz="1050" spc="10" dirty="0">
                <a:latin typeface="Microsoft Sans Serif"/>
                <a:cs typeface="Microsoft Sans Serif"/>
              </a:rPr>
              <a:t>с</a:t>
            </a:r>
            <a:r>
              <a:rPr sz="1050" spc="-10" dirty="0">
                <a:latin typeface="Microsoft Sans Serif"/>
                <a:cs typeface="Microsoft Sans Serif"/>
              </a:rPr>
              <a:t>т</a:t>
            </a:r>
            <a:r>
              <a:rPr sz="1050" dirty="0">
                <a:latin typeface="Microsoft Sans Serif"/>
                <a:cs typeface="Microsoft Sans Serif"/>
              </a:rPr>
              <a:t>ь</a:t>
            </a:r>
            <a:r>
              <a:rPr sz="1050" spc="-15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п</a:t>
            </a:r>
            <a:r>
              <a:rPr sz="1050" spc="-5" dirty="0">
                <a:latin typeface="Microsoft Sans Serif"/>
                <a:cs typeface="Microsoft Sans Serif"/>
              </a:rPr>
              <a:t>ро</a:t>
            </a:r>
            <a:r>
              <a:rPr sz="1050" spc="-30" dirty="0">
                <a:latin typeface="Microsoft Sans Serif"/>
                <a:cs typeface="Microsoft Sans Serif"/>
              </a:rPr>
              <a:t>г</a:t>
            </a:r>
            <a:r>
              <a:rPr sz="1050" spc="-5" dirty="0">
                <a:latin typeface="Microsoft Sans Serif"/>
                <a:cs typeface="Microsoft Sans Serif"/>
              </a:rPr>
              <a:t>ра</a:t>
            </a:r>
            <a:r>
              <a:rPr sz="1050" spc="-35" dirty="0">
                <a:latin typeface="Microsoft Sans Serif"/>
                <a:cs typeface="Microsoft Sans Serif"/>
              </a:rPr>
              <a:t>мм</a:t>
            </a:r>
            <a:r>
              <a:rPr sz="1050" spc="5" dirty="0">
                <a:latin typeface="Microsoft Sans Serif"/>
                <a:cs typeface="Microsoft Sans Serif"/>
              </a:rPr>
              <a:t>ы  </a:t>
            </a:r>
            <a:r>
              <a:rPr sz="1050" spc="-10" dirty="0">
                <a:latin typeface="Microsoft Sans Serif"/>
                <a:cs typeface="Microsoft Sans Serif"/>
              </a:rPr>
              <a:t>формирования</a:t>
            </a:r>
            <a:endParaRPr sz="1050">
              <a:latin typeface="Microsoft Sans Serif"/>
              <a:cs typeface="Microsoft Sans Serif"/>
            </a:endParaRPr>
          </a:p>
          <a:p>
            <a:pPr marL="3175" algn="ctr">
              <a:lnSpc>
                <a:spcPts val="1070"/>
              </a:lnSpc>
            </a:pPr>
            <a:r>
              <a:rPr sz="1050" spc="-30" dirty="0">
                <a:latin typeface="Microsoft Sans Serif"/>
                <a:cs typeface="Microsoft Sans Serif"/>
              </a:rPr>
              <a:t>УУД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31828" y="2635987"/>
            <a:ext cx="1637079" cy="163707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249922" y="3526282"/>
            <a:ext cx="1690371" cy="3312160"/>
            <a:chOff x="6249923" y="3526282"/>
            <a:chExt cx="1690370" cy="331216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9889" y="3526282"/>
              <a:ext cx="311150" cy="5285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249923" y="4917186"/>
              <a:ext cx="449706" cy="3771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94119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398400" y="3142678"/>
            <a:ext cx="1108711" cy="592342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12700" marR="5080" indent="-2540" algn="ctr">
              <a:lnSpc>
                <a:spcPct val="86300"/>
              </a:lnSpc>
              <a:spcBef>
                <a:spcPts val="285"/>
              </a:spcBef>
            </a:pPr>
            <a:r>
              <a:rPr sz="1050" spc="-5" dirty="0">
                <a:latin typeface="Microsoft Sans Serif"/>
                <a:cs typeface="Microsoft Sans Serif"/>
              </a:rPr>
              <a:t>Одно </a:t>
            </a:r>
            <a:r>
              <a:rPr sz="1050" spc="-25" dirty="0">
                <a:latin typeface="Microsoft Sans Serif"/>
                <a:cs typeface="Microsoft Sans Serif"/>
              </a:rPr>
              <a:t>из </a:t>
            </a:r>
            <a:r>
              <a:rPr sz="1050" spc="-2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требований</a:t>
            </a:r>
            <a:r>
              <a:rPr sz="1050" spc="3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к 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35" dirty="0">
                <a:latin typeface="Microsoft Sans Serif"/>
                <a:cs typeface="Microsoft Sans Serif"/>
              </a:rPr>
              <a:t>м</a:t>
            </a:r>
            <a:r>
              <a:rPr sz="1050" spc="-5" dirty="0">
                <a:latin typeface="Microsoft Sans Serif"/>
                <a:cs typeface="Microsoft Sans Serif"/>
              </a:rPr>
              <a:t>ета</a:t>
            </a:r>
            <a:r>
              <a:rPr sz="1050" spc="-25" dirty="0">
                <a:latin typeface="Microsoft Sans Serif"/>
                <a:cs typeface="Microsoft Sans Serif"/>
              </a:rPr>
              <a:t>п</a:t>
            </a:r>
            <a:r>
              <a:rPr sz="1050" spc="-5" dirty="0">
                <a:latin typeface="Microsoft Sans Serif"/>
                <a:cs typeface="Microsoft Sans Serif"/>
              </a:rPr>
              <a:t>ре</a:t>
            </a:r>
            <a:r>
              <a:rPr sz="1050" spc="-15" dirty="0">
                <a:latin typeface="Microsoft Sans Serif"/>
                <a:cs typeface="Microsoft Sans Serif"/>
              </a:rPr>
              <a:t>д</a:t>
            </a:r>
            <a:r>
              <a:rPr sz="1050" spc="-20" dirty="0">
                <a:latin typeface="Microsoft Sans Serif"/>
                <a:cs typeface="Microsoft Sans Serif"/>
              </a:rPr>
              <a:t>м</a:t>
            </a:r>
            <a:r>
              <a:rPr sz="1050" spc="-5" dirty="0">
                <a:latin typeface="Microsoft Sans Serif"/>
                <a:cs typeface="Microsoft Sans Serif"/>
              </a:rPr>
              <a:t>ет</a:t>
            </a:r>
            <a:r>
              <a:rPr sz="1050" spc="-30" dirty="0">
                <a:latin typeface="Microsoft Sans Serif"/>
                <a:cs typeface="Microsoft Sans Serif"/>
              </a:rPr>
              <a:t>н</a:t>
            </a:r>
            <a:r>
              <a:rPr sz="1050" spc="-5" dirty="0">
                <a:latin typeface="Microsoft Sans Serif"/>
                <a:cs typeface="Microsoft Sans Serif"/>
              </a:rPr>
              <a:t>ым  </a:t>
            </a:r>
            <a:r>
              <a:rPr sz="1050" spc="-15" dirty="0">
                <a:latin typeface="Microsoft Sans Serif"/>
                <a:cs typeface="Microsoft Sans Serif"/>
              </a:rPr>
              <a:t>результатам</a:t>
            </a:r>
            <a:endParaRPr sz="1050" dirty="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3933" y="5705224"/>
            <a:ext cx="1070611" cy="59170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spc="-5" dirty="0">
                <a:latin typeface="Microsoft Sans Serif"/>
                <a:cs typeface="Microsoft Sans Serif"/>
              </a:rPr>
              <a:t>Составная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dirty="0">
                <a:latin typeface="Microsoft Sans Serif"/>
                <a:cs typeface="Microsoft Sans Serif"/>
              </a:rPr>
              <a:t>часть </a:t>
            </a:r>
            <a:r>
              <a:rPr sz="1050" spc="-260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требований</a:t>
            </a:r>
            <a:r>
              <a:rPr sz="1050" spc="35" dirty="0">
                <a:latin typeface="Microsoft Sans Serif"/>
                <a:cs typeface="Microsoft Sans Serif"/>
              </a:rPr>
              <a:t> </a:t>
            </a:r>
            <a:r>
              <a:rPr sz="1050" spc="-65" dirty="0">
                <a:latin typeface="Microsoft Sans Serif"/>
                <a:cs typeface="Microsoft Sans Serif"/>
              </a:rPr>
              <a:t>к </a:t>
            </a:r>
            <a:r>
              <a:rPr sz="1050" spc="-60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предметным 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15" dirty="0">
                <a:latin typeface="Microsoft Sans Serif"/>
                <a:cs typeface="Microsoft Sans Serif"/>
              </a:rPr>
              <a:t>результатам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01807" y="4917317"/>
            <a:ext cx="1692911" cy="1920875"/>
            <a:chOff x="3601720" y="4917185"/>
            <a:chExt cx="1692910" cy="1920875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44669" y="4917185"/>
              <a:ext cx="449706" cy="3771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1720" y="5194306"/>
              <a:ext cx="1646174" cy="1643633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930905" y="5766182"/>
            <a:ext cx="989331" cy="485839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ct val="96100"/>
              </a:lnSpc>
              <a:spcBef>
                <a:spcPts val="160"/>
              </a:spcBef>
            </a:pPr>
            <a:r>
              <a:rPr sz="1050" spc="-10" dirty="0">
                <a:latin typeface="Microsoft Sans Serif"/>
                <a:cs typeface="Microsoft Sans Serif"/>
              </a:rPr>
              <a:t>Оцениваемая </a:t>
            </a:r>
            <a:r>
              <a:rPr sz="1050" spc="-5" dirty="0">
                <a:latin typeface="Microsoft Sans Serif"/>
                <a:cs typeface="Microsoft Sans Serif"/>
              </a:rPr>
              <a:t> </a:t>
            </a:r>
            <a:r>
              <a:rPr sz="1050" spc="10" dirty="0">
                <a:latin typeface="Microsoft Sans Serif"/>
                <a:cs typeface="Microsoft Sans Serif"/>
              </a:rPr>
              <a:t>ф</a:t>
            </a:r>
            <a:r>
              <a:rPr sz="1050" spc="-5" dirty="0">
                <a:latin typeface="Microsoft Sans Serif"/>
                <a:cs typeface="Microsoft Sans Serif"/>
              </a:rPr>
              <a:t>ор</a:t>
            </a:r>
            <a:r>
              <a:rPr sz="1050" spc="-35" dirty="0">
                <a:latin typeface="Microsoft Sans Serif"/>
                <a:cs typeface="Microsoft Sans Serif"/>
              </a:rPr>
              <a:t>м</a:t>
            </a:r>
            <a:r>
              <a:rPr sz="1050" spc="5" dirty="0">
                <a:latin typeface="Microsoft Sans Serif"/>
                <a:cs typeface="Microsoft Sans Serif"/>
              </a:rPr>
              <a:t>а</a:t>
            </a:r>
            <a:r>
              <a:rPr sz="1050" spc="-10" dirty="0">
                <a:latin typeface="Microsoft Sans Serif"/>
                <a:cs typeface="Microsoft Sans Serif"/>
              </a:rPr>
              <a:t> </a:t>
            </a:r>
            <a:r>
              <a:rPr sz="1050" spc="-25" dirty="0">
                <a:latin typeface="Microsoft Sans Serif"/>
                <a:cs typeface="Microsoft Sans Serif"/>
              </a:rPr>
              <a:t>у</a:t>
            </a:r>
            <a:r>
              <a:rPr sz="1050" spc="-5" dirty="0">
                <a:latin typeface="Microsoft Sans Serif"/>
                <a:cs typeface="Microsoft Sans Serif"/>
              </a:rPr>
              <a:t>чеб</a:t>
            </a:r>
            <a:r>
              <a:rPr sz="1050" spc="-30" dirty="0">
                <a:latin typeface="Microsoft Sans Serif"/>
                <a:cs typeface="Microsoft Sans Serif"/>
              </a:rPr>
              <a:t>н</a:t>
            </a:r>
            <a:r>
              <a:rPr sz="1050" spc="-5" dirty="0">
                <a:latin typeface="Microsoft Sans Serif"/>
                <a:cs typeface="Microsoft Sans Serif"/>
              </a:rPr>
              <a:t>о</a:t>
            </a:r>
            <a:r>
              <a:rPr sz="1050" dirty="0">
                <a:latin typeface="Microsoft Sans Serif"/>
                <a:cs typeface="Microsoft Sans Serif"/>
              </a:rPr>
              <a:t>й  </a:t>
            </a:r>
            <a:r>
              <a:rPr sz="1050" spc="-5" dirty="0">
                <a:latin typeface="Microsoft Sans Serif"/>
                <a:cs typeface="Microsoft Sans Serif"/>
              </a:rPr>
              <a:t>деятельности</a:t>
            </a:r>
            <a:endParaRPr sz="105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73147" y="2635987"/>
            <a:ext cx="2031364" cy="1637664"/>
            <a:chOff x="2773147" y="2635987"/>
            <a:chExt cx="2031364" cy="1637664"/>
          </a:xfrm>
        </p:grpSpPr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93260" y="3526281"/>
              <a:ext cx="311150" cy="5285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773147" y="2635987"/>
              <a:ext cx="1637079" cy="163707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3045464" y="3074035"/>
            <a:ext cx="1095375" cy="73276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 marR="5080" algn="ctr">
              <a:lnSpc>
                <a:spcPct val="86300"/>
              </a:lnSpc>
              <a:spcBef>
                <a:spcPts val="280"/>
              </a:spcBef>
            </a:pPr>
            <a:r>
              <a:rPr sz="1050" spc="-10" dirty="0">
                <a:latin typeface="Microsoft Sans Serif"/>
                <a:cs typeface="Microsoft Sans Serif"/>
              </a:rPr>
              <a:t>Основная</a:t>
            </a:r>
            <a:r>
              <a:rPr sz="1050" spc="-40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форма </a:t>
            </a:r>
            <a:r>
              <a:rPr sz="1050" spc="-265" dirty="0">
                <a:latin typeface="Microsoft Sans Serif"/>
                <a:cs typeface="Microsoft Sans Serif"/>
              </a:rPr>
              <a:t> </a:t>
            </a:r>
            <a:r>
              <a:rPr sz="1050" spc="-10" dirty="0">
                <a:latin typeface="Microsoft Sans Serif"/>
                <a:cs typeface="Microsoft Sans Serif"/>
              </a:rPr>
              <a:t>учебной </a:t>
            </a:r>
            <a:r>
              <a:rPr sz="1050" spc="-5" dirty="0">
                <a:latin typeface="Microsoft Sans Serif"/>
                <a:cs typeface="Microsoft Sans Serif"/>
              </a:rPr>
              <a:t> деятельности, </a:t>
            </a:r>
            <a:r>
              <a:rPr sz="1050" dirty="0">
                <a:latin typeface="Microsoft Sans Serif"/>
                <a:cs typeface="Microsoft Sans Serif"/>
              </a:rPr>
              <a:t> </a:t>
            </a:r>
            <a:r>
              <a:rPr sz="1050" spc="-5" dirty="0">
                <a:latin typeface="Microsoft Sans Serif"/>
                <a:cs typeface="Microsoft Sans Serif"/>
              </a:rPr>
              <a:t>развивающая</a:t>
            </a:r>
            <a:endParaRPr sz="1050">
              <a:latin typeface="Microsoft Sans Serif"/>
              <a:cs typeface="Microsoft Sans Serif"/>
            </a:endParaRPr>
          </a:p>
          <a:p>
            <a:pPr marL="2540" algn="ctr">
              <a:lnSpc>
                <a:spcPts val="1100"/>
              </a:lnSpc>
            </a:pPr>
            <a:r>
              <a:rPr sz="1050" spc="-30" dirty="0">
                <a:latin typeface="Microsoft Sans Serif"/>
                <a:cs typeface="Microsoft Sans Serif"/>
              </a:rPr>
              <a:t>УУД</a:t>
            </a:r>
            <a:endParaRPr sz="1050">
              <a:latin typeface="Microsoft Sans Serif"/>
              <a:cs typeface="Microsoft Sans Serif"/>
            </a:endParaRPr>
          </a:p>
        </p:txBody>
      </p:sp>
      <p:pic>
        <p:nvPicPr>
          <p:cNvPr id="24" name="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9455" y="85265"/>
            <a:ext cx="686972" cy="944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1302</Words>
  <Application>Microsoft Office PowerPoint</Application>
  <PresentationFormat>Произвольный</PresentationFormat>
  <Paragraphs>282</Paragraphs>
  <Slides>25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4_Office Theme</vt:lpstr>
      <vt:lpstr>Проектная деятельность в обновленных ФГОС</vt:lpstr>
      <vt:lpstr>ФГОС – ключевой регулятор содержания образования</vt:lpstr>
      <vt:lpstr>Обновленные ФГОС</vt:lpstr>
      <vt:lpstr>Ключевая педагогическая задача: создание условий,  инициирующих действие обучающегося</vt:lpstr>
      <vt:lpstr>Детализация требований к результатам личностным</vt:lpstr>
      <vt:lpstr>Детализация требований к результатам метапредметным</vt:lpstr>
      <vt:lpstr>Презентация PowerPoint</vt:lpstr>
      <vt:lpstr>Научно-методическое и технологическое  сопровождение ФГОС</vt:lpstr>
      <vt:lpstr>Проектная деятельность в обновленных ФГОС</vt:lpstr>
      <vt:lpstr>Проектная деятельность </vt:lpstr>
      <vt:lpstr>Какие требования устанавливает ФГОС  к результатам образования?</vt:lpstr>
      <vt:lpstr>Что такое «проектная» и «исследовательская  деятельность» учащихся?</vt:lpstr>
      <vt:lpstr>В чем заключается различие между проектной  и исследовательской деятельностью?</vt:lpstr>
      <vt:lpstr>В чем заключается принципиальное отличие  учебно-исследовательской деятельности</vt:lpstr>
      <vt:lpstr>Как можно классифицировать проекты?</vt:lpstr>
      <vt:lpstr>В чем заключаются особенности учебно-исследовательской работы</vt:lpstr>
      <vt:lpstr>Проектная деятельность в обновленных ФГОС</vt:lpstr>
      <vt:lpstr>ПРОЕКТ – оцениваемая форма учебной деятельности. По каким критериям следует оценивать  итоговый проект? </vt:lpstr>
      <vt:lpstr>По каким критериям следует оценивать  итоговый проект?</vt:lpstr>
      <vt:lpstr>Составная часть требований к предметным результатам</vt:lpstr>
      <vt:lpstr>Основная форма учебной деятельности, развивающая УУД</vt:lpstr>
      <vt:lpstr>Презентация PowerPoint</vt:lpstr>
      <vt:lpstr>Презентация PowerPoint</vt:lpstr>
      <vt:lpstr>Одно из требований к метапредметным результатам</vt:lpstr>
      <vt:lpstr>Часть программы формирования УУД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Sofia</dc:creator>
  <cp:lastModifiedBy>Юрий</cp:lastModifiedBy>
  <cp:revision>26</cp:revision>
  <dcterms:created xsi:type="dcterms:W3CDTF">2022-02-18T15:53:08Z</dcterms:created>
  <dcterms:modified xsi:type="dcterms:W3CDTF">2022-02-20T16:51:36Z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2022-02-18T00:00:00Z</vt:filetime>
  </property>
</Properties>
</file>