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1" r:id="rId4"/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ea771ad90_0_22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ea771ad90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ea771ad90_0_25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ea771ad90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ea771ad90_0_28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ea771ad90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ea771ad90_0_3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ea771ad90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ea771ad90_0_38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6ea771ad90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ea771ad90_0_44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6ea771ad90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ea771ad90_0_7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ea771ad90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ea771ad90_0_52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ea771ad90_0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ea771ad90_0_52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ea771ad90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6ea771ad90_0_55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6ea771ad90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ea771ad90_0_6:notes"/>
          <p:cNvSpPr/>
          <p:nvPr>
            <p:ph idx="2" type="sldImg"/>
          </p:nvPr>
        </p:nvSpPr>
        <p:spPr>
          <a:xfrm>
            <a:off x="171475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ea771ad9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ea771ad90_0_1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ea771ad90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ea771ad90_0_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ea771ad9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ea771ad90_0_16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ea771ad90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ea771ad90_0_7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ea771ad9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ea771ad90_0_7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ea771ad9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ea771ad90_0_6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ea771ad9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ea771ad90_0_5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ea771ad90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2" type="body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4" name="Google Shape;74;p21"/>
          <p:cNvSpPr txBox="1"/>
          <p:nvPr>
            <p:ph idx="1" type="subTitle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5" name="Google Shape;75;p21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2" type="body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90" name="Google Shape;90;p25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gif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Relationship Id="rId4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gif"/><Relationship Id="rId4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hyperlink" Target="https://www.learnis.ru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hyperlink" Target="https://www.learnis.ru/677723/" TargetMode="External"/><Relationship Id="rId5" Type="http://schemas.openxmlformats.org/officeDocument/2006/relationships/hyperlink" Target="https://www.learnis.ru/139084/" TargetMode="External"/><Relationship Id="rId6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gif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Relationship Id="rId4" Type="http://schemas.openxmlformats.org/officeDocument/2006/relationships/image" Target="../media/image11.png"/><Relationship Id="rId10" Type="http://schemas.openxmlformats.org/officeDocument/2006/relationships/image" Target="../media/image9.png"/><Relationship Id="rId9" Type="http://schemas.openxmlformats.org/officeDocument/2006/relationships/hyperlink" Target="https://www.instagram.com/mson72/" TargetMode="External"/><Relationship Id="rId5" Type="http://schemas.openxmlformats.org/officeDocument/2006/relationships/image" Target="../media/image6.jpg"/><Relationship Id="rId6" Type="http://schemas.openxmlformats.org/officeDocument/2006/relationships/hyperlink" Target="mailto:sonina@gymnasia23.ru" TargetMode="External"/><Relationship Id="rId7" Type="http://schemas.openxmlformats.org/officeDocument/2006/relationships/hyperlink" Target="https://www.facebook.com/profile.php?id=100006506382301" TargetMode="External"/><Relationship Id="rId8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gif"/><Relationship Id="rId4" Type="http://schemas.openxmlformats.org/officeDocument/2006/relationships/image" Target="../media/image7.jpg"/><Relationship Id="rId5" Type="http://schemas.openxmlformats.org/officeDocument/2006/relationships/image" Target="../media/image8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https://www.youtube.com/watch?v=O08llsX0QSY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presentation/d/1kre66EBf6xGkcGz_H8alhZW_5JoAZpEwsWhxBcUVJc0/edit#slide=id.p" TargetMode="External"/><Relationship Id="rId4" Type="http://schemas.openxmlformats.org/officeDocument/2006/relationships/hyperlink" Target="http://www.youtube.com/watch?v=0ttM3ZVwePk" TargetMode="External"/><Relationship Id="rId5" Type="http://schemas.openxmlformats.org/officeDocument/2006/relationships/image" Target="../media/image19.jpg"/><Relationship Id="rId6" Type="http://schemas.openxmlformats.org/officeDocument/2006/relationships/hyperlink" Target="https://conf.rcokoit.ru/" TargetMode="External"/><Relationship Id="rId7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hyperlink" Target="https://trello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hyperlink" Target="https://trello.com/b/zpX2Euca/%D0%BF%D1%80%D0%BE%D0%BC%D0%B5%D0%B6%D1%83%D1%82%D0%BE%D1%87%D0%BD%D0%B0%D1%8F-%D0%B0%D1%82%D1%82%D0%B5%D1%81%D1%82%D0%B0%D1%86%D0%B8%D1%8F" TargetMode="External"/><Relationship Id="rId5" Type="http://schemas.openxmlformats.org/officeDocument/2006/relationships/hyperlink" Target="https://sites.google.com/a/gymnasia23.ru/citaem-i-razmyslaem/" TargetMode="External"/><Relationship Id="rId6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hyperlink" Target="https://trello.com/c/LXRS76p8/23-%D0%BD%D0%B0%D0%BF%D0%B8%D1%81%D0%B0%D1%82%D1%8C-%D0%BA%D1%80%D0%B0%D1%82%D0%BA%D0%B8%D0%B9-%D0%B8%D1%82%D0%BE%D0%B3-%D0%BF%D0%B5%D1%80%D0%B8%D0%BE%D0%B4%D0%B0-305-905" TargetMode="External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rello.com/b/fVIdrpNH/%D0%B3%D1%80%D1%83%D0%BF%D0%BF%D0%B0-17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16.png"/><Relationship Id="rId6" Type="http://schemas.openxmlformats.org/officeDocument/2006/relationships/hyperlink" Target="https://docs.google.com/spreadsheets/d/1T07JYOTJw5Npucxbv4tacnLU_UwaiDH4yXT4qrMlmAY/edit#gi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/>
          <p:nvPr>
            <p:ph type="ctrTitle"/>
          </p:nvPr>
        </p:nvSpPr>
        <p:spPr>
          <a:xfrm>
            <a:off x="443900" y="3090247"/>
            <a:ext cx="8520600" cy="163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600"/>
              <a:t>Формирование УУД через сервисы Trello и Learnis.com</a:t>
            </a:r>
            <a:endParaRPr b="1" sz="3600"/>
          </a:p>
        </p:txBody>
      </p:sp>
      <p:sp>
        <p:nvSpPr>
          <p:cNvPr id="98" name="Google Shape;98;p27"/>
          <p:cNvSpPr txBox="1"/>
          <p:nvPr>
            <p:ph idx="1" type="subTitle"/>
          </p:nvPr>
        </p:nvSpPr>
        <p:spPr>
          <a:xfrm>
            <a:off x="311700" y="5001695"/>
            <a:ext cx="8520600" cy="16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Онлайн-семинар «Цифровые инструменты для формирующего оценивания»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г. Челябинск, 06.02.2020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2175" y="185725"/>
            <a:ext cx="3036950" cy="303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7"/>
          <p:cNvPicPr preferRelativeResize="0"/>
          <p:nvPr/>
        </p:nvPicPr>
        <p:blipFill rotWithShape="1">
          <a:blip r:embed="rId4">
            <a:alphaModFix/>
          </a:blip>
          <a:srcRect b="0" l="0" r="0" t="32491"/>
          <a:stretch/>
        </p:blipFill>
        <p:spPr>
          <a:xfrm>
            <a:off x="130875" y="1024550"/>
            <a:ext cx="2781300" cy="9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6459" y="696650"/>
            <a:ext cx="1626541" cy="163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/>
          <p:nvPr>
            <p:ph type="title"/>
          </p:nvPr>
        </p:nvSpPr>
        <p:spPr>
          <a:xfrm>
            <a:off x="457200" y="274647"/>
            <a:ext cx="8229600" cy="8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/>
              <a:t>Регулятивные УУД (по ФГОС СПОО)</a:t>
            </a:r>
            <a:endParaRPr sz="3400"/>
          </a:p>
        </p:txBody>
      </p:sp>
      <p:sp>
        <p:nvSpPr>
          <p:cNvPr id="194" name="Google Shape;194;p36"/>
          <p:cNvSpPr txBox="1"/>
          <p:nvPr>
            <p:ph idx="2" type="body"/>
          </p:nvPr>
        </p:nvSpPr>
        <p:spPr>
          <a:xfrm>
            <a:off x="4774900" y="1278075"/>
            <a:ext cx="39945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highlight>
                  <a:srgbClr val="FFFFFF"/>
                </a:highlight>
              </a:rPr>
              <a:t>Умение использовать средства ИКТ в решении коммуникативных и организационных задач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  <p:pic>
        <p:nvPicPr>
          <p:cNvPr descr="рисунок.jpg" id="195" name="Google Shape;19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78073"/>
            <a:ext cx="4109025" cy="295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450" y="4856525"/>
            <a:ext cx="7605000" cy="148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>
            <p:ph type="title"/>
          </p:nvPr>
        </p:nvSpPr>
        <p:spPr>
          <a:xfrm>
            <a:off x="457200" y="274648"/>
            <a:ext cx="8229600" cy="91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/>
              <a:t>Регулятивные УУД (по ФГОС СПОО)</a:t>
            </a:r>
            <a:endParaRPr/>
          </a:p>
        </p:txBody>
      </p:sp>
      <p:sp>
        <p:nvSpPr>
          <p:cNvPr id="202" name="Google Shape;202;p37"/>
          <p:cNvSpPr txBox="1"/>
          <p:nvPr>
            <p:ph idx="1" type="body"/>
          </p:nvPr>
        </p:nvSpPr>
        <p:spPr>
          <a:xfrm>
            <a:off x="457200" y="4322875"/>
            <a:ext cx="7999800" cy="13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highlight>
                  <a:srgbClr val="FFFFFF"/>
                </a:highlight>
              </a:rPr>
              <a:t>Умение самостоятельно составлять планы деятельности</a:t>
            </a:r>
            <a:endParaRPr/>
          </a:p>
        </p:txBody>
      </p:sp>
      <p:pic>
        <p:nvPicPr>
          <p:cNvPr descr="проект3.jpg" id="203" name="Google Shape;20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902" y="1189348"/>
            <a:ext cx="4700300" cy="31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625" y="5473300"/>
            <a:ext cx="8766750" cy="72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/>
          <p:nvPr>
            <p:ph type="title"/>
          </p:nvPr>
        </p:nvSpPr>
        <p:spPr>
          <a:xfrm>
            <a:off x="457200" y="488925"/>
            <a:ext cx="8229600" cy="7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/>
              <a:t>Регулятивные УУД (по ФГОС СПОО)</a:t>
            </a:r>
            <a:endParaRPr/>
          </a:p>
        </p:txBody>
      </p:sp>
      <p:sp>
        <p:nvSpPr>
          <p:cNvPr id="210" name="Google Shape;210;p38"/>
          <p:cNvSpPr txBox="1"/>
          <p:nvPr>
            <p:ph idx="1" type="body"/>
          </p:nvPr>
        </p:nvSpPr>
        <p:spPr>
          <a:xfrm>
            <a:off x="457200" y="1268625"/>
            <a:ext cx="4618500" cy="3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" sz="2400">
                <a:highlight>
                  <a:srgbClr val="FFFFFF"/>
                </a:highlight>
              </a:rPr>
              <a:t>Владение навыками познавательной рефлексии как осознания совершаемых действий и мыслительных процессов, их результатов и оснований, границ своего знания и незнания, новых познавательных задач и средств их достижения</a:t>
            </a:r>
            <a:endParaRPr sz="2400"/>
          </a:p>
        </p:txBody>
      </p:sp>
      <p:pic>
        <p:nvPicPr>
          <p:cNvPr descr="оценка.gif" id="211" name="Google Shape;21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9033" y="1268625"/>
            <a:ext cx="2697767" cy="38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550" y="5279750"/>
            <a:ext cx="6552825" cy="124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>
            <p:ph type="title"/>
          </p:nvPr>
        </p:nvSpPr>
        <p:spPr>
          <a:xfrm>
            <a:off x="457200" y="274648"/>
            <a:ext cx="8229600" cy="9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/>
              <a:t>Регулятивные УУД (по ФГОС СПОО)</a:t>
            </a:r>
            <a:endParaRPr/>
          </a:p>
        </p:txBody>
      </p:sp>
      <p:sp>
        <p:nvSpPr>
          <p:cNvPr id="218" name="Google Shape;218;p39"/>
          <p:cNvSpPr txBox="1"/>
          <p:nvPr>
            <p:ph idx="2" type="body"/>
          </p:nvPr>
        </p:nvSpPr>
        <p:spPr>
          <a:xfrm>
            <a:off x="4253450" y="1359650"/>
            <a:ext cx="4433400" cy="35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" sz="2400">
                <a:highlight>
                  <a:srgbClr val="FFFFFF"/>
                </a:highlight>
              </a:rPr>
              <a:t>Умение продуктивно общаться в процессе совместной деятельности.</a:t>
            </a:r>
            <a:endParaRPr sz="24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highlight>
                  <a:schemeClr val="lt1"/>
                </a:highlight>
              </a:rPr>
              <a:t>Владение языковыми средствами – умение ясно, логично и точно излагать свою точку зрения, использовать адекватные языковые средства</a:t>
            </a:r>
            <a:endParaRPr sz="24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100">
              <a:highlight>
                <a:srgbClr val="FFFFFF"/>
              </a:highlight>
            </a:endParaRPr>
          </a:p>
        </p:txBody>
      </p:sp>
      <p:pic>
        <p:nvPicPr>
          <p:cNvPr descr="общение.jpg" id="219" name="Google Shape;219;p39"/>
          <p:cNvPicPr preferRelativeResize="0"/>
          <p:nvPr/>
        </p:nvPicPr>
        <p:blipFill rotWithShape="1">
          <a:blip r:embed="rId3">
            <a:alphaModFix/>
          </a:blip>
          <a:srcRect b="8002" l="0" r="0" t="10258"/>
          <a:stretch/>
        </p:blipFill>
        <p:spPr>
          <a:xfrm>
            <a:off x="682050" y="1215750"/>
            <a:ext cx="2990526" cy="348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938650"/>
            <a:ext cx="7923550" cy="166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 txBox="1"/>
          <p:nvPr>
            <p:ph type="title"/>
          </p:nvPr>
        </p:nvSpPr>
        <p:spPr>
          <a:xfrm>
            <a:off x="457200" y="274647"/>
            <a:ext cx="8229600" cy="8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/>
              <a:t>Регулятивные УУД (по ФГОС СПОО)</a:t>
            </a:r>
            <a:endParaRPr/>
          </a:p>
        </p:txBody>
      </p:sp>
      <p:sp>
        <p:nvSpPr>
          <p:cNvPr id="226" name="Google Shape;226;p40"/>
          <p:cNvSpPr txBox="1"/>
          <p:nvPr>
            <p:ph idx="2" type="body"/>
          </p:nvPr>
        </p:nvSpPr>
        <p:spPr>
          <a:xfrm>
            <a:off x="4025400" y="1235175"/>
            <a:ext cx="4661400" cy="3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" sz="2400">
                <a:highlight>
                  <a:srgbClr val="FFFFFF"/>
                </a:highlight>
              </a:rPr>
              <a:t>Умение продуктивно  взаимодействовать в процессе совместной деятельности; составлять планы деятельности</a:t>
            </a:r>
            <a:endParaRPr sz="24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highlight>
                  <a:schemeClr val="lt1"/>
                </a:highlight>
              </a:rPr>
              <a:t>Умение самостоятельно контролировать и корректировать деятельность</a:t>
            </a:r>
            <a:endParaRPr sz="2400">
              <a:highlight>
                <a:srgbClr val="FFFFFF"/>
              </a:highlight>
            </a:endParaRPr>
          </a:p>
        </p:txBody>
      </p:sp>
      <p:pic>
        <p:nvPicPr>
          <p:cNvPr descr="взаимодействие.gif" id="227" name="Google Shape;22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35175"/>
            <a:ext cx="3568200" cy="36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875" y="4848900"/>
            <a:ext cx="7396250" cy="174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"/>
          <p:cNvSpPr txBox="1"/>
          <p:nvPr>
            <p:ph type="title"/>
          </p:nvPr>
        </p:nvSpPr>
        <p:spPr>
          <a:xfrm>
            <a:off x="457200" y="274648"/>
            <a:ext cx="8229600" cy="90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Мнения учеников о доске задач</a:t>
            </a:r>
            <a:endParaRPr/>
          </a:p>
        </p:txBody>
      </p:sp>
      <p:sp>
        <p:nvSpPr>
          <p:cNvPr id="234" name="Google Shape;234;p41"/>
          <p:cNvSpPr txBox="1"/>
          <p:nvPr>
            <p:ph idx="1" type="body"/>
          </p:nvPr>
        </p:nvSpPr>
        <p:spPr>
          <a:xfrm>
            <a:off x="457200" y="1240425"/>
            <a:ext cx="8229600" cy="50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ru" sz="2400">
                <a:highlight>
                  <a:srgbClr val="FFFFFF"/>
                </a:highlight>
              </a:rPr>
              <a:t>Доска задач безусловно помогла организовать этап подготовки к аттестации. Без нее мы однозначно не уложились бы в срок.</a:t>
            </a:r>
            <a:endParaRPr sz="2400"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>
                <a:highlight>
                  <a:srgbClr val="FFFFFF"/>
                </a:highlight>
              </a:rPr>
              <a:t>Я многое не успеваю. Часто опаздываю. Все это из-за того что я не умею планировать свое время. Доска задач - это очень удобный сайт, где можно прекрасно планировать не только свое время.</a:t>
            </a:r>
            <a:endParaRPr sz="2400"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>
                <a:highlight>
                  <a:srgbClr val="FFFFFF"/>
                </a:highlight>
              </a:rPr>
              <a:t>Для меня вечная проблема спланировать свое время так,чтобы все задачи не остались на последний срок. И поэтому эта программа стала для меня находкой.Я даже создала собственную доску, где планирую и распределяю задачи:)  И эта доска задач очень полезна для групповой работы.</a:t>
            </a:r>
            <a:endParaRPr sz="24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5259" y="343075"/>
            <a:ext cx="1626541" cy="163080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2"/>
          <p:cNvSpPr/>
          <p:nvPr/>
        </p:nvSpPr>
        <p:spPr>
          <a:xfrm>
            <a:off x="3238950" y="2925000"/>
            <a:ext cx="2214300" cy="1008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u="sng">
                <a:solidFill>
                  <a:schemeClr val="hlink"/>
                </a:solidFill>
                <a:hlinkClick r:id="rId4"/>
              </a:rPr>
              <a:t>Learnis</a:t>
            </a:r>
            <a:endParaRPr sz="3000"/>
          </a:p>
        </p:txBody>
      </p:sp>
      <p:sp>
        <p:nvSpPr>
          <p:cNvPr id="241" name="Google Shape;241;p42"/>
          <p:cNvSpPr/>
          <p:nvPr/>
        </p:nvSpPr>
        <p:spPr>
          <a:xfrm>
            <a:off x="3238950" y="1288950"/>
            <a:ext cx="2214300" cy="1147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400"/>
              <a:t>Разные форматы работы</a:t>
            </a:r>
            <a:endParaRPr i="1" sz="2400"/>
          </a:p>
        </p:txBody>
      </p:sp>
      <p:sp>
        <p:nvSpPr>
          <p:cNvPr id="242" name="Google Shape;242;p42"/>
          <p:cNvSpPr/>
          <p:nvPr/>
        </p:nvSpPr>
        <p:spPr>
          <a:xfrm>
            <a:off x="159550" y="4469175"/>
            <a:ext cx="2214300" cy="11799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Веб-квесты </a:t>
            </a:r>
            <a:r>
              <a:rPr lang="ru" sz="2400">
                <a:solidFill>
                  <a:schemeClr val="dk1"/>
                </a:solidFill>
              </a:rPr>
              <a:t>«Выберись из комнаты»</a:t>
            </a:r>
            <a:endParaRPr sz="2400"/>
          </a:p>
        </p:txBody>
      </p:sp>
      <p:sp>
        <p:nvSpPr>
          <p:cNvPr id="243" name="Google Shape;243;p42"/>
          <p:cNvSpPr/>
          <p:nvPr/>
        </p:nvSpPr>
        <p:spPr>
          <a:xfrm>
            <a:off x="5808950" y="4469175"/>
            <a:ext cx="3114600" cy="11799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1"/>
                </a:solidFill>
              </a:rPr>
              <a:t>Терминологическая игра</a:t>
            </a:r>
            <a:r>
              <a:rPr lang="ru" sz="2400">
                <a:solidFill>
                  <a:schemeClr val="dk1"/>
                </a:solidFill>
              </a:rPr>
              <a:t> «Объясни мне»</a:t>
            </a:r>
            <a:endParaRPr sz="3000"/>
          </a:p>
        </p:txBody>
      </p:sp>
      <p:sp>
        <p:nvSpPr>
          <p:cNvPr id="244" name="Google Shape;244;p42"/>
          <p:cNvSpPr/>
          <p:nvPr/>
        </p:nvSpPr>
        <p:spPr>
          <a:xfrm>
            <a:off x="5899525" y="2296950"/>
            <a:ext cx="2875500" cy="1147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800"/>
              <a:t>Есть бесплатный тариф и премиум-доступ для педагогов и школ</a:t>
            </a:r>
            <a:endParaRPr i="1" sz="1800"/>
          </a:p>
        </p:txBody>
      </p:sp>
      <p:sp>
        <p:nvSpPr>
          <p:cNvPr id="245" name="Google Shape;245;p42"/>
          <p:cNvSpPr/>
          <p:nvPr/>
        </p:nvSpPr>
        <p:spPr>
          <a:xfrm>
            <a:off x="2689550" y="4421625"/>
            <a:ext cx="2982600" cy="1275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1"/>
                </a:solidFill>
              </a:rPr>
              <a:t>Интеллектуальная игра</a:t>
            </a:r>
            <a:r>
              <a:rPr lang="ru" sz="2400">
                <a:solidFill>
                  <a:schemeClr val="dk1"/>
                </a:solidFill>
              </a:rPr>
              <a:t> «Твоя викторина»</a:t>
            </a:r>
            <a:endParaRPr sz="3000"/>
          </a:p>
        </p:txBody>
      </p:sp>
      <p:sp>
        <p:nvSpPr>
          <p:cNvPr id="246" name="Google Shape;246;p42"/>
          <p:cNvSpPr/>
          <p:nvPr/>
        </p:nvSpPr>
        <p:spPr>
          <a:xfrm>
            <a:off x="326850" y="1973875"/>
            <a:ext cx="2214300" cy="11799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400"/>
              <a:t>Любое предметное содержание</a:t>
            </a:r>
            <a:endParaRPr i="1" sz="2400"/>
          </a:p>
        </p:txBody>
      </p:sp>
      <p:cxnSp>
        <p:nvCxnSpPr>
          <p:cNvPr id="247" name="Google Shape;247;p42"/>
          <p:cNvCxnSpPr>
            <a:stCxn id="240" idx="1"/>
            <a:endCxn id="246" idx="3"/>
          </p:cNvCxnSpPr>
          <p:nvPr/>
        </p:nvCxnSpPr>
        <p:spPr>
          <a:xfrm rot="10800000">
            <a:off x="2541150" y="2563800"/>
            <a:ext cx="697800" cy="865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8" name="Google Shape;248;p42"/>
          <p:cNvCxnSpPr>
            <a:stCxn id="240" idx="0"/>
            <a:endCxn id="241" idx="2"/>
          </p:cNvCxnSpPr>
          <p:nvPr/>
        </p:nvCxnSpPr>
        <p:spPr>
          <a:xfrm rot="10800000">
            <a:off x="4346100" y="2436600"/>
            <a:ext cx="0" cy="488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9" name="Google Shape;249;p42"/>
          <p:cNvCxnSpPr>
            <a:stCxn id="240" idx="3"/>
            <a:endCxn id="244" idx="1"/>
          </p:cNvCxnSpPr>
          <p:nvPr/>
        </p:nvCxnSpPr>
        <p:spPr>
          <a:xfrm flipH="1" rot="10800000">
            <a:off x="5453250" y="2870700"/>
            <a:ext cx="446400" cy="5583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0" name="Google Shape;250;p42"/>
          <p:cNvCxnSpPr>
            <a:stCxn id="240" idx="3"/>
            <a:endCxn id="243" idx="0"/>
          </p:cNvCxnSpPr>
          <p:nvPr/>
        </p:nvCxnSpPr>
        <p:spPr>
          <a:xfrm>
            <a:off x="5453250" y="3429000"/>
            <a:ext cx="1913100" cy="1040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1" name="Google Shape;251;p42"/>
          <p:cNvCxnSpPr>
            <a:stCxn id="240" idx="2"/>
            <a:endCxn id="245" idx="0"/>
          </p:cNvCxnSpPr>
          <p:nvPr/>
        </p:nvCxnSpPr>
        <p:spPr>
          <a:xfrm flipH="1">
            <a:off x="4180800" y="3933000"/>
            <a:ext cx="165300" cy="4887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2" name="Google Shape;252;p42"/>
          <p:cNvCxnSpPr>
            <a:stCxn id="240" idx="1"/>
            <a:endCxn id="242" idx="0"/>
          </p:cNvCxnSpPr>
          <p:nvPr/>
        </p:nvCxnSpPr>
        <p:spPr>
          <a:xfrm flipH="1">
            <a:off x="1266750" y="3429000"/>
            <a:ext cx="1972200" cy="1040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6159" y="341375"/>
            <a:ext cx="1626541" cy="163080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3"/>
          <p:cNvSpPr txBox="1"/>
          <p:nvPr/>
        </p:nvSpPr>
        <p:spPr>
          <a:xfrm>
            <a:off x="743650" y="578375"/>
            <a:ext cx="5304600" cy="11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Примеры квестов: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u="sng">
                <a:solidFill>
                  <a:schemeClr val="hlink"/>
                </a:solidFill>
                <a:hlinkClick r:id="rId4"/>
              </a:rPr>
              <a:t>раз</a:t>
            </a:r>
            <a:r>
              <a:rPr lang="ru" sz="3600"/>
              <a:t>, </a:t>
            </a:r>
            <a:r>
              <a:rPr lang="ru" sz="3600" u="sng">
                <a:solidFill>
                  <a:schemeClr val="hlink"/>
                </a:solidFill>
                <a:hlinkClick r:id="rId5"/>
              </a:rPr>
              <a:t>два</a:t>
            </a:r>
            <a:endParaRPr sz="3600"/>
          </a:p>
        </p:txBody>
      </p:sp>
      <p:pic>
        <p:nvPicPr>
          <p:cNvPr id="259" name="Google Shape;259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325" y="2348701"/>
            <a:ext cx="7011879" cy="42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6459" y="696650"/>
            <a:ext cx="1626541" cy="163080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4"/>
          <p:cNvSpPr txBox="1"/>
          <p:nvPr/>
        </p:nvSpPr>
        <p:spPr>
          <a:xfrm>
            <a:off x="861925" y="524650"/>
            <a:ext cx="53589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dk1"/>
                </a:solidFill>
              </a:rPr>
              <a:t>Твоя викторина</a:t>
            </a:r>
            <a:endParaRPr/>
          </a:p>
        </p:txBody>
      </p:sp>
      <p:pic>
        <p:nvPicPr>
          <p:cNvPr id="266" name="Google Shape;26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79851"/>
            <a:ext cx="8839201" cy="370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>
            <p:ph type="ctrTitle"/>
          </p:nvPr>
        </p:nvSpPr>
        <p:spPr>
          <a:xfrm>
            <a:off x="443900" y="3090247"/>
            <a:ext cx="8520600" cy="163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/>
              <a:t>Формирование УУД через сервисы Trello и Learnis.com</a:t>
            </a:r>
            <a:endParaRPr b="1" sz="3600"/>
          </a:p>
        </p:txBody>
      </p:sp>
      <p:sp>
        <p:nvSpPr>
          <p:cNvPr id="272" name="Google Shape;272;p45"/>
          <p:cNvSpPr txBox="1"/>
          <p:nvPr>
            <p:ph idx="1" type="subTitle"/>
          </p:nvPr>
        </p:nvSpPr>
        <p:spPr>
          <a:xfrm>
            <a:off x="311700" y="5001695"/>
            <a:ext cx="8520600" cy="16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Онлайн-семинар «Цифровые инструменты для формирующего оценивания»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г. Челябинск, 06.02.2020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2175" y="185725"/>
            <a:ext cx="3036950" cy="303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5"/>
          <p:cNvPicPr preferRelativeResize="0"/>
          <p:nvPr/>
        </p:nvPicPr>
        <p:blipFill rotWithShape="1">
          <a:blip r:embed="rId4">
            <a:alphaModFix/>
          </a:blip>
          <a:srcRect b="0" l="0" r="0" t="32491"/>
          <a:stretch/>
        </p:blipFill>
        <p:spPr>
          <a:xfrm>
            <a:off x="130875" y="1024550"/>
            <a:ext cx="2781300" cy="9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6459" y="696650"/>
            <a:ext cx="1626541" cy="163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/>
          <p:nvPr>
            <p:ph type="title"/>
          </p:nvPr>
        </p:nvSpPr>
        <p:spPr>
          <a:xfrm>
            <a:off x="457200" y="142575"/>
            <a:ext cx="6503700" cy="8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74E13"/>
                </a:solidFill>
              </a:rPr>
              <a:t>Сонина Мария Николаевна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107" name="Google Shape;107;p28"/>
          <p:cNvSpPr txBox="1"/>
          <p:nvPr>
            <p:ph idx="1" type="body"/>
          </p:nvPr>
        </p:nvSpPr>
        <p:spPr>
          <a:xfrm>
            <a:off x="4743900" y="5741325"/>
            <a:ext cx="4400100" cy="11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74E13"/>
                </a:solidFill>
              </a:rPr>
              <a:t>Учитель обществознания и экономики высшей категории, </a:t>
            </a:r>
            <a:endParaRPr sz="1600">
              <a:solidFill>
                <a:srgbClr val="274E1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74E13"/>
                </a:solidFill>
              </a:rPr>
              <a:t>Почётный работник общего образования РФ</a:t>
            </a:r>
            <a:endParaRPr sz="1600">
              <a:solidFill>
                <a:srgbClr val="274E1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0575" y="252100"/>
            <a:ext cx="13716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cebook.png" id="109" name="Google Shape;10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000" y="3712450"/>
            <a:ext cx="703850" cy="70385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10" name="Google Shape;110;p28"/>
          <p:cNvGrpSpPr/>
          <p:nvPr/>
        </p:nvGrpSpPr>
        <p:grpSpPr>
          <a:xfrm>
            <a:off x="54000" y="2277175"/>
            <a:ext cx="4689900" cy="792900"/>
            <a:chOff x="156225" y="1753575"/>
            <a:chExt cx="4689900" cy="792900"/>
          </a:xfrm>
        </p:grpSpPr>
        <p:pic>
          <p:nvPicPr>
            <p:cNvPr descr="gmail.jpg" id="111" name="Google Shape;111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724" y="1811925"/>
              <a:ext cx="613625" cy="613625"/>
            </a:xfrm>
            <a:prstGeom prst="rect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12" name="Google Shape;112;p28"/>
            <p:cNvSpPr/>
            <p:nvPr/>
          </p:nvSpPr>
          <p:spPr>
            <a:xfrm>
              <a:off x="156225" y="1753575"/>
              <a:ext cx="4689900" cy="7929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66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/>
                <a:t>              </a:t>
              </a:r>
              <a:r>
                <a:rPr b="1" lang="ru" sz="2600" u="sng">
                  <a:solidFill>
                    <a:schemeClr val="hlink"/>
                  </a:solidFill>
                  <a:hlinkClick r:id="rId6"/>
                </a:rPr>
                <a:t>sonina@gymnasia23.ru</a:t>
              </a:r>
              <a:r>
                <a:rPr b="1" lang="ru" sz="2600">
                  <a:solidFill>
                    <a:schemeClr val="dk1"/>
                  </a:solidFill>
                </a:rPr>
                <a:t> </a:t>
              </a:r>
              <a:endParaRPr b="1" sz="2600">
                <a:solidFill>
                  <a:schemeClr val="dk1"/>
                </a:solidFill>
              </a:endParaRPr>
            </a:p>
          </p:txBody>
        </p:sp>
      </p:grpSp>
      <p:sp>
        <p:nvSpPr>
          <p:cNvPr id="113" name="Google Shape;113;p28"/>
          <p:cNvSpPr/>
          <p:nvPr/>
        </p:nvSpPr>
        <p:spPr>
          <a:xfrm>
            <a:off x="275150" y="3667913"/>
            <a:ext cx="4453200" cy="79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</a:t>
            </a:r>
            <a:r>
              <a:rPr b="1" lang="ru" sz="3000" u="sng">
                <a:solidFill>
                  <a:schemeClr val="hlink"/>
                </a:solidFill>
                <a:hlinkClick r:id="rId7"/>
              </a:rPr>
              <a:t>Facebook</a:t>
            </a:r>
            <a:endParaRPr b="1" sz="3000"/>
          </a:p>
        </p:txBody>
      </p:sp>
      <p:pic>
        <p:nvPicPr>
          <p:cNvPr descr="IMG_6384%2Bas%2BSmart%2BObject-1.jpg" id="114" name="Google Shape;114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79150" y="2018263"/>
            <a:ext cx="3716999" cy="3723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28"/>
          <p:cNvGrpSpPr/>
          <p:nvPr/>
        </p:nvGrpSpPr>
        <p:grpSpPr>
          <a:xfrm>
            <a:off x="275150" y="5058675"/>
            <a:ext cx="4453200" cy="792900"/>
            <a:chOff x="274575" y="5552750"/>
            <a:chExt cx="4453200" cy="792900"/>
          </a:xfrm>
        </p:grpSpPr>
        <p:sp>
          <p:nvSpPr>
            <p:cNvPr id="116" name="Google Shape;116;p28"/>
            <p:cNvSpPr/>
            <p:nvPr/>
          </p:nvSpPr>
          <p:spPr>
            <a:xfrm>
              <a:off x="274575" y="5552750"/>
              <a:ext cx="4453200" cy="7929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66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/>
                <a:t>                   </a:t>
              </a:r>
              <a:r>
                <a:rPr b="1" lang="ru"/>
                <a:t> </a:t>
              </a:r>
              <a:r>
                <a:rPr b="1" lang="ru" sz="3000" u="sng">
                  <a:solidFill>
                    <a:schemeClr val="hlink"/>
                  </a:solidFill>
                  <a:hlinkClick r:id="rId9"/>
                </a:rPr>
                <a:t>Instagram</a:t>
              </a:r>
              <a:endParaRPr b="1" sz="3000"/>
            </a:p>
          </p:txBody>
        </p:sp>
        <p:pic>
          <p:nvPicPr>
            <p:cNvPr descr="итнш.png" id="117" name="Google Shape;117;p2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47113" y="5626800"/>
              <a:ext cx="613625" cy="6061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28"/>
          <p:cNvSpPr txBox="1"/>
          <p:nvPr/>
        </p:nvSpPr>
        <p:spPr>
          <a:xfrm>
            <a:off x="402000" y="891250"/>
            <a:ext cx="56766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74E13"/>
                </a:solidFill>
              </a:rPr>
              <a:t>учитель обществознания и экономики МАОУ “Гимназия №23 г. Челябинска”</a:t>
            </a:r>
            <a:endParaRPr sz="2400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/>
          <p:nvPr>
            <p:ph type="title"/>
          </p:nvPr>
        </p:nvSpPr>
        <p:spPr>
          <a:xfrm>
            <a:off x="457200" y="274650"/>
            <a:ext cx="3322200" cy="92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Знакомо?</a:t>
            </a:r>
            <a:endParaRPr/>
          </a:p>
        </p:txBody>
      </p:sp>
      <p:pic>
        <p:nvPicPr>
          <p:cNvPr descr="paper-girl2.gif" id="124" name="Google Shape;12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55" y="1638525"/>
            <a:ext cx="2853900" cy="38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учитель2.jpg" id="125" name="Google Shape;12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6900" y="1845375"/>
            <a:ext cx="2247900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читать.gif" id="126" name="Google Shape;12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9546" y="2529500"/>
            <a:ext cx="3420376" cy="376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9"/>
          <p:cNvSpPr txBox="1"/>
          <p:nvPr/>
        </p:nvSpPr>
        <p:spPr>
          <a:xfrm>
            <a:off x="184975" y="5697100"/>
            <a:ext cx="35943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3000">
                <a:solidFill>
                  <a:srgbClr val="FF0000"/>
                </a:solidFill>
              </a:rPr>
              <a:t>Как всё успеть?</a:t>
            </a:r>
            <a:endParaRPr i="1" sz="3000">
              <a:solidFill>
                <a:srgbClr val="FF0000"/>
              </a:solidFill>
            </a:endParaRPr>
          </a:p>
        </p:txBody>
      </p:sp>
      <p:sp>
        <p:nvSpPr>
          <p:cNvPr id="128" name="Google Shape;128;p29"/>
          <p:cNvSpPr txBox="1"/>
          <p:nvPr/>
        </p:nvSpPr>
        <p:spPr>
          <a:xfrm>
            <a:off x="5800900" y="4988675"/>
            <a:ext cx="3237600" cy="17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600">
                <a:solidFill>
                  <a:srgbClr val="FF0000"/>
                </a:solidFill>
              </a:rPr>
              <a:t>Как работать в условиях многозадачности?</a:t>
            </a:r>
            <a:endParaRPr i="1" sz="2600">
              <a:solidFill>
                <a:srgbClr val="FF0000"/>
              </a:solidFill>
            </a:endParaRPr>
          </a:p>
        </p:txBody>
      </p:sp>
      <p:sp>
        <p:nvSpPr>
          <p:cNvPr id="129" name="Google Shape;129;p29"/>
          <p:cNvSpPr txBox="1"/>
          <p:nvPr/>
        </p:nvSpPr>
        <p:spPr>
          <a:xfrm>
            <a:off x="2788125" y="1115525"/>
            <a:ext cx="4360500" cy="13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700">
                <a:solidFill>
                  <a:srgbClr val="FF0000"/>
                </a:solidFill>
              </a:rPr>
              <a:t>Планирование — контроль — анализ: как организовать?</a:t>
            </a:r>
            <a:endParaRPr i="1" sz="27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25" y="235025"/>
            <a:ext cx="714375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0"/>
          <p:cNvSpPr txBox="1"/>
          <p:nvPr/>
        </p:nvSpPr>
        <p:spPr>
          <a:xfrm>
            <a:off x="762900" y="4561000"/>
            <a:ext cx="7618200" cy="19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400">
                <a:solidFill>
                  <a:srgbClr val="363636"/>
                </a:solidFill>
              </a:rPr>
              <a:t>А. Г. Асмолов: </a:t>
            </a:r>
            <a:r>
              <a:rPr i="1" lang="ru" sz="2400">
                <a:solidFill>
                  <a:srgbClr val="363636"/>
                </a:solidFill>
              </a:rPr>
              <a:t>"Раньше в задачах всё было дано. Сейчас задача должна моделировать деятельность, побуждать действовать в условиях неопределённости" </a:t>
            </a:r>
            <a:endParaRPr i="1" sz="2400">
              <a:solidFill>
                <a:srgbClr val="36363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63636"/>
                </a:solidFill>
              </a:rPr>
              <a:t>(запись выступления </a:t>
            </a:r>
            <a:r>
              <a:rPr lang="ru" sz="1800" u="sng">
                <a:solidFill>
                  <a:schemeClr val="hlink"/>
                </a:solidFill>
                <a:hlinkClick r:id="rId4"/>
              </a:rPr>
              <a:t>здесь</a:t>
            </a:r>
            <a:r>
              <a:rPr lang="ru" sz="1800">
                <a:solidFill>
                  <a:srgbClr val="363636"/>
                </a:solidFill>
              </a:rPr>
              <a:t>)</a:t>
            </a:r>
            <a:endParaRPr sz="1800">
              <a:solidFill>
                <a:srgbClr val="36363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/>
          <p:nvPr>
            <p:ph type="title"/>
          </p:nvPr>
        </p:nvSpPr>
        <p:spPr>
          <a:xfrm>
            <a:off x="457200" y="274648"/>
            <a:ext cx="8229600" cy="92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Откуда я узнала об этом</a:t>
            </a:r>
            <a:endParaRPr/>
          </a:p>
        </p:txBody>
      </p:sp>
      <p:sp>
        <p:nvSpPr>
          <p:cNvPr id="141" name="Google Shape;141;p31"/>
          <p:cNvSpPr txBox="1"/>
          <p:nvPr>
            <p:ph idx="2" type="body"/>
          </p:nvPr>
        </p:nvSpPr>
        <p:spPr>
          <a:xfrm>
            <a:off x="4692275" y="1417650"/>
            <a:ext cx="3994500" cy="22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Презентация</a:t>
            </a:r>
            <a:r>
              <a:rPr lang="ru"/>
              <a:t> 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"/>
              <a:t>к мастер-классу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4"/>
              </a:rPr>
              <a:t>Видеозапись</a:t>
            </a:r>
            <a:r>
              <a:rPr lang="ru"/>
              <a:t> мастер-класса</a:t>
            </a:r>
            <a:endParaRPr/>
          </a:p>
        </p:txBody>
      </p:sp>
      <p:pic>
        <p:nvPicPr>
          <p:cNvPr descr="Брыксина.jpg" id="142" name="Google Shape;14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775" y="1625237"/>
            <a:ext cx="3994500" cy="346271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1"/>
          <p:cNvSpPr txBox="1"/>
          <p:nvPr/>
        </p:nvSpPr>
        <p:spPr>
          <a:xfrm>
            <a:off x="237850" y="5285550"/>
            <a:ext cx="4968300" cy="12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Мастер-класс О.Ф. Брыксиной на Шестой Международной конференции </a:t>
            </a:r>
            <a:r>
              <a:rPr lang="ru" sz="1600" u="sng">
                <a:solidFill>
                  <a:schemeClr val="hlink"/>
                </a:solidFill>
                <a:hlinkClick r:id="rId6"/>
              </a:rPr>
              <a:t>“Информационные технологии для Новой Школы”</a:t>
            </a:r>
            <a:r>
              <a:rPr lang="ru" sz="1600"/>
              <a:t> (г. Санкт-Петербург, 25—27 марта 2015 г.)</a:t>
            </a:r>
            <a:endParaRPr sz="1600"/>
          </a:p>
        </p:txBody>
      </p:sp>
      <p:pic>
        <p:nvPicPr>
          <p:cNvPr descr="ИТНШ_20151.jpg" id="144" name="Google Shape;144;p31"/>
          <p:cNvPicPr preferRelativeResize="0"/>
          <p:nvPr/>
        </p:nvPicPr>
        <p:blipFill rotWithShape="1">
          <a:blip r:embed="rId7">
            <a:alphaModFix/>
          </a:blip>
          <a:srcRect b="51776" l="24132" r="55058" t="1481"/>
          <a:stretch/>
        </p:blipFill>
        <p:spPr>
          <a:xfrm>
            <a:off x="5817400" y="3699900"/>
            <a:ext cx="1902800" cy="29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32491"/>
          <a:stretch/>
        </p:blipFill>
        <p:spPr>
          <a:xfrm>
            <a:off x="147375" y="115675"/>
            <a:ext cx="2781300" cy="9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3231600" y="2434450"/>
            <a:ext cx="2278800" cy="1131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u="sng">
                <a:solidFill>
                  <a:schemeClr val="hlink"/>
                </a:solidFill>
                <a:hlinkClick r:id="rId4"/>
              </a:rPr>
              <a:t>Trello.com</a:t>
            </a:r>
            <a:endParaRPr b="1" sz="3000"/>
          </a:p>
        </p:txBody>
      </p:sp>
      <p:sp>
        <p:nvSpPr>
          <p:cNvPr id="151" name="Google Shape;151;p32"/>
          <p:cNvSpPr/>
          <p:nvPr/>
        </p:nvSpPr>
        <p:spPr>
          <a:xfrm>
            <a:off x="336975" y="1090675"/>
            <a:ext cx="2655000" cy="1255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/>
              <a:t>Настройка разного уровня доступа к доске</a:t>
            </a:r>
            <a:endParaRPr sz="2400"/>
          </a:p>
        </p:txBody>
      </p:sp>
      <p:sp>
        <p:nvSpPr>
          <p:cNvPr id="152" name="Google Shape;152;p32"/>
          <p:cNvSpPr/>
          <p:nvPr/>
        </p:nvSpPr>
        <p:spPr>
          <a:xfrm>
            <a:off x="273825" y="3565525"/>
            <a:ext cx="2781300" cy="1255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Простой и понятный интерфейс</a:t>
            </a:r>
            <a:endParaRPr sz="2400"/>
          </a:p>
        </p:txBody>
      </p:sp>
      <p:sp>
        <p:nvSpPr>
          <p:cNvPr id="153" name="Google Shape;153;p32"/>
          <p:cNvSpPr/>
          <p:nvPr/>
        </p:nvSpPr>
        <p:spPr>
          <a:xfrm>
            <a:off x="4502475" y="421275"/>
            <a:ext cx="2781300" cy="1255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/>
              <a:t>Интеграция с аккаунтом GSuite</a:t>
            </a:r>
            <a:endParaRPr sz="2400"/>
          </a:p>
        </p:txBody>
      </p:sp>
      <p:sp>
        <p:nvSpPr>
          <p:cNvPr id="154" name="Google Shape;154;p32"/>
          <p:cNvSpPr/>
          <p:nvPr/>
        </p:nvSpPr>
        <p:spPr>
          <a:xfrm>
            <a:off x="5936475" y="2309725"/>
            <a:ext cx="2781300" cy="1255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/>
              <a:t>Автосохранение всех изменений</a:t>
            </a:r>
            <a:endParaRPr sz="2400"/>
          </a:p>
        </p:txBody>
      </p:sp>
      <p:sp>
        <p:nvSpPr>
          <p:cNvPr id="155" name="Google Shape;155;p32"/>
          <p:cNvSpPr/>
          <p:nvPr/>
        </p:nvSpPr>
        <p:spPr>
          <a:xfrm>
            <a:off x="2910075" y="5083125"/>
            <a:ext cx="2781300" cy="1255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Разнообразие опций</a:t>
            </a:r>
            <a:endParaRPr sz="2400"/>
          </a:p>
        </p:txBody>
      </p:sp>
      <p:sp>
        <p:nvSpPr>
          <p:cNvPr id="156" name="Google Shape;156;p32"/>
          <p:cNvSpPr/>
          <p:nvPr/>
        </p:nvSpPr>
        <p:spPr>
          <a:xfrm>
            <a:off x="5936475" y="4198175"/>
            <a:ext cx="2781300" cy="1255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Наличие мобильного приложения</a:t>
            </a:r>
            <a:endParaRPr sz="2400"/>
          </a:p>
        </p:txBody>
      </p:sp>
      <p:sp>
        <p:nvSpPr>
          <p:cNvPr id="157" name="Google Shape;157;p32"/>
          <p:cNvSpPr/>
          <p:nvPr/>
        </p:nvSpPr>
        <p:spPr>
          <a:xfrm>
            <a:off x="5569025" y="2941500"/>
            <a:ext cx="367500" cy="3966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2"/>
          <p:cNvSpPr/>
          <p:nvPr/>
        </p:nvSpPr>
        <p:spPr>
          <a:xfrm>
            <a:off x="4709700" y="1677075"/>
            <a:ext cx="578400" cy="75210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2"/>
          <p:cNvSpPr/>
          <p:nvPr/>
        </p:nvSpPr>
        <p:spPr>
          <a:xfrm>
            <a:off x="4011525" y="3565450"/>
            <a:ext cx="578400" cy="14970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2"/>
          <p:cNvSpPr/>
          <p:nvPr/>
        </p:nvSpPr>
        <p:spPr>
          <a:xfrm rot="-2281724">
            <a:off x="5196397" y="3462078"/>
            <a:ext cx="578518" cy="1497064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2"/>
          <p:cNvSpPr/>
          <p:nvPr/>
        </p:nvSpPr>
        <p:spPr>
          <a:xfrm rot="4086287">
            <a:off x="2064453" y="2238702"/>
            <a:ext cx="578423" cy="1696442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2"/>
          <p:cNvSpPr/>
          <p:nvPr/>
        </p:nvSpPr>
        <p:spPr>
          <a:xfrm rot="-3196009">
            <a:off x="3388229" y="1072494"/>
            <a:ext cx="578342" cy="1570625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3"/>
          <p:cNvPicPr preferRelativeResize="0"/>
          <p:nvPr/>
        </p:nvPicPr>
        <p:blipFill rotWithShape="1">
          <a:blip r:embed="rId3">
            <a:alphaModFix/>
          </a:blip>
          <a:srcRect b="0" l="0" r="0" t="32491"/>
          <a:stretch/>
        </p:blipFill>
        <p:spPr>
          <a:xfrm>
            <a:off x="147375" y="115675"/>
            <a:ext cx="2781300" cy="9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3"/>
          <p:cNvSpPr txBox="1"/>
          <p:nvPr/>
        </p:nvSpPr>
        <p:spPr>
          <a:xfrm>
            <a:off x="826275" y="1090675"/>
            <a:ext cx="7337100" cy="11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u="sng">
                <a:solidFill>
                  <a:schemeClr val="hlink"/>
                </a:solidFill>
                <a:hlinkClick r:id="rId4"/>
              </a:rPr>
              <a:t>Пример</a:t>
            </a:r>
            <a:r>
              <a:rPr lang="ru" sz="2400"/>
              <a:t> доски задач, созданный в рамках промежуточной аттестации учащихся 10-х классов по обществознанию (</a:t>
            </a:r>
            <a:r>
              <a:rPr lang="ru" sz="2400" u="sng">
                <a:solidFill>
                  <a:schemeClr val="hlink"/>
                </a:solidFill>
                <a:hlinkClick r:id="rId5"/>
              </a:rPr>
              <a:t>сайт</a:t>
            </a:r>
            <a:r>
              <a:rPr lang="ru" sz="2400"/>
              <a:t> проекта)</a:t>
            </a:r>
            <a:endParaRPr sz="2400"/>
          </a:p>
        </p:txBody>
      </p:sp>
      <p:pic>
        <p:nvPicPr>
          <p:cNvPr id="169" name="Google Shape;169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416375"/>
            <a:ext cx="8839200" cy="251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33"/>
          <p:cNvCxnSpPr/>
          <p:nvPr/>
        </p:nvCxnSpPr>
        <p:spPr>
          <a:xfrm rot="10800000">
            <a:off x="4215775" y="3241725"/>
            <a:ext cx="3073200" cy="21360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1" name="Google Shape;171;p33"/>
          <p:cNvCxnSpPr/>
          <p:nvPr/>
        </p:nvCxnSpPr>
        <p:spPr>
          <a:xfrm flipH="1" rot="10800000">
            <a:off x="1986200" y="2567000"/>
            <a:ext cx="2004900" cy="26901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2" name="Google Shape;172;p33"/>
          <p:cNvSpPr txBox="1"/>
          <p:nvPr/>
        </p:nvSpPr>
        <p:spPr>
          <a:xfrm>
            <a:off x="412250" y="5163425"/>
            <a:ext cx="4028700" cy="15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Можно добавить других пользователей на доску, изменить настройки доступа к доске</a:t>
            </a:r>
            <a:endParaRPr sz="2400"/>
          </a:p>
        </p:txBody>
      </p:sp>
      <p:sp>
        <p:nvSpPr>
          <p:cNvPr id="173" name="Google Shape;173;p33"/>
          <p:cNvSpPr txBox="1"/>
          <p:nvPr/>
        </p:nvSpPr>
        <p:spPr>
          <a:xfrm>
            <a:off x="4962900" y="5377725"/>
            <a:ext cx="40287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Настраиваемые списки задач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4"/>
          <p:cNvPicPr preferRelativeResize="0"/>
          <p:nvPr/>
        </p:nvPicPr>
        <p:blipFill rotWithShape="1">
          <a:blip r:embed="rId3">
            <a:alphaModFix/>
          </a:blip>
          <a:srcRect b="0" l="0" r="0" t="32491"/>
          <a:stretch/>
        </p:blipFill>
        <p:spPr>
          <a:xfrm>
            <a:off x="147375" y="115675"/>
            <a:ext cx="2781300" cy="9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4"/>
          <p:cNvSpPr txBox="1"/>
          <p:nvPr/>
        </p:nvSpPr>
        <p:spPr>
          <a:xfrm>
            <a:off x="1300050" y="1189825"/>
            <a:ext cx="62025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u="sng">
                <a:solidFill>
                  <a:schemeClr val="hlink"/>
                </a:solidFill>
                <a:hlinkClick r:id="rId4"/>
              </a:rPr>
              <a:t>Пример</a:t>
            </a:r>
            <a:r>
              <a:rPr lang="ru" sz="3000"/>
              <a:t> стикера с доски задач</a:t>
            </a:r>
            <a:endParaRPr sz="3000"/>
          </a:p>
        </p:txBody>
      </p:sp>
      <p:pic>
        <p:nvPicPr>
          <p:cNvPr id="180" name="Google Shape;18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9700" y="1983175"/>
            <a:ext cx="5624611" cy="46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/>
          <p:nvPr/>
        </p:nvSpPr>
        <p:spPr>
          <a:xfrm>
            <a:off x="1969200" y="1239400"/>
            <a:ext cx="52056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u="sng">
                <a:solidFill>
                  <a:schemeClr val="hlink"/>
                </a:solidFill>
                <a:hlinkClick r:id="rId3"/>
              </a:rPr>
              <a:t>Пример</a:t>
            </a:r>
            <a:r>
              <a:rPr lang="ru" sz="3000"/>
              <a:t> ученической доски</a:t>
            </a:r>
            <a:endParaRPr sz="3000"/>
          </a:p>
        </p:txBody>
      </p:sp>
      <p:pic>
        <p:nvPicPr>
          <p:cNvPr id="186" name="Google Shape;186;p35"/>
          <p:cNvPicPr preferRelativeResize="0"/>
          <p:nvPr/>
        </p:nvPicPr>
        <p:blipFill rotWithShape="1">
          <a:blip r:embed="rId4">
            <a:alphaModFix/>
          </a:blip>
          <a:srcRect b="0" l="0" r="0" t="32491"/>
          <a:stretch/>
        </p:blipFill>
        <p:spPr>
          <a:xfrm>
            <a:off x="147375" y="115675"/>
            <a:ext cx="2781300" cy="9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548575"/>
            <a:ext cx="8839199" cy="194657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5"/>
          <p:cNvSpPr txBox="1"/>
          <p:nvPr/>
        </p:nvSpPr>
        <p:spPr>
          <a:xfrm>
            <a:off x="1074150" y="4660125"/>
            <a:ext cx="7138800" cy="17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Каждая группа учащихся (3 человека) создаёт свою доску и самостоятельно ведёт её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Учитель - четвёртый участник доски с правами редактирования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u="sng">
                <a:solidFill>
                  <a:schemeClr val="hlink"/>
                </a:solidFill>
                <a:hlinkClick r:id="rId6"/>
              </a:rPr>
              <a:t>Критерии оценивания</a:t>
            </a:r>
            <a:r>
              <a:rPr lang="ru" sz="1800"/>
              <a:t> 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