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1" r:id="rId6"/>
    <p:sldId id="260" r:id="rId7"/>
    <p:sldId id="258" r:id="rId8"/>
    <p:sldId id="259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C7DD-B08B-49E6-BD5B-5549F6942443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B05F-E1E0-41C8-99ED-CC64221C14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206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C7DD-B08B-49E6-BD5B-5549F6942443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B05F-E1E0-41C8-99ED-CC64221C14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239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C7DD-B08B-49E6-BD5B-5549F6942443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B05F-E1E0-41C8-99ED-CC64221C14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56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C7DD-B08B-49E6-BD5B-5549F6942443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B05F-E1E0-41C8-99ED-CC64221C14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C7DD-B08B-49E6-BD5B-5549F6942443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B05F-E1E0-41C8-99ED-CC64221C14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068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C7DD-B08B-49E6-BD5B-5549F6942443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B05F-E1E0-41C8-99ED-CC64221C14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570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C7DD-B08B-49E6-BD5B-5549F6942443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B05F-E1E0-41C8-99ED-CC64221C14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56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C7DD-B08B-49E6-BD5B-5549F6942443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B05F-E1E0-41C8-99ED-CC64221C14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43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C7DD-B08B-49E6-BD5B-5549F6942443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B05F-E1E0-41C8-99ED-CC64221C14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050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C7DD-B08B-49E6-BD5B-5549F6942443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B05F-E1E0-41C8-99ED-CC64221C14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968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C7DD-B08B-49E6-BD5B-5549F6942443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B05F-E1E0-41C8-99ED-CC64221C14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804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FC7DD-B08B-49E6-BD5B-5549F6942443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3B05F-E1E0-41C8-99ED-CC64221C14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57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b="1" dirty="0" smtClean="0"/>
              <a:t>Онлайн-семинар</a:t>
            </a:r>
            <a:br>
              <a:rPr lang="ru-RU" sz="4400" b="1" dirty="0" smtClean="0"/>
            </a:br>
            <a:r>
              <a:rPr lang="ru-RU" sz="4400" b="1" dirty="0" smtClean="0"/>
              <a:t>«Проектная </a:t>
            </a:r>
            <a:r>
              <a:rPr lang="ru-RU" sz="4400" b="1" dirty="0"/>
              <a:t>деятельность обучающихся в условиях реализации </a:t>
            </a: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ФГОС </a:t>
            </a:r>
            <a:r>
              <a:rPr lang="ru-RU" sz="4400" b="1" dirty="0"/>
              <a:t>ООО и СОО </a:t>
            </a:r>
            <a:br>
              <a:rPr lang="ru-RU" sz="4400" b="1" dirty="0"/>
            </a:br>
            <a:r>
              <a:rPr lang="ru-RU" sz="4400" b="1" dirty="0"/>
              <a:t>(из опыта работы ОО Челябинска</a:t>
            </a:r>
            <a:r>
              <a:rPr lang="ru-RU" sz="4400" b="1" dirty="0" smtClean="0"/>
              <a:t>)»</a:t>
            </a: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17 декабря 2019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8250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Основное общее образование (5-9 класс)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МИНИСТЕРСТВО ОБРАЗОВАНИЯ И НАУКИ РОССИЙСКОЙ ФЕДЕРАЦИИ </a:t>
            </a:r>
          </a:p>
          <a:p>
            <a:pPr marL="0" indent="0">
              <a:buNone/>
            </a:pPr>
            <a:r>
              <a:rPr lang="ru-RU" dirty="0" smtClean="0"/>
              <a:t>ПРИКАЗ от 17 декабря 2010 г. № 1897 </a:t>
            </a:r>
          </a:p>
          <a:p>
            <a:pPr marL="0" indent="0">
              <a:buNone/>
            </a:pPr>
            <a:r>
              <a:rPr lang="ru-RU" dirty="0" smtClean="0"/>
              <a:t>«ОБ УТВЕРЖДЕНИИ ФЕДЕРАЛЬНОГО ГОСУДАРСТВЕННОГО ОБРАЗОВАТЕЛЬНОГО СТАНДАРТА ОСНОВНОГО ОБЩЕГО ОБРАЗОВАНИЯ» (в ред. Приказа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 от 29.12.2014 № 1644)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4828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Основное общее образование (5-9 класс)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	Основной процедурой </a:t>
            </a:r>
            <a:r>
              <a:rPr lang="ru-RU" b="1" dirty="0" smtClean="0">
                <a:solidFill>
                  <a:srgbClr val="FF0000"/>
                </a:solidFill>
              </a:rPr>
              <a:t>итоговой</a:t>
            </a:r>
            <a:r>
              <a:rPr lang="ru-RU" dirty="0" smtClean="0"/>
              <a:t> оценки достижения </a:t>
            </a:r>
            <a:r>
              <a:rPr lang="ru-RU" dirty="0" err="1" smtClean="0"/>
              <a:t>метапредметных</a:t>
            </a:r>
            <a:r>
              <a:rPr lang="ru-RU" dirty="0" smtClean="0"/>
              <a:t> результатов является защита итогового индивидуального проекта.</a:t>
            </a:r>
          </a:p>
          <a:p>
            <a:pPr marL="0" indent="0">
              <a:buNone/>
            </a:pPr>
            <a:r>
              <a:rPr lang="ru-RU" dirty="0" smtClean="0"/>
              <a:t>	Итоговой проект представляет собой учебный проект, выполняемый обучающимся в рамках одного или нескольких учебных предметов с целью продемонстрировать свои достижения в самостоятельном освоении содержания избранных областей знаний и/или видов деятельности и способность проектировать и осуществлять целесообразную и результативную деятельность (учебно-познавательную, конструкторскую, социальную, художественно-творческую, иную).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9958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Основное общее образование (5-9 класс)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Результатом (продуктом) проектной деятельности может быть любая из следующих работ:</a:t>
            </a:r>
          </a:p>
          <a:p>
            <a:pPr marL="0" indent="0">
              <a:buNone/>
            </a:pPr>
            <a:r>
              <a:rPr lang="ru-RU" dirty="0" smtClean="0"/>
              <a:t>а) письменная работа (эссе, реферат, аналитические материалы, обзорные материалы, отчеты о проведенных исследованиях, стендовый доклад и др.);</a:t>
            </a:r>
          </a:p>
          <a:p>
            <a:pPr marL="0" indent="0">
              <a:buNone/>
            </a:pPr>
            <a:r>
              <a:rPr lang="ru-RU" dirty="0" smtClean="0"/>
              <a:t>б) художественная творческая работа (в области литературы, музыки, изобразительного искусства, экранных искусств), представленная в виде прозаического или стихотворного произведения, инсценировки, художественной декламации, исполнения музыкального произведения, компьютерной анимации и др.;</a:t>
            </a:r>
          </a:p>
          <a:p>
            <a:pPr marL="0" indent="0">
              <a:buNone/>
            </a:pPr>
            <a:r>
              <a:rPr lang="ru-RU" dirty="0" smtClean="0"/>
              <a:t>в) материальный объект, макет, иное конструкторское изделие;</a:t>
            </a:r>
          </a:p>
          <a:p>
            <a:pPr marL="0" indent="0">
              <a:buNone/>
            </a:pPr>
            <a:r>
              <a:rPr lang="ru-RU" dirty="0" smtClean="0"/>
              <a:t>г) отчетные материалы по социальному проекту, которые могут включать как тексты, так и мультимедийные продукты.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4324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Основное общее образование (5-9 класс)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	Требования </a:t>
            </a:r>
            <a:r>
              <a:rPr lang="ru-RU" dirty="0"/>
              <a:t>к организации проектной деятельности, к содержанию и направленности проекта, а также критерии оценки проектной работы разрабатываются с учетом целей и задач проектной деятельности на данном этапе образования и в соответствии с особенностями образовательной организации. </a:t>
            </a:r>
          </a:p>
          <a:p>
            <a:pPr marL="0" indent="0">
              <a:buNone/>
            </a:pPr>
            <a:r>
              <a:rPr lang="ru-RU" dirty="0" smtClean="0"/>
              <a:t>	Общим </a:t>
            </a:r>
            <a:r>
              <a:rPr lang="ru-RU" dirty="0"/>
              <a:t>требованием ко всем работам является необходимость соблюдения норм и правил цитирования, ссылок на различные источники. В случае заимствования текста работы (плагиата) без указания ссылок на источник, проект к защите не допускается.</a:t>
            </a:r>
          </a:p>
          <a:p>
            <a:pPr marL="0" indent="0">
              <a:buNone/>
            </a:pPr>
            <a:r>
              <a:rPr lang="ru-RU" dirty="0" smtClean="0"/>
              <a:t>	Защита </a:t>
            </a:r>
            <a:r>
              <a:rPr lang="ru-RU" dirty="0"/>
              <a:t>проекта осуществляется в процессе специально организованной деятельности комиссии образовательной организации или на школьной конференции. </a:t>
            </a:r>
          </a:p>
          <a:p>
            <a:pPr marL="0" indent="0">
              <a:buNone/>
            </a:pPr>
            <a:r>
              <a:rPr lang="ru-RU" dirty="0" smtClean="0"/>
              <a:t>	Результаты </a:t>
            </a:r>
            <a:r>
              <a:rPr lang="ru-RU" dirty="0"/>
              <a:t>выполнения проекта оцениваются по итогам рассмотрения комиссией представленного продукта с краткой пояснительной запиской, презентации обучающегося и отзыва руководителя.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4550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Среднее общее образование (10-11 класс)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Приказ </a:t>
            </a:r>
            <a:r>
              <a:rPr lang="ru-RU" b="1" dirty="0" err="1"/>
              <a:t>Минобрнауки</a:t>
            </a:r>
            <a:r>
              <a:rPr lang="ru-RU" b="1" dirty="0"/>
              <a:t> России от 17.05.2012 № 413 (ред. от 29.06.2017) «Об утверждении федерального государственного образовательного стандарта среднего общего образования» (Зарегистрировано в Минюсте России 07.06.2012 № 24480)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п. 18.3.1.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…</a:t>
            </a:r>
          </a:p>
          <a:p>
            <a:pPr marL="0" indent="0">
              <a:buNone/>
            </a:pPr>
            <a:r>
              <a:rPr lang="ru-RU" dirty="0"/>
              <a:t>Учебный план профиля обучения и (или) индивидуальный учебный план должны содержать </a:t>
            </a:r>
            <a:r>
              <a:rPr lang="ru-RU" b="1" i="1" dirty="0"/>
              <a:t>11 (12) учебных предметов</a:t>
            </a:r>
            <a:r>
              <a:rPr lang="ru-RU" dirty="0"/>
              <a:t> и предусматривать изучение </a:t>
            </a:r>
            <a:r>
              <a:rPr lang="ru-RU" b="1" i="1" dirty="0"/>
              <a:t>не менее одного учебного предмета из каждой предметной области</a:t>
            </a:r>
            <a:r>
              <a:rPr lang="ru-RU" dirty="0"/>
              <a:t>, определенной настоящим </a:t>
            </a:r>
            <a:r>
              <a:rPr lang="ru-RU" dirty="0" smtClean="0"/>
              <a:t>Стандартом…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2312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Среднее общее образование (10-11 класс)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000" b="1" dirty="0">
                <a:solidFill>
                  <a:srgbClr val="FF0000"/>
                </a:solidFill>
              </a:rPr>
              <a:t>… В учебном плане должно быть предусмотрено выполнение обучающимися индивидуального(</a:t>
            </a:r>
            <a:r>
              <a:rPr lang="ru-RU" sz="3000" b="1" dirty="0" err="1">
                <a:solidFill>
                  <a:srgbClr val="FF0000"/>
                </a:solidFill>
              </a:rPr>
              <a:t>ых</a:t>
            </a:r>
            <a:r>
              <a:rPr lang="ru-RU" sz="3000" b="1" dirty="0">
                <a:solidFill>
                  <a:srgbClr val="FF0000"/>
                </a:solidFill>
              </a:rPr>
              <a:t>) проекта(</a:t>
            </a:r>
            <a:r>
              <a:rPr lang="ru-RU" sz="3000" b="1" dirty="0" err="1">
                <a:solidFill>
                  <a:srgbClr val="FF0000"/>
                </a:solidFill>
              </a:rPr>
              <a:t>ов</a:t>
            </a:r>
            <a:r>
              <a:rPr lang="ru-RU" sz="3000" b="1" dirty="0">
                <a:solidFill>
                  <a:srgbClr val="FF0000"/>
                </a:solidFill>
              </a:rPr>
              <a:t>).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b="1" dirty="0"/>
              <a:t>п. 11.</a:t>
            </a:r>
            <a:r>
              <a:rPr lang="ru-RU" dirty="0"/>
              <a:t> </a:t>
            </a:r>
            <a:r>
              <a:rPr lang="ru-RU" b="1" i="1" dirty="0"/>
              <a:t>Индивидуальный проект</a:t>
            </a:r>
            <a:r>
              <a:rPr lang="ru-RU" dirty="0"/>
              <a:t> представляет собой особую форму организации деятельности обучающихся (учебное исследование или учебный проект).</a:t>
            </a:r>
          </a:p>
          <a:p>
            <a:pPr marL="0" indent="0">
              <a:buNone/>
            </a:pPr>
            <a:r>
              <a:rPr lang="ru-RU" b="1" i="1" dirty="0"/>
              <a:t>Индивидуальный проект</a:t>
            </a:r>
            <a:r>
              <a:rPr lang="ru-RU" dirty="0"/>
              <a:t> выполняется обучающимся </a:t>
            </a:r>
            <a:r>
              <a:rPr lang="ru-RU" b="1" i="1" dirty="0"/>
              <a:t>самостоятельно под руководством учителя (</a:t>
            </a:r>
            <a:r>
              <a:rPr lang="ru-RU" b="1" i="1" dirty="0" err="1"/>
              <a:t>тьютора</a:t>
            </a:r>
            <a:r>
              <a:rPr lang="ru-RU" b="1" i="1" dirty="0"/>
              <a:t>)</a:t>
            </a:r>
            <a:r>
              <a:rPr lang="ru-RU" dirty="0"/>
              <a:t> по выбранной теме </a:t>
            </a:r>
            <a:r>
              <a:rPr lang="ru-RU" b="1" i="1" dirty="0"/>
              <a:t>в рамках одного или нескольких изучаемых учебных предметов, курсов</a:t>
            </a:r>
            <a:r>
              <a:rPr lang="ru-RU" dirty="0"/>
              <a:t> в любой избранной области деятельности (познавательной, практической, учебно-исследовательской, социальной, художественно-творческой, иной).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0064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Среднее общее образование (10-11 класс)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/>
              <a:t>Индивидуальный проект </a:t>
            </a:r>
            <a:r>
              <a:rPr lang="ru-RU" dirty="0"/>
              <a:t>выполняется обучающимся </a:t>
            </a:r>
            <a:r>
              <a:rPr lang="ru-RU" b="1" i="1" dirty="0"/>
              <a:t>в течение одного года или двух лет в рамках учебного времени, специально отведенного учебным планом</a:t>
            </a:r>
            <a:r>
              <a:rPr lang="ru-RU" dirty="0"/>
              <a:t>, и должен быть представлен в виде завершенного учебного исследования или разработанного проекта: информационного, творческого, социального, прикладного, инновационного, конструкторского, инженерного»</a:t>
            </a:r>
          </a:p>
        </p:txBody>
      </p:sp>
    </p:spTree>
    <p:extLst>
      <p:ext uri="{BB962C8B-B14F-4D97-AF65-F5344CB8AC3E}">
        <p14:creationId xmlns:p14="http://schemas.microsoft.com/office/powerpoint/2010/main" val="20669181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262</Words>
  <Application>Microsoft Office PowerPoint</Application>
  <PresentationFormat>Широкоэкранный</PresentationFormat>
  <Paragraphs>35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Онлайн-семинар «Проектная деятельность обучающихся в условиях реализации  ФГОС ООО и СОО  (из опыта работы ОО Челябинска)»</vt:lpstr>
      <vt:lpstr>Основное общее образование (5-9 класс)</vt:lpstr>
      <vt:lpstr>Основное общее образование (5-9 класс)</vt:lpstr>
      <vt:lpstr>Основное общее образование (5-9 класс)</vt:lpstr>
      <vt:lpstr>Основное общее образование (5-9 класс)</vt:lpstr>
      <vt:lpstr>Среднее общее образование (10-11 класс)</vt:lpstr>
      <vt:lpstr>Среднее общее образование (10-11 класс)</vt:lpstr>
      <vt:lpstr>Среднее общее образование (10-11 класс)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Онлайн-семинар «Проектная деятельность обучающихся в условиях реализации  ФГОС ООО и СОО  (из опыта работы ОО Челябинска)»</dc:title>
  <dc:creator>Татьяна В. Таран</dc:creator>
  <cp:lastModifiedBy>Татьяна В. Таран</cp:lastModifiedBy>
  <cp:revision>4</cp:revision>
  <dcterms:created xsi:type="dcterms:W3CDTF">2019-12-16T10:05:11Z</dcterms:created>
  <dcterms:modified xsi:type="dcterms:W3CDTF">2019-12-16T10:56:30Z</dcterms:modified>
</cp:coreProperties>
</file>