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59" r:id="rId5"/>
    <p:sldId id="295" r:id="rId6"/>
    <p:sldId id="299" r:id="rId7"/>
    <p:sldId id="317" r:id="rId8"/>
    <p:sldId id="318" r:id="rId9"/>
    <p:sldId id="319" r:id="rId10"/>
    <p:sldId id="320" r:id="rId11"/>
    <p:sldId id="297" r:id="rId12"/>
    <p:sldId id="321" r:id="rId13"/>
    <p:sldId id="291" r:id="rId14"/>
    <p:sldId id="315" r:id="rId15"/>
    <p:sldId id="314" r:id="rId16"/>
    <p:sldId id="303" r:id="rId17"/>
    <p:sldId id="301" r:id="rId18"/>
    <p:sldId id="322" r:id="rId19"/>
    <p:sldId id="323" r:id="rId20"/>
    <p:sldId id="262" r:id="rId21"/>
    <p:sldId id="287" r:id="rId22"/>
    <p:sldId id="265" r:id="rId23"/>
    <p:sldId id="266" r:id="rId24"/>
    <p:sldId id="267" r:id="rId25"/>
    <p:sldId id="288" r:id="rId26"/>
    <p:sldId id="289" r:id="rId27"/>
    <p:sldId id="268" r:id="rId28"/>
    <p:sldId id="27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8DA32-5557-4D51-A858-81FE5D20B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3593FC-9568-4545-88CE-BB30035B2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29842-91CE-4E94-A31E-6AD4153B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363A6-C7EE-44DF-B870-0CB9290B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7C315C-64DC-4B4D-A331-0849A2DA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6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3F30C-11D7-48D9-ABFB-F2F5E826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1AFE11-2E15-40A4-B4C8-7E66F660B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DE38B6-8605-4C82-9E7E-8C7ECCA0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3DC18-31F5-4F54-B8C9-49C9ABAE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09D9F-A546-48FF-94D3-750FEBA9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2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2F38A3-4124-4D0B-82EA-710B344FD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0D89BA-5EB1-444C-BD83-0F5B0FFEF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7D2C65-1EB5-46E0-8F16-553907DA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F0065-79AF-4A94-AE08-FC4BBB94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B1027-9AA1-4775-A070-665444C0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33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E0C56-E6D1-46B0-947C-636EFC19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3DAF27-9A71-4C45-B7A9-BE7D4D28E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738F0-4C27-428C-87CE-6398A355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7AC00A-D82C-4219-B3A4-6952F2AD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364DE-0732-4669-9CF5-D472DB15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7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CE5D3-F74C-4ECD-AC9B-275D06E7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E6A855-A6EF-4EBB-AEAC-2E94CB1E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76DAF-60AD-42F6-B829-6D645E38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9CD70-3353-44A6-8ECF-F7810AFF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4D243-4C07-4C6A-B592-E43E61C4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1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FF99-F501-4F99-95E8-7D51DA02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3BAF4-BB95-44B1-AB96-C84ACC970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18C83E-A5FA-46DC-85DE-D447A10D6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64717-2F06-4814-923C-A1DEEFA9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575AC7-442C-4E41-823F-C23F5DF3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0106C2-5C32-49AA-9DC8-0F10F27F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2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13B25-423D-459D-8DE4-3CF7B40C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47674-1358-43C0-AC66-ED478475F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3183CB-8733-4D98-85FC-3CC6BA97B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56CE11-A2C9-4E5B-84F8-889681B8E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54A52E-8C9A-4BAB-BFE4-C30CF4395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68528D-8217-4234-AD72-691FB87E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EC02DF-8304-4FC4-8B2C-6D96805C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28BE1C-059A-4F36-893A-8F869DB4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0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E8EF4-2B2A-46D7-8611-677FED5A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12D2C4-FF7A-4D2E-89DF-E26A9E4F6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6FB9C3-6020-4A1B-82CF-4C62B151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3D932E-B904-45AD-91D9-D4B39A0A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5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5E374F-3FC2-4EBE-930F-4EEA18F7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3C63E6-8133-413B-8287-D7ABC9B0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52F793-40DE-48C6-8719-872AC871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3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DCA9A-244D-41D1-A993-CF931071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5866F-2A7A-4C3B-AA5A-A63BE2EA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DF2AEF-42F4-47A3-A4CD-897BCBB8C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63FB9-4451-4230-9271-44E78970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AD7E7A-F1C8-4D19-A081-33CA0CB8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1C1DE4-47B6-412B-8E5A-B33967B2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2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9AFCD-0192-4D25-A851-45BA3377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702644-8969-4854-998E-991172298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4D1C05-81A8-4BBD-8F69-4C856DF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4F748E-6CBE-4884-9742-A9B6D01C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11F1A-A2E1-4E90-B881-7CDF60D65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5C453-2E7E-415E-A3B3-1AFF3386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6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21296-FA81-4F32-A489-4F9F1758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FB777-CE1D-4A4A-ACD8-0E9B3127B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08D524-4279-4FD1-B15E-992B4B7E9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BD401-333D-4E74-B336-4162C374B27C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87A35-F793-48B3-8B23-34B38BCC4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B7C70E-EAC1-4BFE-B8FF-C0CCDFE07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9FD50-BCF6-4FB7-A9F1-A396716FB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3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.edu.ru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%3A%2F%2Fassistants.edu.ru%2F&amp;post=-138558122_4913&amp;cc_key=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vk.com/away.php?to=https%3A%2F%2Fteacher.edu.ru%2F&amp;post=-138558122_4913&amp;cc_key=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student.edu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D2479-C05D-4CE1-97AB-4D52291C1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37877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+mn-lt"/>
              </a:rPr>
              <a:t>Цифровые помощники участников образовательных отношений с использованием ФГИС «Моя школа»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E984CB-C524-4ED0-8614-3C99ACE94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136" y="4927107"/>
            <a:ext cx="4560163" cy="1478192"/>
          </a:xfrm>
        </p:spPr>
        <p:txBody>
          <a:bodyPr>
            <a:normAutofit fontScale="92500"/>
          </a:bodyPr>
          <a:lstStyle/>
          <a:p>
            <a:pPr marL="0" lvl="2" algn="l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100" dirty="0">
                <a:solidFill>
                  <a:srgbClr val="0B1320"/>
                </a:solidFill>
                <a:latin typeface="Playfair Display Black"/>
                <a:sym typeface="Playfair Display Black"/>
              </a:rPr>
              <a:t>Новикова Нина Михайловна, </a:t>
            </a:r>
          </a:p>
          <a:p>
            <a:pPr marL="0" lvl="2" algn="l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100" dirty="0">
                <a:solidFill>
                  <a:srgbClr val="0B1320"/>
                </a:solidFill>
                <a:latin typeface="Playfair Display Black"/>
                <a:sym typeface="Playfair Display Black"/>
              </a:rPr>
              <a:t>учитель информатики</a:t>
            </a:r>
          </a:p>
          <a:p>
            <a:pPr marL="0" lvl="2" algn="l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100" dirty="0">
                <a:solidFill>
                  <a:srgbClr val="0B1320"/>
                </a:solidFill>
                <a:latin typeface="Playfair Display Black"/>
                <a:sym typeface="Playfair Display Black"/>
              </a:rPr>
              <a:t>МБОУ «Лицей №88  г. Челябинска»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4E7A96-1FBE-4597-B3EC-2658645E1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7" t="22515" r="2450" b="25459"/>
          <a:stretch/>
        </p:blipFill>
        <p:spPr>
          <a:xfrm>
            <a:off x="1047565" y="3950563"/>
            <a:ext cx="2840855" cy="22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8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C326B-32E6-4967-BBDD-4F0FDFEE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Подготовка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FB53FA-010E-4B44-94CC-10C149306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54" t="13946" r="3942" b="5465"/>
          <a:stretch/>
        </p:blipFill>
        <p:spPr>
          <a:xfrm>
            <a:off x="263562" y="1888579"/>
            <a:ext cx="6977849" cy="3506680"/>
          </a:xfrm>
          <a:ln w="28575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5E4E37-37E9-44C6-B53A-30F70F569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" t="13980" r="7815" b="11068"/>
          <a:stretch/>
        </p:blipFill>
        <p:spPr>
          <a:xfrm>
            <a:off x="5140169" y="188651"/>
            <a:ext cx="6451657" cy="313381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C208CB-04EC-4784-BB6C-3833CDC34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14498" r="6875" b="17411"/>
          <a:stretch/>
        </p:blipFill>
        <p:spPr>
          <a:xfrm>
            <a:off x="3421602" y="3435292"/>
            <a:ext cx="6885373" cy="305758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85D2E922-A449-4F7D-A7FD-A74FFC060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8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A396D-7950-4604-9ECD-0AFB3050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Мои достижения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BD7326-7C11-4D37-9FF4-3AA4C9E9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9" t="14316" r="33977" b="5596"/>
          <a:stretch/>
        </p:blipFill>
        <p:spPr>
          <a:xfrm>
            <a:off x="1004762" y="1512993"/>
            <a:ext cx="4439920" cy="3484881"/>
          </a:xfrm>
          <a:ln w="28575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B415DA-F2B7-4550-90C6-53696F09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3" t="38963" r="57208" b="29037"/>
          <a:stretch/>
        </p:blipFill>
        <p:spPr>
          <a:xfrm>
            <a:off x="5774184" y="3429000"/>
            <a:ext cx="5093670" cy="26416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E8D20F8-8FFD-4B69-845F-3B8B70E94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8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E2CAA-B1E9-4C84-A155-5A6B5DDF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2E30EC-C563-4B18-85D1-A746F0955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83" t="14963" r="7751" b="14519"/>
          <a:stretch/>
        </p:blipFill>
        <p:spPr>
          <a:xfrm>
            <a:off x="733952" y="560434"/>
            <a:ext cx="10919404" cy="527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6655F4-BF44-4732-B9B6-15277EE7D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97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3E7D1-A16D-430C-8A5C-17A951F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CAF21C8B-A482-4906-BFC8-50F0E7CA3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89986"/>
            <a:ext cx="10515600" cy="172688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«Цифровой помощник учителя» поможет создать портфолио, эффективно подготовиться к аттестации, найти подходящий курс повышения квалификации и не пропустить важные события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FE6262-A871-4D6D-85FE-A236A03B9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33" t="14370" r="6875" b="36889"/>
          <a:stretch/>
        </p:blipFill>
        <p:spPr>
          <a:xfrm>
            <a:off x="9062720" y="365125"/>
            <a:ext cx="2291080" cy="3342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8032C1-D524-40A4-B27C-C1E2F30D44CC}"/>
              </a:ext>
            </a:extLst>
          </p:cNvPr>
          <p:cNvSpPr txBox="1"/>
          <p:nvPr/>
        </p:nvSpPr>
        <p:spPr>
          <a:xfrm>
            <a:off x="8981440" y="3894256"/>
            <a:ext cx="2661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3"/>
              </a:rPr>
              <a:t>https://teacher.edu.ru/</a:t>
            </a:r>
            <a:endParaRPr lang="ru-RU" b="0" i="0" dirty="0">
              <a:solidFill>
                <a:srgbClr val="555555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4A0629-1FAA-414C-9B74-22CAE9155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34" t="13204" r="15826" b="33766"/>
          <a:stretch/>
        </p:blipFill>
        <p:spPr>
          <a:xfrm>
            <a:off x="561337" y="365125"/>
            <a:ext cx="8211823" cy="3849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972CC9-F1C7-43FD-9D61-E5B9D9820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FBF76B8B-84E8-4292-AA6B-9FBAA88C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6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25ED23-AAD6-40D0-968F-BBD06E5C9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9" t="14240" r="6875" b="8479"/>
          <a:stretch/>
        </p:blipFill>
        <p:spPr>
          <a:xfrm>
            <a:off x="1024631" y="804272"/>
            <a:ext cx="10313524" cy="52494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352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BD8A1-D76D-46E9-9EAB-E0DF7399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Библиотека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F63512D-88CF-4705-8D80-023A821DE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76" t="13743" r="17601" b="5873"/>
          <a:stretch/>
        </p:blipFill>
        <p:spPr>
          <a:xfrm>
            <a:off x="2891160" y="1458316"/>
            <a:ext cx="6409679" cy="4764932"/>
          </a:xfr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30F55-3F63-470D-B063-EFEB1D7C2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19290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ADAA2-FEDC-4F22-9A0D-9BBE5DDD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Библиотека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C10979-A7A2-4039-AD9A-39A0D043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5" t="13851" r="31189" b="5324"/>
          <a:stretch/>
        </p:blipFill>
        <p:spPr>
          <a:xfrm>
            <a:off x="3941535" y="657517"/>
            <a:ext cx="6161254" cy="5542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1A9F0C-E602-452D-BFBD-237B6EAC3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13547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3DCE8-BFFB-4473-A24E-10579D5C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Программы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F249F-1220-4A04-AC56-E8DC0E29A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5" t="13722" r="19466" b="9931"/>
          <a:stretch/>
        </p:blipFill>
        <p:spPr>
          <a:xfrm>
            <a:off x="3889899" y="1027906"/>
            <a:ext cx="7217546" cy="52359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73DE3-85F8-4487-A124-75BF8B3CC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77652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47072-C8D8-4ED8-9825-B8472716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Календарь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B93752-9EBA-4664-882D-A9D27532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80" t="13334" r="12549" b="3629"/>
          <a:stretch/>
        </p:blipFill>
        <p:spPr>
          <a:xfrm>
            <a:off x="838200" y="1516433"/>
            <a:ext cx="6019061" cy="4320560"/>
          </a:xfrm>
          <a:ln w="28575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28210F-2382-4044-B646-460DEC7B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5" t="13852" r="34102" b="8478"/>
          <a:stretch/>
        </p:blipFill>
        <p:spPr>
          <a:xfrm>
            <a:off x="5539666" y="510391"/>
            <a:ext cx="5814134" cy="57001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693DEE-5F68-4D65-9FC5-C1BC81B85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9718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C8CBC-F0F7-4790-A264-FF9A9C1E7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ru-RU" b="1" dirty="0"/>
              <a:t>Аттестация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48D916-E73F-428C-8E05-CE7C222AE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36" t="13131" r="15763" b="5464"/>
          <a:stretch/>
        </p:blipFill>
        <p:spPr>
          <a:xfrm>
            <a:off x="955829" y="1464815"/>
            <a:ext cx="6536190" cy="4811697"/>
          </a:xfrm>
          <a:ln w="28575"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B98FB3-0983-4D1B-BCCF-1F95F03F5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8" t="15145" r="30534" b="27120"/>
          <a:stretch/>
        </p:blipFill>
        <p:spPr>
          <a:xfrm>
            <a:off x="6480699" y="479394"/>
            <a:ext cx="5193437" cy="395944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DDEC36-A7E1-4D4E-B351-018B3FA0B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5" t="58490" r="65291" b="35724"/>
          <a:stretch/>
        </p:blipFill>
        <p:spPr>
          <a:xfrm>
            <a:off x="9448798" y="6220277"/>
            <a:ext cx="2856629" cy="60368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276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FA2F8666-D758-4716-873B-2554AF48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7" t="22515" r="2450" b="25459"/>
          <a:stretch/>
        </p:blipFill>
        <p:spPr>
          <a:xfrm>
            <a:off x="9351145" y="4372251"/>
            <a:ext cx="2840855" cy="226380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79C3F29-65FA-47FB-A9FE-DF6DB22F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01336"/>
            <a:ext cx="9992558" cy="480281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Федеральная государственная информационная система «Моя школа» (ФГИС «Моя школа») создается в рамках реализации федерального проекта «Цифровая образовательная среда» национального проекта «Образование», паспорт которого утвержден президиумом Совета при Президенте Российской Федерации по стратегическому развитию и национальным проектам протоколом от 24 декабря 2018 г. №16 и постановления Правительства Российской Федерации от 7 декабря 2020 г. №2040 «О проведении эксперимента по внедрению цифровой образовательной среды». Постановление № 2040 предусматривает расширение доступа обучающихся к качественным программам обучения без ухода от традиционных форм учебных занятий в общеобразовательных организациях.</a:t>
            </a:r>
          </a:p>
        </p:txBody>
      </p:sp>
    </p:spTree>
    <p:extLst>
      <p:ext uri="{BB962C8B-B14F-4D97-AF65-F5344CB8AC3E}">
        <p14:creationId xmlns:p14="http://schemas.microsoft.com/office/powerpoint/2010/main" val="923852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FF40F-23B9-4FEA-82DB-2D44B93C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b="0" i="0" dirty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</a:br>
            <a:endParaRPr lang="ru-RU" sz="22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0E6A108-172E-4C48-8E66-266DABDCC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773" t="18052" r="5607" b="36417"/>
          <a:stretch/>
        </p:blipFill>
        <p:spPr>
          <a:xfrm>
            <a:off x="8618097" y="640299"/>
            <a:ext cx="2824480" cy="35081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386D1-0B89-446B-A7B8-EB44993BD1B0}"/>
              </a:ext>
            </a:extLst>
          </p:cNvPr>
          <p:cNvSpPr txBox="1"/>
          <p:nvPr/>
        </p:nvSpPr>
        <p:spPr>
          <a:xfrm>
            <a:off x="678404" y="4803651"/>
            <a:ext cx="10446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555555"/>
                </a:solidFill>
                <a:effectLst/>
              </a:rPr>
              <a:t>"Цифровой помощник родителя" позволяет выявлять, поддерживать и развивать интересы, способности и таланты обучающегося.</a:t>
            </a:r>
          </a:p>
          <a:p>
            <a:pPr algn="just"/>
            <a:r>
              <a:rPr lang="ru-RU" b="0" i="0" dirty="0">
                <a:solidFill>
                  <a:srgbClr val="555555"/>
                </a:solidFill>
                <a:effectLst/>
              </a:rPr>
              <a:t>Узнать подробнее о цифровых помощниках и попробовать их в работе вы можете на странице </a:t>
            </a:r>
            <a:r>
              <a:rPr lang="ru-RU" b="0" i="0" dirty="0">
                <a:solidFill>
                  <a:srgbClr val="007AD0"/>
                </a:solidFill>
                <a:effectLst/>
                <a:hlinkClick r:id="rId3"/>
              </a:rPr>
              <a:t>https://assistants.edu.ru/</a:t>
            </a:r>
            <a:endParaRPr lang="ru-RU" b="0" i="0" dirty="0">
              <a:solidFill>
                <a:srgbClr val="555555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B4CA9-3903-423B-BD95-8E1740A65790}"/>
              </a:ext>
            </a:extLst>
          </p:cNvPr>
          <p:cNvSpPr txBox="1"/>
          <p:nvPr/>
        </p:nvSpPr>
        <p:spPr>
          <a:xfrm>
            <a:off x="8596545" y="4291366"/>
            <a:ext cx="2527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4"/>
              </a:rPr>
              <a:t>https://teacher.edu.ru/</a:t>
            </a:r>
            <a:endParaRPr lang="ru-RU" dirty="0"/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BBC55597-86D9-4EBF-9391-189029D36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2" t="13743" r="2450" b="5669"/>
          <a:stretch/>
        </p:blipFill>
        <p:spPr>
          <a:xfrm>
            <a:off x="589625" y="592586"/>
            <a:ext cx="7566112" cy="36987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0E3B38C8-2A08-4347-9684-6F4E4488E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8611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6905B-92D5-4328-8EFB-388BE325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369424-1442-49BF-B5C5-D9652C845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93" t="14150" r="26207" b="29336"/>
          <a:stretch/>
        </p:blipFill>
        <p:spPr>
          <a:xfrm>
            <a:off x="581438" y="487045"/>
            <a:ext cx="5401807" cy="3807380"/>
          </a:xfrm>
          <a:ln w="381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382BC-2AF1-4378-8A1A-7670AB0C7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4" t="29385" r="27985" b="16634"/>
          <a:stretch/>
        </p:blipFill>
        <p:spPr>
          <a:xfrm>
            <a:off x="6240007" y="1027906"/>
            <a:ext cx="5069151" cy="49972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71432FCD-B02E-4086-A890-41E2342FF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3" t="13743" r="78250" b="77571"/>
          <a:stretch/>
        </p:blipFill>
        <p:spPr>
          <a:xfrm>
            <a:off x="10120028" y="6173866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F41CBD2D-A9DE-46BE-9344-D6585C799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48319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615DB-4A2B-4C55-83AD-6F6B85AC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80" y="391123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12D51F-2849-49E8-BF07-9D585E2DC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78" t="13538" r="18356" b="9299"/>
          <a:stretch/>
        </p:blipFill>
        <p:spPr>
          <a:xfrm>
            <a:off x="546716" y="199030"/>
            <a:ext cx="8018016" cy="57938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CA794-5EC8-495B-B428-083D3B9EB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2" t="12945" r="26310" b="52103"/>
          <a:stretch/>
        </p:blipFill>
        <p:spPr>
          <a:xfrm>
            <a:off x="345341" y="4090332"/>
            <a:ext cx="5415379" cy="23969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FD16DC-7698-4F9B-B94D-F82F4266A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1" t="13463" r="27695" b="27378"/>
          <a:stretch/>
        </p:blipFill>
        <p:spPr>
          <a:xfrm>
            <a:off x="7328791" y="1481939"/>
            <a:ext cx="4682105" cy="36205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1C26F8EB-5D74-4923-90F9-D549A0939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3" t="13743" r="78250" b="77571"/>
          <a:stretch/>
        </p:blipFill>
        <p:spPr>
          <a:xfrm>
            <a:off x="10120028" y="6173866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1A6E013D-4D99-4DCB-95EC-2F2345DA3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4486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24543-F0AB-4D33-9D8F-8DF4D004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16628F-9CDF-4D73-8324-8ED25291B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8393F-02D2-4E8E-9FA7-5B071010C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0" t="13721" r="26265" b="22350"/>
          <a:stretch/>
        </p:blipFill>
        <p:spPr>
          <a:xfrm>
            <a:off x="644515" y="71999"/>
            <a:ext cx="7830104" cy="6260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CFAD84-2DBB-4F12-8BE8-7236A7938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9" t="14240" r="23398" b="32557"/>
          <a:stretch/>
        </p:blipFill>
        <p:spPr>
          <a:xfrm>
            <a:off x="438264" y="4332302"/>
            <a:ext cx="3546239" cy="217863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CD4C07-8419-4DEC-BBD3-6B562662A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9" t="13722" r="26092" b="48598"/>
          <a:stretch/>
        </p:blipFill>
        <p:spPr>
          <a:xfrm>
            <a:off x="7324583" y="4136231"/>
            <a:ext cx="4121302" cy="193174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4F10EE-F16B-44E6-A651-312A1B07E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19" t="14498" r="30316" b="6684"/>
          <a:stretch/>
        </p:blipFill>
        <p:spPr>
          <a:xfrm>
            <a:off x="8620518" y="930809"/>
            <a:ext cx="2733282" cy="30704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E62E1A86-EFA7-46B9-ACBE-5A26757FCC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53" t="13743" r="78250" b="77571"/>
          <a:stretch/>
        </p:blipFill>
        <p:spPr>
          <a:xfrm>
            <a:off x="10094349" y="6176963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BB7F8419-742E-4D0B-8AB4-147D2A45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43442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C1CFC-D8DD-48C5-A561-7F650201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3F7054-D28E-4CD2-84F7-D904A4939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0" t="13333" r="25655" b="20518"/>
          <a:stretch/>
        </p:blipFill>
        <p:spPr>
          <a:xfrm>
            <a:off x="375822" y="262759"/>
            <a:ext cx="7856738" cy="6332481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F91D244-C375-4B78-BDB3-36BF19E7E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611" t="14763" r="26206" b="28723"/>
          <a:stretch/>
        </p:blipFill>
        <p:spPr>
          <a:xfrm>
            <a:off x="610192" y="3820188"/>
            <a:ext cx="3417903" cy="2459116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88CC38-9A54-48C8-A8EE-ACB0EF786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25" t="14110" r="25364" b="40065"/>
          <a:stretch/>
        </p:blipFill>
        <p:spPr>
          <a:xfrm>
            <a:off x="7398105" y="2093199"/>
            <a:ext cx="4418073" cy="245911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9A8B767-529A-467E-BC32-BFEC0754E3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3" t="13743" r="78250" b="77571"/>
          <a:stretch/>
        </p:blipFill>
        <p:spPr>
          <a:xfrm>
            <a:off x="10120028" y="6150808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CA57FEE9-DFB9-42C4-A4B2-7055C9998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040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FAEED-F8BE-463A-A421-E84EDA00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6590C7-262A-4E7A-88FA-BEC403CC7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02" t="14069" r="24767" b="6671"/>
          <a:stretch/>
        </p:blipFill>
        <p:spPr>
          <a:xfrm>
            <a:off x="975360" y="751840"/>
            <a:ext cx="4277360" cy="4124960"/>
          </a:xfrm>
          <a:ln w="28575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9D131-74FB-45A0-97DE-75A8325C8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34" t="14240" r="25874" b="12233"/>
          <a:stretch/>
        </p:blipFill>
        <p:spPr>
          <a:xfrm>
            <a:off x="5734235" y="907742"/>
            <a:ext cx="5619565" cy="50425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5D9FD0C8-42A2-46D5-93F7-72A1367B1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3" t="13743" r="78250" b="77571"/>
          <a:stretch/>
        </p:blipFill>
        <p:spPr>
          <a:xfrm>
            <a:off x="10120028" y="6150808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B03A00E6-12EC-43B1-9DF7-EFCFCE1F2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9324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9F833-D8BD-4058-AC6F-D04E2EF5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DA6AB5-37CA-4D4C-BFC4-53F4380AE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91" t="14161" r="24402" b="5982"/>
          <a:stretch/>
        </p:blipFill>
        <p:spPr>
          <a:xfrm>
            <a:off x="701337" y="446506"/>
            <a:ext cx="6027938" cy="5785617"/>
          </a:xfr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3E72CE-C2E4-4FD8-80B5-153C73D8D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6" t="14240" r="39199" b="25565"/>
          <a:stretch/>
        </p:blipFill>
        <p:spPr>
          <a:xfrm>
            <a:off x="6869826" y="166856"/>
            <a:ext cx="2896919" cy="304766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3CED43-1C00-4392-9837-00C7816E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2" t="13980" r="39636" b="14952"/>
          <a:stretch/>
        </p:blipFill>
        <p:spPr>
          <a:xfrm>
            <a:off x="8866926" y="1506076"/>
            <a:ext cx="3040250" cy="384584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52F6B3-FC07-457B-995F-02A73558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43" t="14110" r="39782" b="11327"/>
          <a:stretch/>
        </p:blipFill>
        <p:spPr>
          <a:xfrm>
            <a:off x="5648656" y="2778546"/>
            <a:ext cx="2669629" cy="353495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D87508A5-0A67-480E-B1C1-50CFC4F26C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53" t="13743" r="78250" b="77571"/>
          <a:stretch/>
        </p:blipFill>
        <p:spPr>
          <a:xfrm>
            <a:off x="10120028" y="6173866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F143ED37-16FD-4AB3-B674-42B5C1DD3E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260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4020A-80CC-4FC4-8840-FC90C767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Найти ответ на свой вопрос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57C45D-3E5C-4B9F-A4CA-13BA9F9F4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54" t="13382" r="26490" b="5362"/>
          <a:stretch/>
        </p:blipFill>
        <p:spPr>
          <a:xfrm>
            <a:off x="3733977" y="1310641"/>
            <a:ext cx="4973143" cy="5090160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DC0921CA-48BA-4E17-B75F-5E1382958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3" t="13743" r="78250" b="77571"/>
          <a:stretch/>
        </p:blipFill>
        <p:spPr>
          <a:xfrm>
            <a:off x="10120028" y="6173866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28F47D94-9608-492F-A937-B053ED60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3" t="13743" r="78250" b="77571"/>
          <a:stretch/>
        </p:blipFill>
        <p:spPr>
          <a:xfrm>
            <a:off x="10120028" y="6208879"/>
            <a:ext cx="2071972" cy="6841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3461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0C80F-ECCA-46D5-96D4-5BE2EC48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8367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F300990-36FC-424B-B46E-0ABC2F33C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Целью создания ФГИС «Моя школа» является обеспечение эффективной информационной поддержки органов и организаций системы образования. Она способна объединить  в себе множество сервисов и выступить в роли единой государственной информационной системы РФ для реализации образовательных программ всех уровней основного образования.  </a:t>
            </a:r>
          </a:p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6C77834-7445-4EAE-9BD1-66CBFF48B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7" t="22515" r="2450" b="25459"/>
          <a:stretch/>
        </p:blipFill>
        <p:spPr>
          <a:xfrm>
            <a:off x="8744505" y="4001294"/>
            <a:ext cx="2840855" cy="22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22604-ADF5-4407-962E-C98605AD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3D4AEA-1505-4ECB-A5A1-596C689CA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433" t="12825" r="35440" b="11106"/>
          <a:stretch/>
        </p:blipFill>
        <p:spPr>
          <a:xfrm>
            <a:off x="362507" y="272473"/>
            <a:ext cx="3823855" cy="5430982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096D04BE-BBF4-4CAC-A7FB-4976DBC5E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5" t="12518" r="35272" b="11585"/>
          <a:stretch/>
        </p:blipFill>
        <p:spPr>
          <a:xfrm>
            <a:off x="8117881" y="191293"/>
            <a:ext cx="3711612" cy="5249885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3A1C2BAC-BC51-412F-90E7-90BA8FCCA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55" t="13829" r="35691" b="12203"/>
          <a:stretch/>
        </p:blipFill>
        <p:spPr>
          <a:xfrm>
            <a:off x="4184554" y="1007686"/>
            <a:ext cx="3935135" cy="55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7D3827-46C1-4912-BF5B-B4F2DBC0B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46" t="13616" r="3112" b="5190"/>
          <a:stretch/>
        </p:blipFill>
        <p:spPr>
          <a:xfrm>
            <a:off x="1080834" y="614214"/>
            <a:ext cx="7142944" cy="3647440"/>
          </a:xfrm>
          <a:ln w="28575">
            <a:solidFill>
              <a:schemeClr val="accent1"/>
            </a:solidFill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DA6EF743-0734-4D1C-9746-0FCA1AD09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79" t="17823" r="5549" b="32600"/>
          <a:stretch/>
        </p:blipFill>
        <p:spPr>
          <a:xfrm>
            <a:off x="8885464" y="965607"/>
            <a:ext cx="1606858" cy="2157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9806FA-55CD-417E-A298-7E78F5107677}"/>
              </a:ext>
            </a:extLst>
          </p:cNvPr>
          <p:cNvSpPr txBox="1"/>
          <p:nvPr/>
        </p:nvSpPr>
        <p:spPr>
          <a:xfrm>
            <a:off x="975360" y="4389120"/>
            <a:ext cx="102412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0" i="0" dirty="0">
              <a:solidFill>
                <a:srgbClr val="555555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ru-RU" sz="2000" b="0" i="0" dirty="0">
                <a:effectLst/>
              </a:rPr>
              <a:t>"Цифровой помощник ученика" - образовательный сервис для обучающихся, содержащий верифицированные задания и </a:t>
            </a:r>
            <a:r>
              <a:rPr lang="ru-RU" sz="2000" b="0" i="0" dirty="0" err="1">
                <a:effectLst/>
              </a:rPr>
              <a:t>демоварианты</a:t>
            </a:r>
            <a:r>
              <a:rPr lang="ru-RU" sz="2000" b="0" i="0" dirty="0">
                <a:effectLst/>
              </a:rPr>
              <a:t> для самоподготовки к основному государственному экзамену. Сервис обеспечивает возможность предметной подготовки с использованием верифицированного образовательного контента, а также позволяет отслеживать статистику достижений и прогресса подготовки ученика.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9304D-0D15-4F0A-851F-206BADD9C30B}"/>
              </a:ext>
            </a:extLst>
          </p:cNvPr>
          <p:cNvSpPr txBox="1"/>
          <p:nvPr/>
        </p:nvSpPr>
        <p:spPr>
          <a:xfrm>
            <a:off x="8534400" y="3393460"/>
            <a:ext cx="257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4"/>
              </a:rPr>
              <a:t>https://student.edu.ru/</a:t>
            </a:r>
            <a:endParaRPr lang="ru-RU" dirty="0"/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EEE7E8E3-7325-4E3C-9572-3B8D84336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4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4CE63-5B72-438C-ADEF-A3DF849A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Банк заданий (ОГЭ)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AD5A9-0E53-4DAD-BF8A-6E1C3881A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3481" r="5416" b="5324"/>
          <a:stretch/>
        </p:blipFill>
        <p:spPr>
          <a:xfrm>
            <a:off x="375656" y="1899920"/>
            <a:ext cx="8352047" cy="43491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D885F7-0A65-4B68-A707-3C0FDB410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971" t="14316" r="33451" b="5596"/>
          <a:stretch/>
        </p:blipFill>
        <p:spPr>
          <a:xfrm>
            <a:off x="3759200" y="3820612"/>
            <a:ext cx="3474720" cy="2672263"/>
          </a:xfr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5B33AF9-E9E6-45DC-B531-B7292EE42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8A0C7-50BA-4310-9C06-7CC38155C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7" t="13463" r="43932" b="16116"/>
          <a:stretch/>
        </p:blipFill>
        <p:spPr>
          <a:xfrm>
            <a:off x="7426025" y="461265"/>
            <a:ext cx="4390319" cy="36132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003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CB74D-8CDD-4FF4-835C-3341319E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Банк заданий (ВПР)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51FAAF-F6D4-45A3-AB6A-1194CFAE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32" t="14763" r="3942" b="6077"/>
          <a:stretch/>
        </p:blipFill>
        <p:spPr>
          <a:xfrm>
            <a:off x="754601" y="1491448"/>
            <a:ext cx="9294921" cy="4659471"/>
          </a:xfr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82120002-B6E1-4539-92BF-69A54013E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0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513F-9C4C-4D90-B009-9EA9EC68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Подготовка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0A2FD5-2B9E-49C1-BFEA-7D91BBED1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93" t="13334" r="5778" b="5260"/>
          <a:stretch/>
        </p:blipFill>
        <p:spPr>
          <a:xfrm>
            <a:off x="1571347" y="1690688"/>
            <a:ext cx="9188389" cy="4694196"/>
          </a:xfr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798295E7-580D-4187-AE64-8BA338DB4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B52A8-7082-42D4-9FA8-FBFACAD6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Подготовка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CBC6A7-46D8-434A-8965-E383570F4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08" t="14815" r="28666" b="5324"/>
          <a:stretch/>
        </p:blipFill>
        <p:spPr>
          <a:xfrm>
            <a:off x="838200" y="1690688"/>
            <a:ext cx="6104959" cy="43513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A4DE1-812F-4039-90FC-C5A0A8F0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7" t="14222" r="51917" b="30371"/>
          <a:stretch/>
        </p:blipFill>
        <p:spPr>
          <a:xfrm>
            <a:off x="7785125" y="3087457"/>
            <a:ext cx="3336175" cy="26212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8B40D48-91C7-40AC-AAC6-BC35CC4E5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5" t="15579" r="78996" b="78913"/>
          <a:stretch/>
        </p:blipFill>
        <p:spPr>
          <a:xfrm>
            <a:off x="10330647" y="6405239"/>
            <a:ext cx="1861353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1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331</Words>
  <Application>Microsoft Office PowerPoint</Application>
  <PresentationFormat>Широкоэкранный</PresentationFormat>
  <Paragraphs>28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Playfair Display Black</vt:lpstr>
      <vt:lpstr>Tahoma</vt:lpstr>
      <vt:lpstr>Тема Office</vt:lpstr>
      <vt:lpstr>Цифровые помощники участников образовательных отношений с использованием ФГИС «Моя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Банк заданий (ОГЭ)</vt:lpstr>
      <vt:lpstr>Банк заданий (ВПР)</vt:lpstr>
      <vt:lpstr>Подготовка</vt:lpstr>
      <vt:lpstr>Подготовка</vt:lpstr>
      <vt:lpstr>Подготовка</vt:lpstr>
      <vt:lpstr>Мои достижения</vt:lpstr>
      <vt:lpstr>Презентация PowerPoint</vt:lpstr>
      <vt:lpstr>Презентация PowerPoint</vt:lpstr>
      <vt:lpstr>Презентация PowerPoint</vt:lpstr>
      <vt:lpstr>Библиотека</vt:lpstr>
      <vt:lpstr>Библиотека</vt:lpstr>
      <vt:lpstr>Программы</vt:lpstr>
      <vt:lpstr>Календарь</vt:lpstr>
      <vt:lpstr>Аттестация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Найти ответ на свой вопрос</vt:lpstr>
      <vt:lpstr>Благодарю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40</cp:revision>
  <dcterms:created xsi:type="dcterms:W3CDTF">2025-02-22T14:27:50Z</dcterms:created>
  <dcterms:modified xsi:type="dcterms:W3CDTF">2025-03-10T02:05:51Z</dcterms:modified>
</cp:coreProperties>
</file>