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3" r:id="rId4"/>
    <p:sldId id="269" r:id="rId5"/>
    <p:sldId id="264" r:id="rId6"/>
    <p:sldId id="270" r:id="rId7"/>
    <p:sldId id="273" r:id="rId8"/>
    <p:sldId id="275" r:id="rId9"/>
    <p:sldId id="274" r:id="rId10"/>
    <p:sldId id="27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20" y="-10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3211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160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5171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879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73893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9645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4109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950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8408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7720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1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8364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6261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770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4199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995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8A419-770B-4046-98BA-D64BCF8CD636}" type="datetimeFigureOut">
              <a:rPr lang="ru-RU" smtClean="0"/>
              <a:pPr/>
              <a:t>01.11.2019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F139BD-84EB-42A2-AC2B-D480D698EB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143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3124" y="2829536"/>
            <a:ext cx="8847546" cy="1646302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Методика решения задач по теме </a:t>
            </a:r>
            <a:r>
              <a:rPr lang="ru-RU" dirty="0" smtClean="0">
                <a:solidFill>
                  <a:schemeClr val="tx1"/>
                </a:solidFill>
              </a:rPr>
              <a:t>«Принципы </a:t>
            </a:r>
            <a:r>
              <a:rPr lang="ru-RU" dirty="0">
                <a:solidFill>
                  <a:schemeClr val="tx1"/>
                </a:solidFill>
              </a:rPr>
              <a:t>поиска информации в Интернете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>
                <a:solidFill>
                  <a:schemeClr val="tx1"/>
                </a:solidFill>
              </a:rPr>
              <a:t>логика, круги Эйлера</a:t>
            </a:r>
            <a:r>
              <a:rPr lang="ru-RU" dirty="0" smtClean="0">
                <a:solidFill>
                  <a:schemeClr val="tx1"/>
                </a:solidFill>
              </a:rPr>
              <a:t>)»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4400" i="1" dirty="0">
                <a:solidFill>
                  <a:schemeClr val="accent2">
                    <a:lumMod val="50000"/>
                  </a:schemeClr>
                </a:solidFill>
              </a:rPr>
              <a:t>(задание </a:t>
            </a:r>
            <a:r>
              <a:rPr lang="ru-RU" sz="4400" i="1" dirty="0" smtClean="0">
                <a:solidFill>
                  <a:schemeClr val="accent2">
                    <a:lumMod val="50000"/>
                  </a:schemeClr>
                </a:solidFill>
              </a:rPr>
              <a:t>№8)</a:t>
            </a:r>
            <a:endParaRPr lang="ru-RU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1454" y="0"/>
            <a:ext cx="8371029" cy="1096899"/>
          </a:xfrm>
        </p:spPr>
        <p:txBody>
          <a:bodyPr/>
          <a:lstStyle/>
          <a:p>
            <a:r>
              <a:rPr lang="ru-RU" dirty="0" smtClean="0"/>
              <a:t>Методика решения заданий ГИА в 9 классах с учётом изменений в </a:t>
            </a:r>
            <a:r>
              <a:rPr lang="ru-RU" dirty="0" err="1" smtClean="0"/>
              <a:t>КИМах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21453" y="5097887"/>
            <a:ext cx="8371029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Рудакова Екатерина Евгеньевна</a:t>
            </a:r>
          </a:p>
          <a:p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Учитель информатики МАОУ «Гимназии №80 </a:t>
            </a:r>
            <a:r>
              <a:rPr lang="ru-RU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г.Челябинска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04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Пример использования кругов Эйлер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05580" y="1377391"/>
            <a:ext cx="8159450" cy="434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3002218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Задание №8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Принципы </a:t>
            </a:r>
            <a:r>
              <a:rPr lang="ru-RU" dirty="0">
                <a:solidFill>
                  <a:schemeClr val="tx1"/>
                </a:solidFill>
              </a:rPr>
              <a:t>поиска информации в Интернете 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(логика, круги Эйлера)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878" y="2315136"/>
            <a:ext cx="8596668" cy="388077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Код проверяемых элементов содержания (КЭС): 2.4.1</a:t>
            </a:r>
          </a:p>
          <a:p>
            <a:r>
              <a:rPr lang="ru-RU" sz="2400" dirty="0" smtClean="0"/>
              <a:t>Коды требования к уровню подготовки выпускников: 2.5</a:t>
            </a:r>
          </a:p>
          <a:p>
            <a:r>
              <a:rPr lang="ru-RU" sz="2400" dirty="0" smtClean="0"/>
              <a:t>Уровень сложности: П (повышенный)</a:t>
            </a:r>
          </a:p>
          <a:p>
            <a:r>
              <a:rPr lang="ru-RU" sz="2400" dirty="0" smtClean="0"/>
              <a:t>Примерное время выполнения: (5 минут)</a:t>
            </a:r>
          </a:p>
          <a:p>
            <a:r>
              <a:rPr lang="ru-RU" sz="2400" dirty="0" smtClean="0"/>
              <a:t>Максимальный балл: 1</a:t>
            </a:r>
            <a:endParaRPr lang="ru-RU" sz="2400" dirty="0"/>
          </a:p>
        </p:txBody>
      </p:sp>
      <p:pic>
        <p:nvPicPr>
          <p:cNvPr id="6146" name="Picture 2" descr="Главн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675" y="5916897"/>
            <a:ext cx="619125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05800" y="6211313"/>
            <a:ext cx="17187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http://fipi.ru/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87507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934166" y="3151454"/>
            <a:ext cx="3097213" cy="1081088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Поиск по</a:t>
            </a:r>
          </a:p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любому из слов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5874487" y="3153667"/>
            <a:ext cx="3097213" cy="1081088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Поиск по</a:t>
            </a:r>
          </a:p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всем словам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3446228" y="4808804"/>
            <a:ext cx="3097212" cy="1081088"/>
          </a:xfrm>
          <a:prstGeom prst="rect">
            <a:avLst/>
          </a:prstGeom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Поиск точно</a:t>
            </a:r>
          </a:p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по фразе</a:t>
            </a:r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V="1">
            <a:off x="2837421" y="2196160"/>
            <a:ext cx="2160588" cy="863600"/>
          </a:xfrm>
          <a:prstGeom prst="line">
            <a:avLst/>
          </a:prstGeom>
          <a:noFill/>
          <a:ln w="38100" algn="ctr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Line 28"/>
          <p:cNvSpPr>
            <a:spLocks noChangeShapeType="1"/>
          </p:cNvSpPr>
          <p:nvPr/>
        </p:nvSpPr>
        <p:spPr bwMode="auto">
          <a:xfrm flipH="1" flipV="1">
            <a:off x="5069446" y="2196160"/>
            <a:ext cx="2089150" cy="863600"/>
          </a:xfrm>
          <a:prstGeom prst="line">
            <a:avLst/>
          </a:prstGeom>
          <a:noFill/>
          <a:ln w="38100" algn="ctr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Line 28"/>
          <p:cNvSpPr>
            <a:spLocks noChangeShapeType="1"/>
          </p:cNvSpPr>
          <p:nvPr/>
        </p:nvSpPr>
        <p:spPr bwMode="auto">
          <a:xfrm flipV="1">
            <a:off x="4998009" y="2196160"/>
            <a:ext cx="0" cy="2520950"/>
          </a:xfrm>
          <a:prstGeom prst="line">
            <a:avLst/>
          </a:prstGeom>
          <a:noFill/>
          <a:ln w="38100" algn="ctr">
            <a:solidFill>
              <a:schemeClr val="accent1"/>
            </a:solidFill>
            <a:round/>
            <a:headEnd type="triangle" w="med" len="med"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086659" y="1280173"/>
            <a:ext cx="3816350" cy="863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800" b="1">
                <a:solidFill>
                  <a:sysClr val="windowText" lastClr="000000"/>
                </a:solidFill>
                <a:latin typeface="Arial" charset="0"/>
                <a:cs typeface="Arial" charset="0"/>
              </a:rPr>
              <a:t>Поисковые запросы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" y="107010"/>
            <a:ext cx="9350061" cy="1173163"/>
          </a:xfrm>
        </p:spPr>
        <p:txBody>
          <a:bodyPr>
            <a:noAutofit/>
          </a:bodyPr>
          <a:lstStyle/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</a:t>
            </a:r>
            <a:r>
              <a:rPr lang="ru-RU" sz="2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поиска информации в </a:t>
            </a: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94750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173162"/>
            <a:ext cx="8596668" cy="757237"/>
          </a:xfrm>
        </p:spPr>
        <p:txBody>
          <a:bodyPr/>
          <a:lstStyle/>
          <a:p>
            <a:pPr algn="r"/>
            <a:r>
              <a:rPr lang="ru-RU" u="sng" dirty="0" smtClean="0">
                <a:solidFill>
                  <a:schemeClr val="accent2">
                    <a:lumMod val="50000"/>
                  </a:schemeClr>
                </a:solidFill>
              </a:rPr>
              <a:t>Задание прошлых лет</a:t>
            </a:r>
            <a:endParaRPr lang="ru-RU" u="sng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8440" y="1638752"/>
            <a:ext cx="8505562" cy="4022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Задание 18.</a:t>
            </a:r>
            <a:endParaRPr lang="ru-RU" sz="28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приведены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запросы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поисковому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серверу.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Расположите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обозначения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запросов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порядке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возрастания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страниц,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которые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найдёт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поисковый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сервер по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каждому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запросу.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обозначения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логической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операции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«ИЛИ» в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запросе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используется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символ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«|», а для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логической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операции «И» — «&amp;»: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089479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81" name="Group 6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791543953"/>
              </p:ext>
            </p:extLst>
          </p:nvPr>
        </p:nvGraphicFramePr>
        <p:xfrm>
          <a:off x="999553" y="1806575"/>
          <a:ext cx="8350507" cy="4221163"/>
        </p:xfrm>
        <a:graphic>
          <a:graphicData uri="http://schemas.openxmlformats.org/drawingml/2006/table">
            <a:tbl>
              <a:tblPr/>
              <a:tblGrid>
                <a:gridCol w="2637034"/>
                <a:gridCol w="2797838"/>
                <a:gridCol w="2915635"/>
              </a:tblGrid>
              <a:tr h="7922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Логическая связка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Пример поискового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запроса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Комментарий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239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&amp; – логическое «И»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канарейки &amp; щеглы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Поиск по всем словам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12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| – логическое «ИЛИ»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канарейки | щеглы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Поиск по любому из слов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083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~ – логическое «НЕ»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~  канарейки &amp; щеглы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Будут отобраны все страницы, где упоминаются щеглы, но не упоминаются канарейки.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~ (канарейки | щеглы)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Будут отобраны все страницы, где нет упоминаний ни о щеглах, ни о канарейках.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3" name="Заголовок 2"/>
          <p:cNvSpPr>
            <a:spLocks noGrp="1"/>
          </p:cNvSpPr>
          <p:nvPr>
            <p:ph type="title"/>
          </p:nvPr>
        </p:nvSpPr>
        <p:spPr>
          <a:xfrm>
            <a:off x="2991991" y="1173163"/>
            <a:ext cx="7643812" cy="6334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tx1"/>
                </a:solidFill>
              </a:rPr>
              <a:t>Логические связки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098" name="Picture 2" descr="http://www.lbz.ru/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50149" y="6135530"/>
            <a:ext cx="1800225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950374" y="6416581"/>
            <a:ext cx="2267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http://www.lbz.ru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578215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6114" y="4339878"/>
            <a:ext cx="2068513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0552" y="2268901"/>
            <a:ext cx="212407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1719" y="2198341"/>
            <a:ext cx="2089150" cy="214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01719" y="4287859"/>
            <a:ext cx="2212975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790153" y="2309905"/>
            <a:ext cx="28813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dirty="0"/>
              <a:t>канарейки &amp; щеглы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7030154" y="2254810"/>
            <a:ext cx="28813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dirty="0"/>
              <a:t>канарейки | щеглы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7400524" y="4392976"/>
            <a:ext cx="288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dirty="0"/>
              <a:t>~ (канарейки | щеглы)</a:t>
            </a:r>
          </a:p>
        </p:txBody>
      </p: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790153" y="4339878"/>
            <a:ext cx="288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0" hangingPunct="0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ru-RU" altLang="ru-RU" dirty="0"/>
              <a:t>~  канарейки &amp; щеглы</a:t>
            </a:r>
          </a:p>
        </p:txBody>
      </p:sp>
      <p:sp>
        <p:nvSpPr>
          <p:cNvPr id="13" name="Заголовок 2"/>
          <p:cNvSpPr>
            <a:spLocks noGrp="1"/>
          </p:cNvSpPr>
          <p:nvPr>
            <p:ph type="title"/>
          </p:nvPr>
        </p:nvSpPr>
        <p:spPr>
          <a:xfrm>
            <a:off x="3868963" y="1251531"/>
            <a:ext cx="7643812" cy="6334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Круги Эйлера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4" name="Picture 2" descr="http://www.lbz.ru/images/logo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4694" y="6250092"/>
            <a:ext cx="1800225" cy="628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9614919" y="6531143"/>
            <a:ext cx="2267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http://www.lbz.ru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7650310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77335" y="1352282"/>
            <a:ext cx="8596668" cy="217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языке запросов поискового сервера для обозначения логической операции «ИЛИ» используется символ «|», а для логической операции «И» – символ «&amp;». В таблице приведены запросы и </a:t>
            </a:r>
            <a:r>
              <a:rPr lang="ru-RU" b="1" u="sng" dirty="0">
                <a:solidFill>
                  <a:schemeClr val="accent5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найденных по ним страниц </a:t>
            </a:r>
            <a:r>
              <a:rPr lang="ru-RU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некоторого сегмента сети. Считается, что все запросы выполнялись практически одновременно, так что набор страниц, содержащих все искомые слова, не изменялся за время выполнения запросов</a:t>
            </a:r>
          </a:p>
        </p:txBody>
      </p:sp>
      <p:pic>
        <p:nvPicPr>
          <p:cNvPr id="17" name="Рисунок 16"/>
          <p:cNvPicPr/>
          <p:nvPr/>
        </p:nvPicPr>
        <p:blipFill rotWithShape="1">
          <a:blip r:embed="rId2"/>
          <a:srcRect l="29663" t="53250" r="29610" b="28399"/>
          <a:stretch/>
        </p:blipFill>
        <p:spPr bwMode="auto">
          <a:xfrm>
            <a:off x="1128094" y="3526663"/>
            <a:ext cx="7977269" cy="197261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677334" y="5499279"/>
            <a:ext cx="831212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u="sng" dirty="0">
                <a:solidFill>
                  <a:schemeClr val="accent5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Какое количество страниц</a:t>
            </a:r>
            <a:r>
              <a:rPr lang="ru-RU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(в тысячах) будет найдено по запросу Евгений | Онегин?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673287" y="6488668"/>
            <a:ext cx="24320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https://statgrad.org/</a:t>
            </a:r>
            <a:endParaRPr lang="ru-RU" dirty="0"/>
          </a:p>
        </p:txBody>
      </p:sp>
      <p:pic>
        <p:nvPicPr>
          <p:cNvPr id="1029" name="Picture 5" descr="http://2.bp.blogspot.com/-fZGmxzOmr0w/VpfE101AH2I/AAAAAAAAAnE/rM2KiOKyNV4/s1600/Clip2net_160114205438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075" r="64561"/>
          <a:stretch/>
        </p:blipFill>
        <p:spPr bwMode="auto">
          <a:xfrm>
            <a:off x="5437914" y="5959937"/>
            <a:ext cx="1235373" cy="91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8212146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74093" y="1510455"/>
            <a:ext cx="3857625" cy="2447925"/>
          </a:xfrm>
          <a:prstGeom prst="rect">
            <a:avLst/>
          </a:prstGeom>
        </p:spPr>
      </p:pic>
      <p:sp>
        <p:nvSpPr>
          <p:cNvPr id="11" name="Овал 10"/>
          <p:cNvSpPr/>
          <p:nvPr/>
        </p:nvSpPr>
        <p:spPr>
          <a:xfrm>
            <a:off x="194087" y="1589850"/>
            <a:ext cx="2268724" cy="222539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ru-RU" altLang="ru-RU" sz="2000" dirty="0">
                <a:latin typeface="Arial" panose="020B0604020202020204" pitchFamily="34" charset="0"/>
              </a:rPr>
              <a:t> По запросу </a:t>
            </a:r>
            <a:endParaRPr lang="ru-RU" altLang="ru-RU" sz="2000" dirty="0" smtClean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2000" dirty="0" smtClean="0">
                <a:latin typeface="Arial" panose="020B0604020202020204" pitchFamily="34" charset="0"/>
              </a:rPr>
              <a:t>«</a:t>
            </a:r>
            <a:r>
              <a:rPr lang="ru-RU" altLang="ru-RU" sz="2000" dirty="0">
                <a:latin typeface="Arial" panose="020B0604020202020204" pitchFamily="34" charset="0"/>
              </a:rPr>
              <a:t>Евгений»</a:t>
            </a:r>
            <a:r>
              <a:rPr lang="en-US" altLang="ru-RU" sz="2000" dirty="0">
                <a:latin typeface="Arial" panose="020B0604020202020204" pitchFamily="34" charset="0"/>
              </a:rPr>
              <a:t> 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ru-RU" altLang="ru-RU" sz="2000" dirty="0">
                <a:latin typeface="Arial" panose="020B0604020202020204" pitchFamily="34" charset="0"/>
              </a:rPr>
              <a:t>1600</a:t>
            </a:r>
            <a:endParaRPr lang="ru-RU" sz="2000" dirty="0"/>
          </a:p>
        </p:txBody>
      </p:sp>
      <p:sp>
        <p:nvSpPr>
          <p:cNvPr id="14341" name="Text Box 11"/>
          <p:cNvSpPr txBox="1">
            <a:spLocks noChangeArrowheads="1"/>
          </p:cNvSpPr>
          <p:nvPr/>
        </p:nvSpPr>
        <p:spPr bwMode="auto">
          <a:xfrm>
            <a:off x="1161664" y="959643"/>
            <a:ext cx="842486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ru-RU" altLang="ru-RU" sz="2200" dirty="0">
                <a:latin typeface="Arial" panose="020B0604020202020204" pitchFamily="34" charset="0"/>
              </a:rPr>
              <a:t>Представим условие задачи графически:</a:t>
            </a:r>
          </a:p>
        </p:txBody>
      </p:sp>
      <p:sp>
        <p:nvSpPr>
          <p:cNvPr id="6" name="Овал 5"/>
          <p:cNvSpPr/>
          <p:nvPr/>
        </p:nvSpPr>
        <p:spPr>
          <a:xfrm>
            <a:off x="579549" y="2898618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781491" y="1589850"/>
            <a:ext cx="2214980" cy="222539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altLang="ru-RU" sz="2000" dirty="0">
                <a:latin typeface="Arial" panose="020B0604020202020204" pitchFamily="34" charset="0"/>
              </a:rPr>
              <a:t>По запросу </a:t>
            </a:r>
            <a:endParaRPr lang="ru-RU" altLang="ru-RU" sz="2000" dirty="0" smtClean="0">
              <a:latin typeface="Arial" panose="020B0604020202020204" pitchFamily="34" charset="0"/>
            </a:endParaRPr>
          </a:p>
          <a:p>
            <a:pPr algn="ctr"/>
            <a:r>
              <a:rPr lang="ru-RU" altLang="ru-RU" sz="2000" dirty="0" smtClean="0">
                <a:latin typeface="Arial" panose="020B0604020202020204" pitchFamily="34" charset="0"/>
              </a:rPr>
              <a:t>«Онегин»</a:t>
            </a:r>
          </a:p>
          <a:p>
            <a:pPr algn="ctr"/>
            <a:r>
              <a:rPr lang="ru-RU" altLang="ru-RU" sz="2000" dirty="0" smtClean="0">
                <a:latin typeface="Arial" panose="020B0604020202020204" pitchFamily="34" charset="0"/>
              </a:rPr>
              <a:t>1200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algn="ctr"/>
            <a:endParaRPr lang="ru-RU" sz="2000" dirty="0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Выноска 1 2"/>
          <p:cNvSpPr/>
          <p:nvPr/>
        </p:nvSpPr>
        <p:spPr>
          <a:xfrm>
            <a:off x="9377086" y="2023901"/>
            <a:ext cx="2814914" cy="1421032"/>
          </a:xfrm>
          <a:prstGeom prst="borderCallout1">
            <a:avLst>
              <a:gd name="adj1" fmla="val 53589"/>
              <a:gd name="adj2" fmla="val -620"/>
              <a:gd name="adj3" fmla="val 42005"/>
              <a:gd name="adj4" fmla="val -72438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запросу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«Евгений </a:t>
            </a:r>
            <a:r>
              <a:rPr lang="en-US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</a:t>
            </a:r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Онегин»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1100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579549" y="4242858"/>
            <a:ext cx="3070969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1600+1200=2800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2800-1100=1700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 smtClean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>
              <a:latin typeface="Arial" panose="020B0604020202020204" pitchFamily="34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987562" y="4209438"/>
            <a:ext cx="3070969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1600-1100=500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1200+500=1700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 smtClean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>
              <a:latin typeface="Arial" panose="020B0604020202020204" pitchFamily="34" charset="0"/>
            </a:endParaRP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7567718" y="4209438"/>
            <a:ext cx="3070969" cy="195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1200-1100=100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ru-RU" altLang="ru-RU" sz="2200" dirty="0" smtClean="0">
                <a:latin typeface="Arial" panose="020B0604020202020204" pitchFamily="34" charset="0"/>
              </a:rPr>
              <a:t>1600+100=1700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 smtClean="0">
              <a:latin typeface="Arial" panose="020B0604020202020204" pitchFamily="34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endParaRPr lang="ru-RU" altLang="ru-RU" sz="2200" dirty="0"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36805" y="5521676"/>
            <a:ext cx="1001107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800" b="1" dirty="0">
                <a:latin typeface="Arial" panose="020B0604020202020204" pitchFamily="34" charset="0"/>
              </a:rPr>
              <a:t>По </a:t>
            </a:r>
            <a:r>
              <a:rPr lang="ru-RU" altLang="ru-RU" sz="2800" b="1" dirty="0" smtClean="0">
                <a:latin typeface="Arial" panose="020B0604020202020204" pitchFamily="34" charset="0"/>
              </a:rPr>
              <a:t>запросу «Евгений </a:t>
            </a:r>
            <a:r>
              <a:rPr lang="en-US" altLang="ru-RU" sz="2800" b="1" dirty="0" smtClean="0">
                <a:latin typeface="Arial" panose="020B0604020202020204" pitchFamily="34" charset="0"/>
              </a:rPr>
              <a:t>|</a:t>
            </a:r>
            <a:r>
              <a:rPr lang="ru-RU" altLang="ru-RU" sz="2800" b="1" dirty="0" smtClean="0">
                <a:latin typeface="Arial" panose="020B0604020202020204" pitchFamily="34" charset="0"/>
              </a:rPr>
              <a:t> Онегин» будет найдено </a:t>
            </a:r>
          </a:p>
          <a:p>
            <a:pPr algn="ctr">
              <a:spcBef>
                <a:spcPct val="50000"/>
              </a:spcBef>
            </a:pPr>
            <a:r>
              <a:rPr lang="ru-RU" altLang="ru-RU" sz="2800" b="1" dirty="0" smtClean="0">
                <a:latin typeface="Arial" panose="020B0604020202020204" pitchFamily="34" charset="0"/>
              </a:rPr>
              <a:t>1700 </a:t>
            </a:r>
            <a:r>
              <a:rPr lang="en-US" altLang="ru-RU" sz="2800" b="1" dirty="0" smtClean="0">
                <a:latin typeface="Arial" panose="020B0604020202020204" pitchFamily="34" charset="0"/>
              </a:rPr>
              <a:t>Web-</a:t>
            </a:r>
            <a:r>
              <a:rPr lang="ru-RU" altLang="ru-RU" sz="2800" b="1" dirty="0" smtClean="0">
                <a:latin typeface="Arial" panose="020B0604020202020204" pitchFamily="34" charset="0"/>
              </a:rPr>
              <a:t>страниц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255071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350061" cy="117316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Задание №8</a:t>
            </a:r>
            <a:b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Принципы поиска информации в Интернете</a:t>
            </a:r>
            <a:endParaRPr lang="ru-RU" sz="28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7605" t="21607" r="37887" b="27255"/>
          <a:stretch/>
        </p:blipFill>
        <p:spPr>
          <a:xfrm>
            <a:off x="480942" y="888640"/>
            <a:ext cx="8989452" cy="4494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2401899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395</Words>
  <Application>Microsoft Office PowerPoint</Application>
  <PresentationFormat>Произвольный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Грань</vt:lpstr>
      <vt:lpstr>Методика решения задач по теме «Принципы поиска информации в Интернете  (логика, круги Эйлера)» (задание №8)</vt:lpstr>
      <vt:lpstr>Задание №8 Принципы поиска информации в Интернете  (логика, круги Эйлера)</vt:lpstr>
      <vt:lpstr>Задание №8 Принципы поиска информации в Интернете</vt:lpstr>
      <vt:lpstr>Задание прошлых лет</vt:lpstr>
      <vt:lpstr>Логические связки</vt:lpstr>
      <vt:lpstr>Круги Эйлера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Принципы поиска информации в Интернете  (логика, круги Эйлера)</dc:title>
  <dc:creator>kafedra</dc:creator>
  <cp:lastModifiedBy>Р</cp:lastModifiedBy>
  <cp:revision>26</cp:revision>
  <dcterms:created xsi:type="dcterms:W3CDTF">2019-10-31T05:14:31Z</dcterms:created>
  <dcterms:modified xsi:type="dcterms:W3CDTF">2019-11-01T06:20:26Z</dcterms:modified>
</cp:coreProperties>
</file>