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285" r:id="rId4"/>
    <p:sldId id="288" r:id="rId5"/>
    <p:sldId id="281" r:id="rId6"/>
    <p:sldId id="283" r:id="rId7"/>
    <p:sldId id="282" r:id="rId8"/>
    <p:sldId id="289" r:id="rId9"/>
    <p:sldId id="290" r:id="rId10"/>
    <p:sldId id="292" r:id="rId11"/>
    <p:sldId id="293" r:id="rId12"/>
    <p:sldId id="295" r:id="rId13"/>
    <p:sldId id="296" r:id="rId14"/>
    <p:sldId id="297" r:id="rId15"/>
    <p:sldId id="286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68" autoAdjust="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00BF2-7BC3-4D9F-99F9-84F0669E341D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E5ED757-563D-43F4-A127-DFDBE377F954}">
      <dgm:prSet phldrT="[Текст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=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•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8F2B08-95E1-4EE4-BE57-3E6F3763DF71}" type="parTrans" cxnId="{FF0324C4-9360-43F7-B35A-E96F1803FD87}">
      <dgm:prSet/>
      <dgm:spPr/>
      <dgm:t>
        <a:bodyPr/>
        <a:lstStyle/>
        <a:p>
          <a:endParaRPr lang="ru-RU"/>
        </a:p>
      </dgm:t>
    </dgm:pt>
    <dgm:pt modelId="{A3D124A5-7DE6-4681-8913-881AB9C3932B}" type="sibTrans" cxnId="{FF0324C4-9360-43F7-B35A-E96F1803FD87}">
      <dgm:prSet/>
      <dgm:spPr/>
      <dgm:t>
        <a:bodyPr/>
        <a:lstStyle/>
        <a:p>
          <a:endParaRPr lang="ru-RU"/>
        </a:p>
      </dgm:t>
    </dgm:pt>
    <dgm:pt modelId="{9C867346-29C1-416D-92CB-E6DF2CBA1CDD}" type="pres">
      <dgm:prSet presAssocID="{7EB00BF2-7BC3-4D9F-99F9-84F0669E34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5538B2-E2E9-4695-B3A3-75685BB090C2}" type="pres">
      <dgm:prSet presAssocID="{7E5ED757-563D-43F4-A127-DFDBE377F954}" presName="parentText" presStyleLbl="node1" presStyleIdx="0" presStyleCnt="1" custScaleX="27234" custScaleY="56140" custLinFactY="-11093" custLinFactNeighborX="-355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0324C4-9360-43F7-B35A-E96F1803FD87}" srcId="{7EB00BF2-7BC3-4D9F-99F9-84F0669E341D}" destId="{7E5ED757-563D-43F4-A127-DFDBE377F954}" srcOrd="0" destOrd="0" parTransId="{578F2B08-95E1-4EE4-BE57-3E6F3763DF71}" sibTransId="{A3D124A5-7DE6-4681-8913-881AB9C3932B}"/>
    <dgm:cxn modelId="{C49D1A39-264D-4F68-9920-34E5DC5F2F6D}" type="presOf" srcId="{7E5ED757-563D-43F4-A127-DFDBE377F954}" destId="{C25538B2-E2E9-4695-B3A3-75685BB090C2}" srcOrd="0" destOrd="0" presId="urn:microsoft.com/office/officeart/2005/8/layout/vList2"/>
    <dgm:cxn modelId="{E39EB331-245D-4940-BEFD-10B070BA4F86}" type="presOf" srcId="{7EB00BF2-7BC3-4D9F-99F9-84F0669E341D}" destId="{9C867346-29C1-416D-92CB-E6DF2CBA1CDD}" srcOrd="0" destOrd="0" presId="urn:microsoft.com/office/officeart/2005/8/layout/vList2"/>
    <dgm:cxn modelId="{0B5CB3A7-7B15-4E16-8CF2-EF3860E92D53}" type="presParOf" srcId="{9C867346-29C1-416D-92CB-E6DF2CBA1CDD}" destId="{C25538B2-E2E9-4695-B3A3-75685BB090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538B2-E2E9-4695-B3A3-75685BB090C2}">
      <dsp:nvSpPr>
        <dsp:cNvPr id="0" name=""/>
        <dsp:cNvSpPr/>
      </dsp:nvSpPr>
      <dsp:spPr>
        <a:xfrm>
          <a:off x="71975" y="0"/>
          <a:ext cx="2402167" cy="81973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= </a:t>
          </a: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 </a:t>
          </a: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•</a:t>
          </a: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991" y="40016"/>
        <a:ext cx="2322135" cy="739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1B773-8FEA-4007-ABA5-0468FAC5499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8ABE2-B1E1-4ED1-A09F-95E4A6CEF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4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0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58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5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0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1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59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31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8208912" cy="214501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решения задач по теме «Информационный объем текста»</a:t>
            </a:r>
            <a:b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(задание </a:t>
            </a:r>
            <a:r>
              <a:rPr lang="ru-RU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endParaRPr lang="ru-RU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7920880" cy="1224136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Игбаева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Елена Александровна,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 информатики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МАОУ «ОЦ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«НЬЮТОН»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г. Челябинска»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83568" y="6093296"/>
            <a:ext cx="792088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Челябинск, 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136904" cy="548675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8141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1795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6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15200" cy="71596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103"/>
            <a:ext cx="9144000" cy="3657599"/>
          </a:xfrm>
        </p:spPr>
      </p:pic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3473" y="6488668"/>
            <a:ext cx="43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1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15200" cy="71596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решения</a:t>
            </a:r>
            <a:endParaRPr lang="ru-RU" dirty="0"/>
          </a:p>
        </p:txBody>
      </p:sp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268413"/>
                <a:ext cx="8496300" cy="464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8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i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 16 бит = 2 байт </a:t>
                </a:r>
                <a:r>
                  <a:rPr lang="ru-RU" sz="28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– (информационный вес одного символа)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8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I</a:t>
                </a:r>
                <a:r>
                  <a:rPr lang="ru-RU" sz="28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 </a:t>
                </a:r>
                <a:r>
                  <a:rPr lang="ru-RU" sz="28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18 </a:t>
                </a:r>
                <a:r>
                  <a:rPr lang="ru-RU" sz="2800" dirty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байт </a:t>
                </a:r>
                <a:r>
                  <a:rPr lang="ru-RU" sz="28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– (информационный вес вычеркнутых символов)</a:t>
                </a:r>
                <a:endParaRPr lang="ru-RU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ru-RU" sz="2800" i="1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ru-RU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ru-RU" sz="2800" dirty="0" smtClean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28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байт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 байт</m:t>
                        </m:r>
                      </m:den>
                    </m:f>
                    <m:r>
                      <a:rPr lang="ru-RU" sz="28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ru-RU" sz="28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– </a:t>
                </a:r>
                <a:r>
                  <a:rPr lang="ru-RU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(количество вычеркнутых символов)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268413"/>
                <a:ext cx="8496300" cy="4641720"/>
              </a:xfrm>
              <a:prstGeom prst="rect">
                <a:avLst/>
              </a:prstGeom>
              <a:blipFill rotWithShape="0">
                <a:blip r:embed="rId2"/>
                <a:stretch>
                  <a:fillRect l="-1435" t="-1312" r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673473" y="6488668"/>
            <a:ext cx="43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6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15200" cy="71596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dirty="0"/>
          </a:p>
        </p:txBody>
      </p:sp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3473" y="6488668"/>
            <a:ext cx="43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104"/>
            <a:ext cx="9144000" cy="3633056"/>
          </a:xfrm>
        </p:spPr>
      </p:pic>
      <p:sp>
        <p:nvSpPr>
          <p:cNvPr id="11" name="TextBox 10"/>
          <p:cNvSpPr txBox="1"/>
          <p:nvPr/>
        </p:nvSpPr>
        <p:spPr>
          <a:xfrm>
            <a:off x="971600" y="42210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МЕКСИКА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6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15200" cy="71596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dirty="0"/>
          </a:p>
        </p:txBody>
      </p:sp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3473" y="6488668"/>
            <a:ext cx="43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3824" y="3360990"/>
                <a:ext cx="8931995" cy="33046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k = </a:t>
                </a:r>
                <a:r>
                  <a:rPr lang="ru-RU" dirty="0" smtClean="0"/>
                  <a:t>32 · 32 </a:t>
                </a:r>
                <a:r>
                  <a:rPr lang="ru-RU" dirty="0"/>
                  <a:t>· </a:t>
                </a:r>
                <a:r>
                  <a:rPr lang="ru-RU" dirty="0" smtClean="0"/>
                  <a:t>30 = 2</a:t>
                </a:r>
                <a:r>
                  <a:rPr lang="ru-RU" baseline="30000" dirty="0" smtClean="0"/>
                  <a:t>5 </a:t>
                </a:r>
                <a:r>
                  <a:rPr lang="ru-RU" dirty="0" smtClean="0"/>
                  <a:t>· 2</a:t>
                </a:r>
                <a:r>
                  <a:rPr lang="ru-RU" baseline="30000" dirty="0" smtClean="0"/>
                  <a:t>5 </a:t>
                </a:r>
                <a:r>
                  <a:rPr lang="ru-RU" dirty="0" smtClean="0"/>
                  <a:t>· 30 = 2</a:t>
                </a:r>
                <a:r>
                  <a:rPr lang="ru-RU" baseline="30000" dirty="0" smtClean="0"/>
                  <a:t>10</a:t>
                </a:r>
                <a:r>
                  <a:rPr lang="ru-RU" dirty="0" smtClean="0"/>
                  <a:t> </a:t>
                </a:r>
                <a:r>
                  <a:rPr lang="ru-RU" baseline="30000" dirty="0"/>
                  <a:t> </a:t>
                </a:r>
                <a:r>
                  <a:rPr lang="ru-RU" dirty="0"/>
                  <a:t>· </a:t>
                </a:r>
                <a:r>
                  <a:rPr lang="ru-RU" dirty="0" smtClean="0"/>
                  <a:t>30 (символов)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i</a:t>
                </a:r>
                <a:r>
                  <a:rPr lang="en-US" dirty="0" smtClean="0"/>
                  <a:t> = </a:t>
                </a:r>
                <a:r>
                  <a:rPr lang="ru-RU" dirty="0" smtClean="0"/>
                  <a:t>8 бит = 1 байт</a:t>
                </a:r>
              </a:p>
              <a:p>
                <a:pPr marL="0" indent="0">
                  <a:buNone/>
                </a:pPr>
                <a:r>
                  <a:rPr lang="en-US" dirty="0" smtClean="0"/>
                  <a:t>I </a:t>
                </a:r>
                <a:r>
                  <a:rPr lang="ru-RU" dirty="0" smtClean="0"/>
                  <a:t>= </a:t>
                </a:r>
                <a:r>
                  <a:rPr lang="en-US" dirty="0" smtClean="0"/>
                  <a:t>k</a:t>
                </a:r>
                <a:r>
                  <a:rPr lang="ru-RU" dirty="0"/>
                  <a:t> ·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 = </a:t>
                </a:r>
                <a:r>
                  <a:rPr lang="ru-RU" dirty="0"/>
                  <a:t>2</a:t>
                </a:r>
                <a:r>
                  <a:rPr lang="ru-RU" baseline="30000" dirty="0"/>
                  <a:t>10</a:t>
                </a:r>
                <a:r>
                  <a:rPr lang="ru-RU" dirty="0"/>
                  <a:t> </a:t>
                </a:r>
                <a:r>
                  <a:rPr lang="ru-RU" baseline="30000" dirty="0"/>
                  <a:t> </a:t>
                </a:r>
                <a:r>
                  <a:rPr lang="ru-RU" dirty="0"/>
                  <a:t>· 30 </a:t>
                </a:r>
                <a:r>
                  <a:rPr lang="ru-RU" dirty="0" smtClean="0"/>
                  <a:t>·</a:t>
                </a:r>
                <a:r>
                  <a:rPr lang="en-US" dirty="0" smtClean="0"/>
                  <a:t> 1 = </a:t>
                </a:r>
                <a:r>
                  <a:rPr lang="ru-RU" dirty="0"/>
                  <a:t>2</a:t>
                </a:r>
                <a:r>
                  <a:rPr lang="ru-RU" baseline="30000" dirty="0"/>
                  <a:t>10</a:t>
                </a:r>
                <a:r>
                  <a:rPr lang="ru-RU" dirty="0"/>
                  <a:t> </a:t>
                </a:r>
                <a:r>
                  <a:rPr lang="ru-RU" baseline="30000" dirty="0"/>
                  <a:t> </a:t>
                </a:r>
                <a:r>
                  <a:rPr lang="ru-RU" dirty="0"/>
                  <a:t>· 30 </a:t>
                </a:r>
                <a:r>
                  <a:rPr lang="en-US" dirty="0" smtClean="0"/>
                  <a:t>(</a:t>
                </a:r>
                <a:r>
                  <a:rPr lang="ru-RU" dirty="0" smtClean="0"/>
                  <a:t>байт)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2</m:t>
                        </m:r>
                        <m:r>
                          <m:rPr>
                            <m:nor/>
                          </m:rPr>
                          <a:rPr lang="ru-RU" baseline="30000" dirty="0"/>
                          <m:t>10</m:t>
                        </m:r>
                        <m:r>
                          <m:rPr>
                            <m:nor/>
                          </m:rPr>
                          <a:rPr lang="ru-RU" dirty="0"/>
                          <m:t> </m:t>
                        </m:r>
                        <m:r>
                          <m:rPr>
                            <m:nor/>
                          </m:rPr>
                          <a:rPr lang="ru-RU" baseline="30000" dirty="0"/>
                          <m:t> </m:t>
                        </m:r>
                        <m:r>
                          <m:rPr>
                            <m:nor/>
                          </m:rPr>
                          <a:rPr lang="ru-RU" dirty="0"/>
                          <m:t>· 30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1024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:r>
                  <a:rPr lang="ru-RU" b="1" dirty="0" smtClean="0"/>
                  <a:t>30 (Кб</a:t>
                </a:r>
                <a:r>
                  <a:rPr lang="ru-RU" dirty="0" smtClean="0"/>
                  <a:t>)  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824" y="3360990"/>
                <a:ext cx="8931995" cy="3304660"/>
              </a:xfrm>
              <a:blipFill rotWithShape="0">
                <a:blip r:embed="rId2"/>
                <a:stretch>
                  <a:fillRect l="-1775" t="-2399" r="-2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5" y="1412776"/>
            <a:ext cx="9042214" cy="163852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 flipH="1">
            <a:off x="5868144" y="5148732"/>
            <a:ext cx="504056" cy="504056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flipH="1">
            <a:off x="6295377" y="5655163"/>
            <a:ext cx="504056" cy="504056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59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09" y="332656"/>
            <a:ext cx="7315200" cy="71596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ошибки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4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Неправильный перевод единиц измерения информации.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Не </a:t>
            </a:r>
            <a:r>
              <a:rPr lang="ru-RU" b="1" dirty="0" smtClean="0"/>
              <a:t>учтённые  запятые и пробелы при добавлении или удалении символов.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Неверный подсчет количества букв в слове.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Единицы измерения, указанные в ответе, не соответствуют требованию задачи.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Неверно записанный ответ в бланк ответов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3473" y="6488668"/>
            <a:ext cx="43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3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71596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69534"/>
              </p:ext>
            </p:extLst>
          </p:nvPr>
        </p:nvGraphicFramePr>
        <p:xfrm>
          <a:off x="117294" y="1050600"/>
          <a:ext cx="8775185" cy="540273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38681"/>
                <a:gridCol w="4536504"/>
              </a:tblGrid>
              <a:tr h="802562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Представление и передача информации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38839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Предметный результат обучения 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Оценивать объём памяти, необходимый для хранения текстовых данных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02562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сложности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Базовый</a:t>
                      </a:r>
                    </a:p>
                    <a:p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64977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Максимальный балл за задание 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02562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Примерное время выполнения задания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минуты</a:t>
                      </a:r>
                    </a:p>
                    <a:p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02562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Общее время выполнения работы 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 минут</a:t>
                      </a:r>
                    </a:p>
                    <a:p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5062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 задания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 кратким</a:t>
                      </a:r>
                      <a:r>
                        <a:rPr lang="ru-RU" sz="2400" b="0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ответом </a:t>
                      </a:r>
                      <a:endParaRPr lang="ru-RU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20641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9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5292676"/>
              </p:ext>
            </p:extLst>
          </p:nvPr>
        </p:nvGraphicFramePr>
        <p:xfrm>
          <a:off x="179512" y="1340768"/>
          <a:ext cx="8820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01" y="332656"/>
            <a:ext cx="7315200" cy="715962"/>
          </a:xfrm>
        </p:spPr>
        <p:txBody>
          <a:bodyPr/>
          <a:lstStyle/>
          <a:p>
            <a:r>
              <a:rPr lang="ru-RU" b="1" dirty="0" smtClean="0"/>
              <a:t>Теоретическая база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8856984" cy="19442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I</a:t>
            </a:r>
            <a:r>
              <a:rPr lang="ru-RU" dirty="0"/>
              <a:t>  –</a:t>
            </a:r>
            <a:r>
              <a:rPr lang="ru-RU" dirty="0" smtClean="0"/>
              <a:t> объем сообщения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k</a:t>
            </a:r>
            <a:r>
              <a:rPr lang="ru-RU" dirty="0"/>
              <a:t>  –</a:t>
            </a:r>
            <a:r>
              <a:rPr lang="ru-RU" dirty="0" smtClean="0"/>
              <a:t> </a:t>
            </a:r>
            <a:r>
              <a:rPr lang="ru-RU" dirty="0"/>
              <a:t>количество символов в сообщении</a:t>
            </a:r>
          </a:p>
          <a:p>
            <a:pPr marL="0" indent="0">
              <a:buNone/>
            </a:pPr>
            <a:r>
              <a:rPr lang="ru-RU" b="1" dirty="0"/>
              <a:t>i</a:t>
            </a:r>
            <a:r>
              <a:rPr lang="ru-RU" dirty="0"/>
              <a:t>  –</a:t>
            </a:r>
            <a:r>
              <a:rPr lang="ru-RU" dirty="0" smtClean="0"/>
              <a:t> </a:t>
            </a:r>
            <a:r>
              <a:rPr lang="ru-RU" dirty="0"/>
              <a:t>количество бит для хранения </a:t>
            </a:r>
            <a:r>
              <a:rPr lang="ru-RU" dirty="0" smtClean="0"/>
              <a:t>одного символа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43097"/>
              </p:ext>
            </p:extLst>
          </p:nvPr>
        </p:nvGraphicFramePr>
        <p:xfrm>
          <a:off x="139500" y="4473116"/>
          <a:ext cx="8896992" cy="1548172"/>
        </p:xfrm>
        <a:graphic>
          <a:graphicData uri="http://schemas.openxmlformats.org/drawingml/2006/table">
            <a:tbl>
              <a:tblPr/>
              <a:tblGrid>
                <a:gridCol w="741416"/>
                <a:gridCol w="741416"/>
                <a:gridCol w="741416"/>
                <a:gridCol w="741416"/>
                <a:gridCol w="741416"/>
                <a:gridCol w="741416"/>
                <a:gridCol w="741416"/>
                <a:gridCol w="741416"/>
                <a:gridCol w="741416"/>
                <a:gridCol w="741416"/>
                <a:gridCol w="741416"/>
                <a:gridCol w="741416"/>
              </a:tblGrid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800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2048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92440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28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15200" cy="715962"/>
          </a:xfrm>
        </p:spPr>
        <p:txBody>
          <a:bodyPr/>
          <a:lstStyle/>
          <a:p>
            <a:r>
              <a:rPr lang="ru-RU" b="1" dirty="0" smtClean="0"/>
              <a:t>Теоретическая база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" y="1340768"/>
            <a:ext cx="89058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pandia.ru/text/82/404/images/img1_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4010"/>
            <a:ext cx="7448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77118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3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562"/>
            <a:ext cx="7920880" cy="1137081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8" y="1412776"/>
            <a:ext cx="9146858" cy="4411166"/>
          </a:xfrm>
        </p:spPr>
      </p:pic>
      <p:sp>
        <p:nvSpPr>
          <p:cNvPr id="5" name="TextBox 4"/>
          <p:cNvSpPr txBox="1"/>
          <p:nvPr/>
        </p:nvSpPr>
        <p:spPr>
          <a:xfrm>
            <a:off x="8711952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852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4578"/>
            <a:ext cx="7315200" cy="71596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решения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64096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1604" y="1268760"/>
                <a:ext cx="8884807" cy="4241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i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 16 бит = 2 байт </a:t>
                </a:r>
                <a:r>
                  <a:rPr lang="ru-RU" sz="28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– (информационный вес одного символа)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I</a:t>
                </a:r>
                <a:r>
                  <a:rPr lang="ru-RU" sz="28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 16 байт </a:t>
                </a:r>
                <a:r>
                  <a:rPr lang="ru-RU" sz="28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– (информационный вес вычеркнутых символов)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/>
                </a:r>
                <a:b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ru-RU" sz="2800" i="1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ru-RU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ru-RU" sz="2800" dirty="0" smtClean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28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 байт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 байт</m:t>
                        </m:r>
                      </m:den>
                    </m:f>
                    <m:r>
                      <a:rPr lang="ru-RU" sz="280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 </m:t>
                    </m:r>
                  </m:oMath>
                </a14:m>
                <a:r>
                  <a:rPr lang="ru-RU" sz="28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– </a:t>
                </a:r>
                <a:r>
                  <a:rPr lang="ru-RU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(количество вычеркнутых символов)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4" y="1268760"/>
                <a:ext cx="8884807" cy="4241033"/>
              </a:xfrm>
              <a:prstGeom prst="rect">
                <a:avLst/>
              </a:prstGeom>
              <a:blipFill rotWithShape="0">
                <a:blip r:embed="rId2"/>
                <a:stretch>
                  <a:fillRect l="-1372" t="-1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50594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410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8" y="1412776"/>
            <a:ext cx="9146858" cy="4411166"/>
          </a:xfrm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323528" y="2132856"/>
            <a:ext cx="79208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800" kern="0" dirty="0" smtClean="0">
                <a:solidFill>
                  <a:srgbClr val="FF0000"/>
                </a:solidFill>
              </a:rPr>
              <a:t>2     3      4        5          6         7            8              9 </a:t>
            </a:r>
            <a:endParaRPr lang="ru-RU" sz="2800" kern="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0641" y="64842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79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315200" cy="71596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2" cy="5565958"/>
          </a:xfrm>
        </p:spPr>
      </p:pic>
      <p:sp>
        <p:nvSpPr>
          <p:cNvPr id="5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3974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83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7504" y="138076"/>
            <a:ext cx="7920880" cy="113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" y="1241564"/>
            <a:ext cx="9086296" cy="24482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2" y="3789039"/>
                <a:ext cx="8856984" cy="2349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i</a:t>
                </a:r>
                <a:r>
                  <a:rPr lang="en-US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 </a:t>
                </a:r>
                <a:r>
                  <a:rPr lang="ru-RU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8</a:t>
                </a:r>
                <a:r>
                  <a:rPr lang="ru-RU" sz="24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бит = </a:t>
                </a:r>
                <a:r>
                  <a:rPr lang="ru-RU" sz="24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1 </a:t>
                </a:r>
                <a:r>
                  <a:rPr lang="ru-RU" sz="2400" dirty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байт </a:t>
                </a:r>
                <a:r>
                  <a:rPr lang="ru-RU" sz="24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– (информационный вес одного символа)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b="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2400" b="0" i="1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 smtClean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6 символов – (количество добавленных символов)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I</a:t>
                </a:r>
                <a:r>
                  <a:rPr lang="ru-RU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 </a:t>
                </a:r>
                <a:r>
                  <a:rPr lang="en-US" sz="24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 • i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I = 6 • 1 = 6 </a:t>
                </a:r>
                <a:r>
                  <a:rPr lang="ru-RU" sz="24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байт – </a:t>
                </a:r>
                <a:r>
                  <a:rPr lang="ru-RU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(информационный вес </a:t>
                </a:r>
                <a:r>
                  <a:rPr lang="ru-RU" sz="24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добавленных </a:t>
                </a:r>
                <a:r>
                  <a:rPr lang="ru-RU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символов)</a:t>
                </a:r>
                <a:r>
                  <a:rPr lang="en-US" sz="24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/>
                </a:r>
                <a:br>
                  <a:rPr lang="en-US" sz="24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</a:br>
                <a:endParaRPr lang="ru-RU" sz="2400" b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89039"/>
                <a:ext cx="8856984" cy="2349361"/>
              </a:xfrm>
              <a:prstGeom prst="rect">
                <a:avLst/>
              </a:prstGeom>
              <a:blipFill rotWithShape="0">
                <a:blip r:embed="rId3"/>
                <a:stretch>
                  <a:fillRect l="-1032" t="-2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690115" y="6448110"/>
            <a:ext cx="42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6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127AAE"/>
      </a:lt2>
      <a:accent1>
        <a:srgbClr val="0095D0"/>
      </a:accent1>
      <a:accent2>
        <a:srgbClr val="00AAEE"/>
      </a:accent2>
      <a:accent3>
        <a:srgbClr val="FFFFFF"/>
      </a:accent3>
      <a:accent4>
        <a:srgbClr val="404040"/>
      </a:accent4>
      <a:accent5>
        <a:srgbClr val="AAC8E4"/>
      </a:accent5>
      <a:accent6>
        <a:srgbClr val="009AD8"/>
      </a:accent6>
      <a:hlink>
        <a:srgbClr val="55CFF5"/>
      </a:hlink>
      <a:folHlink>
        <a:srgbClr val="98DCFE"/>
      </a:folHlink>
    </a:clrScheme>
    <a:fontScheme name="Другая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D4F77"/>
        </a:lt2>
        <a:accent1>
          <a:srgbClr val="008DC4"/>
        </a:accent1>
        <a:accent2>
          <a:srgbClr val="00A0E2"/>
        </a:accent2>
        <a:accent3>
          <a:srgbClr val="FFFFFF"/>
        </a:accent3>
        <a:accent4>
          <a:srgbClr val="404040"/>
        </a:accent4>
        <a:accent5>
          <a:srgbClr val="AAC5DE"/>
        </a:accent5>
        <a:accent6>
          <a:srgbClr val="0091CD"/>
        </a:accent6>
        <a:hlink>
          <a:srgbClr val="1DC0F2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127AAE"/>
        </a:lt2>
        <a:accent1>
          <a:srgbClr val="008DC4"/>
        </a:accent1>
        <a:accent2>
          <a:srgbClr val="00A0E2"/>
        </a:accent2>
        <a:accent3>
          <a:srgbClr val="FFFFFF"/>
        </a:accent3>
        <a:accent4>
          <a:srgbClr val="404040"/>
        </a:accent4>
        <a:accent5>
          <a:srgbClr val="AAC5DE"/>
        </a:accent5>
        <a:accent6>
          <a:srgbClr val="0091CD"/>
        </a:accent6>
        <a:hlink>
          <a:srgbClr val="55CFF5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127AAE"/>
        </a:lt2>
        <a:accent1>
          <a:srgbClr val="0095D0"/>
        </a:accent1>
        <a:accent2>
          <a:srgbClr val="00AAEE"/>
        </a:accent2>
        <a:accent3>
          <a:srgbClr val="FFFFFF"/>
        </a:accent3>
        <a:accent4>
          <a:srgbClr val="404040"/>
        </a:accent4>
        <a:accent5>
          <a:srgbClr val="AAC8E4"/>
        </a:accent5>
        <a:accent6>
          <a:srgbClr val="009AD8"/>
        </a:accent6>
        <a:hlink>
          <a:srgbClr val="55CFF5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1557</TotalTime>
  <Words>349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Garamond</vt:lpstr>
      <vt:lpstr>Microsoft Sans Serif</vt:lpstr>
      <vt:lpstr>Times New Roman</vt:lpstr>
      <vt:lpstr>powerpoint-template-24</vt:lpstr>
      <vt:lpstr>Методика решения задач по теме «Информационный объем текста» (задание № 1) </vt:lpstr>
      <vt:lpstr>Презентация PowerPoint</vt:lpstr>
      <vt:lpstr>Теоретическая база</vt:lpstr>
      <vt:lpstr>Теоретическая база</vt:lpstr>
      <vt:lpstr>Пример 1</vt:lpstr>
      <vt:lpstr>Алгоритм решения</vt:lpstr>
      <vt:lpstr>Презентация PowerPoint</vt:lpstr>
      <vt:lpstr>Ответ</vt:lpstr>
      <vt:lpstr>Презентация PowerPoint</vt:lpstr>
      <vt:lpstr>Презентация PowerPoint</vt:lpstr>
      <vt:lpstr>Пример 3</vt:lpstr>
      <vt:lpstr>Алгоритм решения</vt:lpstr>
      <vt:lpstr>Пример 3</vt:lpstr>
      <vt:lpstr>Пример 4</vt:lpstr>
      <vt:lpstr>Возможные ошибки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321</dc:creator>
  <cp:lastModifiedBy>Igbaff DaniLena</cp:lastModifiedBy>
  <cp:revision>129</cp:revision>
  <dcterms:created xsi:type="dcterms:W3CDTF">2019-10-04T05:27:29Z</dcterms:created>
  <dcterms:modified xsi:type="dcterms:W3CDTF">2019-11-04T06:55:20Z</dcterms:modified>
</cp:coreProperties>
</file>