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58" r:id="rId4"/>
    <p:sldId id="259" r:id="rId5"/>
    <p:sldId id="260" r:id="rId6"/>
    <p:sldId id="268" r:id="rId7"/>
    <p:sldId id="263" r:id="rId8"/>
    <p:sldId id="265" r:id="rId9"/>
    <p:sldId id="266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90" autoAdjust="0"/>
    <p:restoredTop sz="95881" autoAdjust="0"/>
  </p:normalViewPr>
  <p:slideViewPr>
    <p:cSldViewPr>
      <p:cViewPr>
        <p:scale>
          <a:sx n="73" d="100"/>
          <a:sy n="73" d="100"/>
        </p:scale>
        <p:origin x="-15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AC04B-8B2B-40E0-9954-CBA04F406FEB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EAD7F-E473-47F8-833A-00BD10F198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731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EAD7F-E473-47F8-833A-00BD10F1988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577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Это неравномерный код, поскольку в нем есть  двух- и  трехсимвольные кодовые слова.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EAD7F-E473-47F8-833A-00BD10F1988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257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EAD7F-E473-47F8-833A-00BD10F1988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338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1EAD7F-E473-47F8-833A-00BD10F1988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255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99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6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92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55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36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72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91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46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39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64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12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9D402-D421-4995-8552-446FDEE942F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D15CB-CC49-412A-B784-3BE53C5230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41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80528" y="1124744"/>
            <a:ext cx="9577064" cy="1512168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Методика решения задач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 теме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«Кодирование информации»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4509120"/>
            <a:ext cx="6400800" cy="1752600"/>
          </a:xfrm>
        </p:spPr>
        <p:txBody>
          <a:bodyPr>
            <a:normAutofit fontScale="92500"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Григорян Д.Г.</a:t>
            </a:r>
            <a:r>
              <a:rPr lang="ru-RU" dirty="0">
                <a:solidFill>
                  <a:srgbClr val="002060"/>
                </a:solidFill>
              </a:rPr>
              <a:t>,</a:t>
            </a:r>
            <a:endParaRPr lang="ru-RU" dirty="0" smtClean="0">
              <a:solidFill>
                <a:srgbClr val="002060"/>
              </a:solidFill>
            </a:endParaRPr>
          </a:p>
          <a:p>
            <a:pPr algn="r"/>
            <a:r>
              <a:rPr lang="ru-RU" dirty="0">
                <a:solidFill>
                  <a:srgbClr val="002060"/>
                </a:solidFill>
              </a:rPr>
              <a:t>у</a:t>
            </a:r>
            <a:r>
              <a:rPr lang="ru-RU" dirty="0" smtClean="0">
                <a:solidFill>
                  <a:srgbClr val="002060"/>
                </a:solidFill>
              </a:rPr>
              <a:t>читель информатики </a:t>
            </a:r>
          </a:p>
          <a:p>
            <a:pPr algn="r"/>
            <a:r>
              <a:rPr lang="ru-RU" dirty="0">
                <a:solidFill>
                  <a:srgbClr val="002060"/>
                </a:solidFill>
              </a:rPr>
              <a:t>п</a:t>
            </a:r>
            <a:r>
              <a:rPr lang="ru-RU" dirty="0" smtClean="0">
                <a:solidFill>
                  <a:srgbClr val="002060"/>
                </a:solidFill>
              </a:rPr>
              <a:t>ервой квалификационной категории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29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7744" y="2060848"/>
            <a:ext cx="43862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пасибо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97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123" y="260648"/>
            <a:ext cx="8881365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№ 2.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Кодирование информации</a:t>
            </a: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5935663" cy="218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4365105"/>
            <a:ext cx="5760640" cy="1008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Уровень сложность – базовый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Максимальный балл – 1 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Примерное время выполнения – 4 минуты</a:t>
            </a:r>
          </a:p>
        </p:txBody>
      </p:sp>
    </p:spTree>
    <p:extLst>
      <p:ext uri="{BB962C8B-B14F-4D97-AF65-F5344CB8AC3E}">
        <p14:creationId xmlns:p14="http://schemas.microsoft.com/office/powerpoint/2010/main" val="298790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484784"/>
            <a:ext cx="865292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Кодирование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перевод информации с одного языка на другой.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этом обычно кодированием называют перевод информации с «человеческого» языка на формальный, например, в двоичный код, а декодированием – обратный переход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Кодирование может быть  равномерное и неравномерное;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при равномерном кодировании все символы кодируются кодами равной длины; 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неравномерном кодировании разные символы могут кодироваться кодами разной длины, это затрудняет однозначное декодирование или даже делает его невозможным.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6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376" y="548680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Сообщения, записанные с помощью равномерного кода, всегда, декодируются однозначно. Для этого достаточно разбить сообщение на группы битов известной длины и восстановить исходный текст, используя кодовую таблицу.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168" y="4408885"/>
            <a:ext cx="7992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Например, закодированное сообщение можно восстановить, используя код Морзе «в обратную сторону»: в этой строке закодирована фамилия «Петров».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3568" y="1715347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случае неравномерного кода декодирование также однозначно, если используются разделитель между  символами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иванов-ам.рф/informatika_10_ugr/ur_03/ur_03_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204864"/>
            <a:ext cx="2703441" cy="1958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91680" y="278092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--   -  -  --- --</a:t>
            </a:r>
            <a:endParaRPr lang="ru-RU" sz="5400" dirty="0"/>
          </a:p>
        </p:txBody>
      </p:sp>
      <p:sp>
        <p:nvSpPr>
          <p:cNvPr id="5" name="Овал 4"/>
          <p:cNvSpPr/>
          <p:nvPr/>
        </p:nvSpPr>
        <p:spPr>
          <a:xfrm>
            <a:off x="4940689" y="3242593"/>
            <a:ext cx="45719" cy="72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114200" y="3242593"/>
            <a:ext cx="45719" cy="72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428521" y="3245488"/>
            <a:ext cx="45719" cy="72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250104" y="3281969"/>
            <a:ext cx="45719" cy="72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700329" y="3281969"/>
            <a:ext cx="45719" cy="72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38176" y="5157192"/>
            <a:ext cx="83352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некоторых случаях  даже при  использовании неравномерного кода не требуется вводить символ - разделитель. 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Для этого достаточно выполнение условия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одно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кодовое слово не совпадает  с началом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другого кодового слова.    </a:t>
            </a:r>
          </a:p>
        </p:txBody>
      </p:sp>
      <p:sp>
        <p:nvSpPr>
          <p:cNvPr id="15" name="Овал 14"/>
          <p:cNvSpPr/>
          <p:nvPr/>
        </p:nvSpPr>
        <p:spPr>
          <a:xfrm>
            <a:off x="2483768" y="3284984"/>
            <a:ext cx="45719" cy="7200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73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6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332656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1. Пусть для кодирования первых 5 букв  русского алфавита  используется таблица: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640189"/>
              </p:ext>
            </p:extLst>
          </p:nvPr>
        </p:nvGraphicFramePr>
        <p:xfrm>
          <a:off x="1187624" y="126876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9769" y="2204864"/>
            <a:ext cx="86507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неравномерный код, поскольку в нем есть  двух- и  трехсимвольные кодовые слова.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996952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Построим для  этой кодовой таблицы дерево, в котором от каждого узла (кроме листьев) отходят два ребра, помеченные цифрами 0 и 1. Чтобы найти код символа,  нужно пройти по стрелкам от корня дерева к нужному листу, выписывая метки стрелок, по которым 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переходим.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283968" y="4293096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779912" y="479715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716016" y="474794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275856" y="530120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112060" y="530120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3923928" y="4437112"/>
            <a:ext cx="36004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3419872" y="4941168"/>
            <a:ext cx="36004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2987824" y="5445224"/>
            <a:ext cx="36004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347864" y="5445224"/>
            <a:ext cx="351656" cy="4056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4788024" y="5445224"/>
            <a:ext cx="36004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4591418" y="4941168"/>
            <a:ext cx="180020" cy="4014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25" idx="1"/>
          </p:cNvCxnSpPr>
          <p:nvPr/>
        </p:nvCxnSpPr>
        <p:spPr>
          <a:xfrm>
            <a:off x="3790011" y="4936940"/>
            <a:ext cx="186644" cy="41694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184068" y="5373216"/>
            <a:ext cx="267834" cy="4056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448182" y="4414314"/>
            <a:ext cx="267834" cy="4056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860032" y="4936939"/>
            <a:ext cx="267834" cy="4056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2771800" y="5877272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9525">
                  <a:solidFill>
                    <a:schemeClr val="tx1"/>
                  </a:solidFill>
                </a:ln>
              </a:rPr>
              <a:t>А</a:t>
            </a:r>
            <a:endParaRPr lang="ru-RU" dirty="0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3563888" y="5877272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9525">
                  <a:solidFill>
                    <a:schemeClr val="tx1"/>
                  </a:solidFill>
                </a:ln>
              </a:rPr>
              <a:t>Д</a:t>
            </a:r>
            <a:endParaRPr lang="ru-RU" dirty="0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3923928" y="5301154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9525">
                  <a:solidFill>
                    <a:schemeClr val="tx1"/>
                  </a:solidFill>
                </a:ln>
              </a:rPr>
              <a:t>В</a:t>
            </a:r>
            <a:endParaRPr lang="ru-RU" dirty="0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4427984" y="5368896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9525">
                  <a:solidFill>
                    <a:schemeClr val="tx1"/>
                  </a:solidFill>
                </a:ln>
              </a:rPr>
              <a:t>Б</a:t>
            </a:r>
            <a:endParaRPr lang="ru-RU" dirty="0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572000" y="5805264"/>
            <a:ext cx="360040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9525">
                  <a:solidFill>
                    <a:schemeClr val="tx1"/>
                  </a:solidFill>
                </a:ln>
              </a:rPr>
              <a:t>Г</a:t>
            </a:r>
            <a:endParaRPr lang="ru-RU" dirty="0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5436096" y="5805264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923928" y="43558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3406218" y="4859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2987824" y="52919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4486338" y="48691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757301" y="53201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4486338" y="43032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4908144" y="48129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5266739" y="53081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3851920" y="49318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3419872" y="53639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13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9" grpId="0" animBg="1"/>
      <p:bldP spid="10" grpId="0" animBg="1"/>
      <p:bldP spid="11" grpId="0" animBg="1"/>
      <p:bldP spid="1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484784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Например, рассмотрим цепочку                         .  Букв с кодом 1 и 11 в таблице нет, поэтому сообщение начинается с буквы Г – она имеет код 110: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3688" y="2348880"/>
            <a:ext cx="2393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110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0000100110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3212976"/>
            <a:ext cx="6293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Следующий (единственно возможный) код – 000, это буква А: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63688" y="3645024"/>
            <a:ext cx="2700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         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110   000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0100110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3959" y="4540211"/>
            <a:ext cx="4216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Аналогично декодируем всё сообщение: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16088" y="4941168"/>
            <a:ext cx="3592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        А     В      Д       Б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110   000    01    001   10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0738" y="1496744"/>
            <a:ext cx="1667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1100000100110</a:t>
            </a: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006791"/>
              </p:ext>
            </p:extLst>
          </p:nvPr>
        </p:nvGraphicFramePr>
        <p:xfrm>
          <a:off x="1187624" y="47667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06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5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5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8500" y="404664"/>
            <a:ext cx="5553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 2. Рассмотрим другую кодовую таблицу: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813526"/>
              </p:ext>
            </p:extLst>
          </p:nvPr>
        </p:nvGraphicFramePr>
        <p:xfrm>
          <a:off x="827584" y="112474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62712" y="2132856"/>
            <a:ext cx="85297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Здесь условие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Фано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не выполняется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поскольку код буквы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 (01)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началом кода буквы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 (011),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 код буквы 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 (100)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начинается с кода буквы 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(10).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 не менее можно заметить, что выполнено «обратное» условие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ни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дно кодовое слово не совпадает с окончанием другого кодового слова.  Поэтому закодированное  сообщение можно однозначно декодировать с конца.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Например, рассмотрим цепочку                            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Последней буквой в этом сообщении может быть только В (код 10):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41890" y="4391451"/>
            <a:ext cx="1700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0110001101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5045114"/>
            <a:ext cx="3389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Вторая буква с конца – Б (01)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44057" y="5012582"/>
            <a:ext cx="1392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01100011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01680" y="5453817"/>
            <a:ext cx="47015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так далее: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01   100  011   01  10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3501008"/>
            <a:ext cx="1543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011000110110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27629" y="440000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048559" y="498355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01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56793" y="498191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23727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4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00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5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5" grpId="0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Задание №2 из </a:t>
            </a:r>
            <a:r>
              <a:rPr lang="ru-RU" dirty="0" smtClean="0"/>
              <a:t>демоверсии 2020 года</a:t>
            </a:r>
            <a:endParaRPr lang="ru-RU" dirty="0"/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96048"/>
            <a:ext cx="5935663" cy="218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38872" y="3140968"/>
            <a:ext cx="3309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100 111 01 101 00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8872" y="3139472"/>
            <a:ext cx="3309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100 111 01 101 00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8872" y="3143937"/>
            <a:ext cx="3309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00 1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00 111 01 101 00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63688" y="4091880"/>
            <a:ext cx="3309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 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111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101 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00 </a:t>
            </a:r>
            <a:endParaRPr lang="ru-RU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782615"/>
            <a:ext cx="3309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   Б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   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К     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  </a:t>
            </a:r>
            <a:endParaRPr lang="ru-RU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00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6949" y="1844824"/>
            <a:ext cx="87831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Неверно записан ответ в бланк ответов; 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внимательно сопоставить код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ответе вместо количества букв 5 пишут последовательность букв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ЛЗИКЙ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Необходимо проверять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возможные варианты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правильным ответом может оказаться просто набор букв, который не складывается в слово, но успешно прошел декодирование, то есть нет лишних символов.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851520"/>
            <a:ext cx="6084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Типичные ошибки при выполнении заданий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62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644</Words>
  <Application>Microsoft Office PowerPoint</Application>
  <PresentationFormat>Экран (4:3)</PresentationFormat>
  <Paragraphs>117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Методика решения задач  по теме  «Кодирование информации»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Сравнительный анализ демоверсии 2020 и 2019</dc:title>
  <dc:creator>Дарья закарян</dc:creator>
  <cp:lastModifiedBy>админ</cp:lastModifiedBy>
  <cp:revision>46</cp:revision>
  <dcterms:created xsi:type="dcterms:W3CDTF">2019-10-24T16:05:05Z</dcterms:created>
  <dcterms:modified xsi:type="dcterms:W3CDTF">2019-11-05T08:23:29Z</dcterms:modified>
</cp:coreProperties>
</file>