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1" r:id="rId3"/>
    <p:sldId id="271" r:id="rId4"/>
    <p:sldId id="275" r:id="rId5"/>
    <p:sldId id="278" r:id="rId6"/>
    <p:sldId id="279" r:id="rId7"/>
    <p:sldId id="273" r:id="rId8"/>
    <p:sldId id="281" r:id="rId9"/>
    <p:sldId id="282" r:id="rId10"/>
    <p:sldId id="289" r:id="rId11"/>
    <p:sldId id="280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C9DF1-3638-4647-A738-9009C44FD9D2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F74B-9518-4866-960D-BD7AE102D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EF74B-9518-4866-960D-BD7AE102D7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DD3E6-94FC-484F-A2FF-89D8CDFA3A92}" type="slidenum">
              <a:rPr lang="ru-RU"/>
              <a:pPr/>
              <a:t>7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DD3E6-94FC-484F-A2FF-89D8CDFA3A92}" type="slidenum">
              <a:rPr lang="ru-RU"/>
              <a:pPr/>
              <a:t>8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21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60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17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79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7389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64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10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50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Информация и информационные процессы, 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D775-82B9-4FA1-A17A-858551ED7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Информация и информационные процессы, 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D775-82B9-4FA1-A17A-858551ED7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Информация и информационные процессы, 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D775-82B9-4FA1-A17A-858551ED7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40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72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94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36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26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70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1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9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A419-770B-4046-98BA-D64BCF8CD63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F139BD-84EB-42A2-AC2B-D480D698E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4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edu.ru/podgotovka-k-ogje/ogje-1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363" y="3190145"/>
            <a:ext cx="9761947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Методика решения задач по теме «Анализ информации, представленной в виде схем, графов»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(задание №9)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454" y="0"/>
            <a:ext cx="8371029" cy="1096899"/>
          </a:xfrm>
        </p:spPr>
        <p:txBody>
          <a:bodyPr/>
          <a:lstStyle/>
          <a:p>
            <a:r>
              <a:rPr lang="ru-RU" dirty="0" smtClean="0"/>
              <a:t>Методика решения заданий ГИА в 9 классах с учётом изменений в КИМах 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21453" y="5097887"/>
            <a:ext cx="837102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Соловьёва Марина Викторовна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Член ГМО учителей информатики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информатики МАОУ «Гимназии №80 </a:t>
            </a:r>
            <a:r>
              <a:rPr lang="ru-RU" dirty="0" err="1" smtClean="0">
                <a:solidFill>
                  <a:schemeClr val="tx1"/>
                </a:solidFill>
              </a:rPr>
              <a:t>г.Челябинска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3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96961" y="394602"/>
            <a:ext cx="8795519" cy="390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33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Решение способ 1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247" t="41818" r="38442" b="28961"/>
          <a:stretch>
            <a:fillRect/>
          </a:stretch>
        </p:blipFill>
        <p:spPr bwMode="auto">
          <a:xfrm>
            <a:off x="0" y="1211284"/>
            <a:ext cx="9633687" cy="43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96961" y="394602"/>
            <a:ext cx="8795519" cy="390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33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Решение способ 2 (Иерархия)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73" t="37922" r="37662" b="24935"/>
          <a:stretch>
            <a:fillRect/>
          </a:stretch>
        </p:blipFill>
        <p:spPr bwMode="auto">
          <a:xfrm>
            <a:off x="570015" y="1009403"/>
            <a:ext cx="9654639" cy="53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42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892" t="38442" r="37760" b="24805"/>
          <a:stretch>
            <a:fillRect/>
          </a:stretch>
        </p:blipFill>
        <p:spPr bwMode="auto">
          <a:xfrm>
            <a:off x="273132" y="534389"/>
            <a:ext cx="10098521" cy="56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760" t="38571" r="37857" b="24416"/>
          <a:stretch>
            <a:fillRect/>
          </a:stretch>
        </p:blipFill>
        <p:spPr bwMode="auto">
          <a:xfrm>
            <a:off x="415634" y="724395"/>
            <a:ext cx="9675513" cy="54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468" t="38182" r="37662" b="24286"/>
          <a:stretch>
            <a:fillRect/>
          </a:stretch>
        </p:blipFill>
        <p:spPr bwMode="auto">
          <a:xfrm>
            <a:off x="249382" y="771896"/>
            <a:ext cx="9761925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565" t="38052" r="38052" b="24805"/>
          <a:stretch>
            <a:fillRect/>
          </a:stretch>
        </p:blipFill>
        <p:spPr bwMode="auto">
          <a:xfrm>
            <a:off x="403761" y="748145"/>
            <a:ext cx="9873253" cy="55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467" t="38571" r="37955" b="24675"/>
          <a:stretch>
            <a:fillRect/>
          </a:stretch>
        </p:blipFill>
        <p:spPr bwMode="auto">
          <a:xfrm>
            <a:off x="332508" y="599705"/>
            <a:ext cx="10241543" cy="569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565" t="38182" r="37760" b="24675"/>
          <a:stretch>
            <a:fillRect/>
          </a:stretch>
        </p:blipFill>
        <p:spPr bwMode="auto">
          <a:xfrm>
            <a:off x="296883" y="534390"/>
            <a:ext cx="10079909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719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Задание №9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Анализ </a:t>
            </a:r>
            <a:r>
              <a:rPr lang="ru-RU" dirty="0">
                <a:solidFill>
                  <a:schemeClr val="tx1"/>
                </a:solidFill>
              </a:rPr>
              <a:t>информации, представленной в виде схем, </a:t>
            </a:r>
            <a:r>
              <a:rPr lang="ru-RU" dirty="0" smtClean="0">
                <a:solidFill>
                  <a:schemeClr val="tx1"/>
                </a:solidFill>
              </a:rPr>
              <a:t>графов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40" y="1761659"/>
            <a:ext cx="10517598" cy="480646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Код проверяемых элементов содержания (КЭС):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2.5.2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математической модели. Задачи, решаемые с помощью математического (компьютерного) моделирования. Отличие математической модели от натурной модели и от словесного (литературного) описания объекта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Коды требования к уровню подготовки выпускников: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2.4.2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умений формализации и структурирования информации, умения выбирать способ представления данных в соответствии с поставленной задачей - таблицы, схемы, графики, диаграммы, с использованием соответствующих программных средств обработки данных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Уровень сложности: П (повышенный)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Примерное время выполнения: 4 минуты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Балл за выполнение задания: 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925" y="0"/>
            <a:ext cx="9499432" cy="1508166"/>
          </a:xfrm>
        </p:spPr>
        <p:txBody>
          <a:bodyPr>
            <a:noAutofit/>
          </a:bodyPr>
          <a:lstStyle/>
          <a:p>
            <a:pPr algn="r"/>
            <a:r>
              <a:rPr lang="ru-RU" sz="2400" i="1" dirty="0">
                <a:solidFill>
                  <a:schemeClr val="tx1"/>
                </a:solidFill>
              </a:rPr>
              <a:t>Задание №9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Анализ </a:t>
            </a:r>
            <a:r>
              <a:rPr lang="ru-RU" sz="2400" i="1" dirty="0">
                <a:solidFill>
                  <a:schemeClr val="tx1"/>
                </a:solidFill>
              </a:rPr>
              <a:t>информации, представленной в виде схем, </a:t>
            </a:r>
            <a:r>
              <a:rPr lang="ru-RU" sz="2400" i="1" dirty="0" smtClean="0">
                <a:solidFill>
                  <a:schemeClr val="tx1"/>
                </a:solidFill>
              </a:rPr>
              <a:t>графов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Теоретический материал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8135" y="1341912"/>
            <a:ext cx="10165278" cy="45957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Графы. Поиск количества путей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Нужно знать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что такое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</a:t>
            </a:r>
            <a:r>
              <a:rPr lang="ru-RU" sz="2400" dirty="0" smtClean="0">
                <a:solidFill>
                  <a:schemeClr val="tx1"/>
                </a:solidFill>
              </a:rPr>
              <a:t> (это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вершин </a:t>
            </a:r>
            <a:r>
              <a:rPr lang="ru-RU" sz="2400" dirty="0" smtClean="0">
                <a:solidFill>
                  <a:schemeClr val="tx1"/>
                </a:solidFill>
              </a:rPr>
              <a:t>и соединяющих их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ребер</a:t>
            </a:r>
            <a:r>
              <a:rPr lang="ru-RU" sz="2400" dirty="0" smtClean="0">
                <a:solidFill>
                  <a:schemeClr val="tx1"/>
                </a:solidFill>
              </a:rPr>
              <a:t>) и как он описывается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таблицы</a:t>
            </a:r>
            <a:r>
              <a:rPr lang="ru-RU" sz="2400" dirty="0" smtClean="0">
                <a:solidFill>
                  <a:schemeClr val="tx1"/>
                </a:solidFill>
              </a:rPr>
              <a:t>, чаще всего используется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взвешенный граф</a:t>
            </a:r>
            <a:r>
              <a:rPr lang="ru-RU" sz="2400" dirty="0" smtClean="0">
                <a:solidFill>
                  <a:schemeClr val="tx1"/>
                </a:solidFill>
              </a:rPr>
              <a:t>, где с каждым ребром связано некоторое число (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</a:t>
            </a:r>
            <a:r>
              <a:rPr lang="ru-RU" sz="2400" dirty="0" smtClean="0">
                <a:solidFill>
                  <a:schemeClr val="tx1"/>
                </a:solidFill>
              </a:rPr>
              <a:t>), оно может обозначать, например, расстояние между городами.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в город 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ru-RU" sz="2400" dirty="0" smtClean="0">
                <a:solidFill>
                  <a:schemeClr val="tx1"/>
                </a:solidFill>
              </a:rPr>
              <a:t> можно приехать только из городов 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Y</a:t>
            </a:r>
            <a:r>
              <a:rPr lang="ru-RU" sz="2400" dirty="0" smtClean="0">
                <a:solidFill>
                  <a:schemeClr val="tx1"/>
                </a:solidFill>
              </a:rPr>
              <a:t>, и </a:t>
            </a:r>
            <a:r>
              <a:rPr lang="en-US" sz="2400" dirty="0" smtClean="0">
                <a:solidFill>
                  <a:schemeClr val="tx1"/>
                </a:solidFill>
              </a:rPr>
              <a:t>Z</a:t>
            </a:r>
            <a:r>
              <a:rPr lang="ru-RU" sz="2400" dirty="0" smtClean="0">
                <a:solidFill>
                  <a:schemeClr val="tx1"/>
                </a:solidFill>
              </a:rPr>
              <a:t>, то число различных путей из города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ru-RU" sz="2400" dirty="0" smtClean="0">
                <a:solidFill>
                  <a:schemeClr val="tx1"/>
                </a:solidFill>
              </a:rPr>
              <a:t> в город 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ru-RU" sz="2400" dirty="0" smtClean="0">
                <a:solidFill>
                  <a:schemeClr val="tx1"/>
                </a:solidFill>
              </a:rPr>
              <a:t> равно сумме числа различных путей проезда из A в X, из A в Y и из A в Z, то есть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ru-RU" sz="2400" dirty="0" smtClean="0">
                <a:solidFill>
                  <a:schemeClr val="tx1"/>
                </a:solidFill>
              </a:rPr>
              <a:t>где  обозначает число путей из вершины A в некоторую вершину Q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число путей конечно, если в графе нет циклов – замкнутых путей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2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14867" y="301625"/>
            <a:ext cx="11167533" cy="4714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tx1"/>
                </a:solidFill>
              </a:rPr>
              <a:t>Количество путей из А в Ж</a:t>
            </a:r>
          </a:p>
        </p:txBody>
      </p:sp>
      <p:sp>
        <p:nvSpPr>
          <p:cNvPr id="778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F7F8D-4E11-438D-8178-C7ABDAC67D92}" type="slidenum">
              <a:rPr lang="ru-RU" smtClean="0"/>
              <a:pPr/>
              <a:t>4</a:t>
            </a:fld>
            <a:endParaRPr lang="ru-RU" smtClean="0"/>
          </a:p>
        </p:txBody>
      </p:sp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1318685" y="1247775"/>
            <a:ext cx="7503583" cy="3727450"/>
            <a:chOff x="403646" y="1850692"/>
            <a:chExt cx="3333179" cy="2206804"/>
          </a:xfrm>
        </p:grpSpPr>
        <p:sp>
          <p:nvSpPr>
            <p:cNvPr id="77839" name="Овал 12"/>
            <p:cNvSpPr>
              <a:spLocks noChangeArrowheads="1"/>
            </p:cNvSpPr>
            <p:nvPr/>
          </p:nvSpPr>
          <p:spPr bwMode="auto">
            <a:xfrm>
              <a:off x="627961" y="2781759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0" name="Овал 13"/>
            <p:cNvSpPr>
              <a:spLocks noChangeArrowheads="1"/>
            </p:cNvSpPr>
            <p:nvPr/>
          </p:nvSpPr>
          <p:spPr bwMode="auto">
            <a:xfrm>
              <a:off x="1330286" y="1961002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1" name="Овал 14"/>
            <p:cNvSpPr>
              <a:spLocks noChangeArrowheads="1"/>
            </p:cNvSpPr>
            <p:nvPr/>
          </p:nvSpPr>
          <p:spPr bwMode="auto">
            <a:xfrm>
              <a:off x="2032611" y="2781759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2" name="Овал 15"/>
            <p:cNvSpPr>
              <a:spLocks noChangeArrowheads="1"/>
            </p:cNvSpPr>
            <p:nvPr/>
          </p:nvSpPr>
          <p:spPr bwMode="auto">
            <a:xfrm>
              <a:off x="2734936" y="1961002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3" name="Овал 16"/>
            <p:cNvSpPr>
              <a:spLocks noChangeArrowheads="1"/>
            </p:cNvSpPr>
            <p:nvPr/>
          </p:nvSpPr>
          <p:spPr bwMode="auto">
            <a:xfrm>
              <a:off x="3437262" y="2781759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4" name="Овал 17"/>
            <p:cNvSpPr>
              <a:spLocks noChangeArrowheads="1"/>
            </p:cNvSpPr>
            <p:nvPr/>
          </p:nvSpPr>
          <p:spPr bwMode="auto">
            <a:xfrm>
              <a:off x="1330286" y="3602515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5" name="Овал 18"/>
            <p:cNvSpPr>
              <a:spLocks noChangeArrowheads="1"/>
            </p:cNvSpPr>
            <p:nvPr/>
          </p:nvSpPr>
          <p:spPr bwMode="auto">
            <a:xfrm>
              <a:off x="2734936" y="3602515"/>
              <a:ext cx="132202" cy="132202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77846" name="Прямоугольник 19"/>
            <p:cNvSpPr>
              <a:spLocks noChangeArrowheads="1"/>
            </p:cNvSpPr>
            <p:nvPr/>
          </p:nvSpPr>
          <p:spPr bwMode="auto">
            <a:xfrm>
              <a:off x="3552675" y="2857276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Ж</a:t>
              </a:r>
            </a:p>
          </p:txBody>
        </p:sp>
        <p:sp>
          <p:nvSpPr>
            <p:cNvPr id="77847" name="Прямоугольник 20"/>
            <p:cNvSpPr>
              <a:spLocks noChangeArrowheads="1"/>
            </p:cNvSpPr>
            <p:nvPr/>
          </p:nvSpPr>
          <p:spPr bwMode="auto">
            <a:xfrm>
              <a:off x="403646" y="2690028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А</a:t>
              </a:r>
            </a:p>
          </p:txBody>
        </p:sp>
        <p:sp>
          <p:nvSpPr>
            <p:cNvPr id="77848" name="Прямоугольник 21"/>
            <p:cNvSpPr>
              <a:spLocks noChangeArrowheads="1"/>
            </p:cNvSpPr>
            <p:nvPr/>
          </p:nvSpPr>
          <p:spPr bwMode="auto">
            <a:xfrm>
              <a:off x="1097041" y="1850692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Б</a:t>
              </a:r>
            </a:p>
          </p:txBody>
        </p:sp>
        <p:sp>
          <p:nvSpPr>
            <p:cNvPr id="77849" name="Прямоугольник 22"/>
            <p:cNvSpPr>
              <a:spLocks noChangeArrowheads="1"/>
            </p:cNvSpPr>
            <p:nvPr/>
          </p:nvSpPr>
          <p:spPr bwMode="auto">
            <a:xfrm>
              <a:off x="1174827" y="3714596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В</a:t>
              </a:r>
            </a:p>
          </p:txBody>
        </p:sp>
        <p:sp>
          <p:nvSpPr>
            <p:cNvPr id="77850" name="Прямоугольник 23"/>
            <p:cNvSpPr>
              <a:spLocks noChangeArrowheads="1"/>
            </p:cNvSpPr>
            <p:nvPr/>
          </p:nvSpPr>
          <p:spPr bwMode="auto">
            <a:xfrm>
              <a:off x="2056845" y="2883963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Г</a:t>
              </a:r>
            </a:p>
          </p:txBody>
        </p:sp>
        <p:sp>
          <p:nvSpPr>
            <p:cNvPr id="77851" name="Прямоугольник 24"/>
            <p:cNvSpPr>
              <a:spLocks noChangeArrowheads="1"/>
            </p:cNvSpPr>
            <p:nvPr/>
          </p:nvSpPr>
          <p:spPr bwMode="auto">
            <a:xfrm>
              <a:off x="2604556" y="2050527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77852" name="Прямоугольник 25"/>
            <p:cNvSpPr>
              <a:spLocks noChangeArrowheads="1"/>
            </p:cNvSpPr>
            <p:nvPr/>
          </p:nvSpPr>
          <p:spPr bwMode="auto">
            <a:xfrm>
              <a:off x="2695154" y="3692562"/>
              <a:ext cx="184150" cy="3429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pPr algn="ctr"/>
              <a:r>
                <a:rPr lang="ru-RU" sz="2800"/>
                <a:t>Е</a:t>
              </a:r>
            </a:p>
          </p:txBody>
        </p:sp>
        <p:sp>
          <p:nvSpPr>
            <p:cNvPr id="77853" name="Полилиния 26"/>
            <p:cNvSpPr>
              <a:spLocks noChangeArrowheads="1"/>
            </p:cNvSpPr>
            <p:nvPr/>
          </p:nvSpPr>
          <p:spPr bwMode="auto">
            <a:xfrm flipH="1">
              <a:off x="730250" y="2838450"/>
              <a:ext cx="1314450" cy="508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0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4" name="Полилиния 27"/>
            <p:cNvSpPr>
              <a:spLocks noChangeArrowheads="1"/>
            </p:cNvSpPr>
            <p:nvPr/>
          </p:nvSpPr>
          <p:spPr bwMode="auto">
            <a:xfrm flipH="1">
              <a:off x="2120900" y="2838450"/>
              <a:ext cx="1314450" cy="508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0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5" name="Полилиния 28"/>
            <p:cNvSpPr>
              <a:spLocks noChangeArrowheads="1"/>
            </p:cNvSpPr>
            <p:nvPr/>
          </p:nvSpPr>
          <p:spPr bwMode="auto">
            <a:xfrm flipH="1" flipV="1">
              <a:off x="723900" y="207010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6" name="Полилиния 29"/>
            <p:cNvSpPr>
              <a:spLocks noChangeArrowheads="1"/>
            </p:cNvSpPr>
            <p:nvPr/>
          </p:nvSpPr>
          <p:spPr bwMode="auto">
            <a:xfrm flipH="1" flipV="1">
              <a:off x="2832100" y="290830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7" name="Полилиния 30"/>
            <p:cNvSpPr>
              <a:spLocks noChangeArrowheads="1"/>
            </p:cNvSpPr>
            <p:nvPr/>
          </p:nvSpPr>
          <p:spPr bwMode="auto">
            <a:xfrm flipH="1">
              <a:off x="711200" y="288925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8" name="Полилиния 31"/>
            <p:cNvSpPr>
              <a:spLocks noChangeArrowheads="1"/>
            </p:cNvSpPr>
            <p:nvPr/>
          </p:nvSpPr>
          <p:spPr bwMode="auto">
            <a:xfrm flipH="1">
              <a:off x="1428750" y="207010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59" name="Полилиния 32"/>
            <p:cNvSpPr>
              <a:spLocks noChangeArrowheads="1"/>
            </p:cNvSpPr>
            <p:nvPr/>
          </p:nvSpPr>
          <p:spPr bwMode="auto">
            <a:xfrm flipH="1">
              <a:off x="2832100" y="207010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60" name="Полилиния 33"/>
            <p:cNvSpPr>
              <a:spLocks noChangeArrowheads="1"/>
            </p:cNvSpPr>
            <p:nvPr/>
          </p:nvSpPr>
          <p:spPr bwMode="auto">
            <a:xfrm flipH="1" flipV="1">
              <a:off x="1435100" y="2895600"/>
              <a:ext cx="628650" cy="730250"/>
            </a:xfrm>
            <a:custGeom>
              <a:avLst/>
              <a:gdLst>
                <a:gd name="T0" fmla="*/ 684 w 857250"/>
                <a:gd name="T1" fmla="*/ 0 h 584200"/>
                <a:gd name="T2" fmla="*/ 0 w 857250"/>
                <a:gd name="T3" fmla="*/ 98966638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61" name="Полилиния 34"/>
            <p:cNvSpPr>
              <a:spLocks noChangeArrowheads="1"/>
            </p:cNvSpPr>
            <p:nvPr/>
          </p:nvSpPr>
          <p:spPr bwMode="auto">
            <a:xfrm flipH="1">
              <a:off x="1422400" y="2025650"/>
              <a:ext cx="1314450" cy="508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0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62" name="Полилиния 35"/>
            <p:cNvSpPr>
              <a:spLocks noChangeArrowheads="1"/>
            </p:cNvSpPr>
            <p:nvPr/>
          </p:nvSpPr>
          <p:spPr bwMode="auto">
            <a:xfrm flipH="1">
              <a:off x="1422400" y="3663950"/>
              <a:ext cx="1314450" cy="508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0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63" name="Полилиния 36"/>
            <p:cNvSpPr>
              <a:spLocks noChangeArrowheads="1"/>
            </p:cNvSpPr>
            <p:nvPr/>
          </p:nvSpPr>
          <p:spPr bwMode="auto">
            <a:xfrm flipH="1">
              <a:off x="1403350" y="2038350"/>
              <a:ext cx="2019300" cy="76835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318788105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64" name="Полилиния 37"/>
            <p:cNvSpPr>
              <a:spLocks noChangeArrowheads="1"/>
            </p:cNvSpPr>
            <p:nvPr/>
          </p:nvSpPr>
          <p:spPr bwMode="auto">
            <a:xfrm flipH="1" flipV="1">
              <a:off x="1403350" y="2889250"/>
              <a:ext cx="2019300" cy="768350"/>
            </a:xfrm>
            <a:custGeom>
              <a:avLst/>
              <a:gdLst>
                <a:gd name="T0" fmla="*/ 2147483647 w 857250"/>
                <a:gd name="T1" fmla="*/ 0 h 584200"/>
                <a:gd name="T2" fmla="*/ 0 w 857250"/>
                <a:gd name="T3" fmla="*/ 318788105 h 584200"/>
                <a:gd name="T4" fmla="*/ 0 60000 65536"/>
                <a:gd name="T5" fmla="*/ 0 60000 65536"/>
                <a:gd name="T6" fmla="*/ 0 w 857250"/>
                <a:gd name="T7" fmla="*/ 0 h 584200"/>
                <a:gd name="T8" fmla="*/ 857250 w 857250"/>
                <a:gd name="T9" fmla="*/ 584200 h 584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584200">
                  <a:moveTo>
                    <a:pt x="857250" y="0"/>
                  </a:moveTo>
                  <a:lnTo>
                    <a:pt x="0" y="58420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Скругленная прямоугольная выноска 30"/>
          <p:cNvSpPr/>
          <p:nvPr/>
        </p:nvSpPr>
        <p:spPr bwMode="auto">
          <a:xfrm>
            <a:off x="3814234" y="844551"/>
            <a:ext cx="675217" cy="576263"/>
          </a:xfrm>
          <a:prstGeom prst="wedgeRoundRectCallout">
            <a:avLst>
              <a:gd name="adj1" fmla="val -77879"/>
              <a:gd name="adj2" fmla="val 44681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 bwMode="auto">
          <a:xfrm>
            <a:off x="4019551" y="4389438"/>
            <a:ext cx="675216" cy="576262"/>
          </a:xfrm>
          <a:prstGeom prst="wedgeRoundRectCallout">
            <a:avLst>
              <a:gd name="adj1" fmla="val -108267"/>
              <a:gd name="adj2" fmla="val -52673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7215717" y="989013"/>
            <a:ext cx="675216" cy="576262"/>
          </a:xfrm>
          <a:prstGeom prst="wedgeRoundRectCallout">
            <a:avLst>
              <a:gd name="adj1" fmla="val -100822"/>
              <a:gd name="adj2" fmla="val 37131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 bwMode="auto">
          <a:xfrm>
            <a:off x="3469218" y="2016126"/>
            <a:ext cx="2368549" cy="576263"/>
          </a:xfrm>
          <a:prstGeom prst="wedgeRoundRectCallout">
            <a:avLst>
              <a:gd name="adj1" fmla="val 20904"/>
              <a:gd name="adj2" fmla="val 86989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+1+1=3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7065434" y="4222751"/>
            <a:ext cx="675217" cy="576263"/>
          </a:xfrm>
          <a:prstGeom prst="wedgeRoundRectCallout">
            <a:avLst>
              <a:gd name="adj1" fmla="val -78972"/>
              <a:gd name="adj2" fmla="val -47704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 bwMode="auto">
          <a:xfrm>
            <a:off x="7590368" y="1851026"/>
            <a:ext cx="3342217" cy="576263"/>
          </a:xfrm>
          <a:prstGeom prst="wedgeRoundRectCallout">
            <a:avLst>
              <a:gd name="adj1" fmla="val -27889"/>
              <a:gd name="adj2" fmla="val 120118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+1+1+1+3=7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65251" y="5426076"/>
            <a:ext cx="9461500" cy="720725"/>
            <a:chOff x="372" y="2574"/>
            <a:chExt cx="3933" cy="454"/>
          </a:xfrm>
        </p:grpSpPr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707" y="2607"/>
              <a:ext cx="3598" cy="368"/>
            </a:xfrm>
            <a:prstGeom prst="rect">
              <a:avLst/>
            </a:prstGeom>
            <a:solidFill>
              <a:srgbClr val="D1D1FF"/>
            </a:solidFill>
            <a:ln w="254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0" rIns="0">
              <a:spAutoFit/>
            </a:bodyPr>
            <a:lstStyle/>
            <a:p>
              <a:pPr>
                <a:defRPr/>
              </a:pPr>
              <a:r>
                <a:rPr lang="ru-RU" sz="3200" dirty="0">
                  <a:latin typeface="+mj-lt"/>
                </a:rPr>
                <a:t>   </a:t>
              </a:r>
              <a:r>
                <a:rPr lang="en-US" sz="3200" dirty="0">
                  <a:latin typeface="+mj-lt"/>
                </a:rPr>
                <a:t>N</a:t>
              </a:r>
              <a:r>
                <a:rPr lang="ru-RU" sz="3200" baseline="-25000" dirty="0">
                  <a:latin typeface="+mj-lt"/>
                </a:rPr>
                <a:t>Ж</a:t>
              </a:r>
              <a:r>
                <a:rPr lang="ru-RU" sz="3200" dirty="0"/>
                <a:t>=</a:t>
              </a:r>
              <a:r>
                <a:rPr lang="en-US" sz="3200" dirty="0"/>
                <a:t> N</a:t>
              </a:r>
              <a:r>
                <a:rPr lang="ru-RU" sz="3200" baseline="-25000" dirty="0"/>
                <a:t>Д </a:t>
              </a:r>
              <a:r>
                <a:rPr lang="ru-RU" sz="3200" dirty="0"/>
                <a:t>+</a:t>
              </a:r>
              <a:r>
                <a:rPr lang="en-US" sz="3200" dirty="0"/>
                <a:t> N</a:t>
              </a:r>
              <a:r>
                <a:rPr lang="ru-RU" sz="3200" baseline="-25000" dirty="0"/>
                <a:t>Б </a:t>
              </a:r>
              <a:r>
                <a:rPr lang="ru-RU" sz="3200" dirty="0"/>
                <a:t>+</a:t>
              </a:r>
              <a:r>
                <a:rPr lang="en-US" sz="3200" dirty="0"/>
                <a:t> N</a:t>
              </a:r>
              <a:r>
                <a:rPr lang="ru-RU" sz="3200" baseline="-25000" dirty="0"/>
                <a:t>Г </a:t>
              </a:r>
              <a:r>
                <a:rPr lang="ru-RU" sz="3200" dirty="0"/>
                <a:t>+</a:t>
              </a:r>
              <a:r>
                <a:rPr lang="en-US" sz="3200" dirty="0"/>
                <a:t> N</a:t>
              </a:r>
              <a:r>
                <a:rPr lang="ru-RU" sz="3200" baseline="-25000" dirty="0"/>
                <a:t>В </a:t>
              </a:r>
              <a:r>
                <a:rPr lang="ru-RU" sz="3200" dirty="0"/>
                <a:t>+</a:t>
              </a:r>
              <a:r>
                <a:rPr lang="en-US" sz="3200" dirty="0"/>
                <a:t> N</a:t>
              </a:r>
              <a:r>
                <a:rPr lang="ru-RU" sz="3200" baseline="-25000" dirty="0"/>
                <a:t>Е</a:t>
              </a:r>
              <a:r>
                <a:rPr lang="ru-RU" sz="3200" baseline="-25000" dirty="0">
                  <a:latin typeface="+mj-lt"/>
                </a:rPr>
                <a:t> </a:t>
              </a:r>
              <a:endParaRPr lang="ru-RU" sz="3200" baseline="30000" dirty="0">
                <a:latin typeface="+mj-lt"/>
              </a:endParaRPr>
            </a:p>
          </p:txBody>
        </p:sp>
        <p:sp>
          <p:nvSpPr>
            <p:cNvPr id="77838" name="Oval 31"/>
            <p:cNvSpPr>
              <a:spLocks noChangeArrowheads="1"/>
            </p:cNvSpPr>
            <p:nvPr/>
          </p:nvSpPr>
          <p:spPr bwMode="auto">
            <a:xfrm>
              <a:off x="372" y="2574"/>
              <a:ext cx="399" cy="45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b="1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40" name="Скругленная прямоугольная выноска 39"/>
          <p:cNvSpPr/>
          <p:nvPr/>
        </p:nvSpPr>
        <p:spPr bwMode="auto">
          <a:xfrm>
            <a:off x="1392767" y="2114551"/>
            <a:ext cx="675217" cy="576263"/>
          </a:xfrm>
          <a:prstGeom prst="wedgeRoundRectCallout">
            <a:avLst>
              <a:gd name="adj1" fmla="val 29958"/>
              <a:gd name="adj2" fmla="val 84350"/>
              <a:gd name="adj3" fmla="val 16667"/>
            </a:avLst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1</a:t>
            </a: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414867" y="301625"/>
            <a:ext cx="11167533" cy="4714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Количество путей из А в Л через Д</a:t>
            </a:r>
          </a:p>
        </p:txBody>
      </p:sp>
      <p:sp>
        <p:nvSpPr>
          <p:cNvPr id="839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C8ABF-1069-4BED-AE3B-82A96619323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V="1">
            <a:off x="2937934" y="3846513"/>
            <a:ext cx="1504951" cy="127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1373718" y="3760788"/>
            <a:ext cx="30162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954866" y="2443164"/>
            <a:ext cx="1481667" cy="1252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7052" y="332740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А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373718" y="2501900"/>
            <a:ext cx="1504949" cy="1263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253067" y="36957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392085" y="3695700"/>
            <a:ext cx="213783" cy="160338"/>
          </a:xfrm>
          <a:prstGeom prst="ellipse">
            <a:avLst/>
          </a:prstGeom>
          <a:solidFill>
            <a:srgbClr val="000000"/>
          </a:solidFill>
          <a:ln w="3175" algn="ctr">
            <a:noFill/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531100" y="36957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0672233" y="36957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821518" y="5046664"/>
            <a:ext cx="213783" cy="160337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391151" y="5046664"/>
            <a:ext cx="213783" cy="160337"/>
          </a:xfrm>
          <a:prstGeom prst="ellipse">
            <a:avLst/>
          </a:prstGeom>
          <a:solidFill>
            <a:srgbClr val="000000"/>
          </a:solidFill>
          <a:ln w="3175" algn="ctr">
            <a:noFill/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9101667" y="5046664"/>
            <a:ext cx="213784" cy="160337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821518" y="2368550"/>
            <a:ext cx="213783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9101667" y="236855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390651" y="3813175"/>
            <a:ext cx="1475316" cy="1250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537201" y="3836989"/>
            <a:ext cx="2027767" cy="1233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9207500" y="3841751"/>
            <a:ext cx="1492251" cy="128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704668" y="3760788"/>
            <a:ext cx="29760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950633" y="5116513"/>
            <a:ext cx="24489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5543551" y="5118100"/>
            <a:ext cx="35517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014134" y="2432050"/>
            <a:ext cx="29633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6161618" y="2432050"/>
            <a:ext cx="29654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9228667" y="2443164"/>
            <a:ext cx="1547284" cy="1228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6083301" y="2457450"/>
            <a:ext cx="4593167" cy="1246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129368" y="1985964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Б</a:t>
            </a: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4557184" y="3760788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4500034" y="2527301"/>
            <a:ext cx="1477433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386668" y="330200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В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053168" y="5108575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Г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5727701" y="1824039"/>
            <a:ext cx="717551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Д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259918" y="5227639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Е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7310968" y="320675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Ж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9137652" y="1855789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en-US" sz="2800" dirty="0">
                <a:latin typeface="+mn-lt"/>
              </a:rPr>
              <a:t>И</a:t>
            </a:r>
            <a:endParaRPr lang="ru-RU" sz="2800" dirty="0">
              <a:latin typeface="+mn-lt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8894234" y="5256214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К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0759018" y="3573464"/>
            <a:ext cx="71754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Л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74133" y="812800"/>
            <a:ext cx="11311467" cy="9540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Сколько существует различных путей из города А в город Л, </a:t>
            </a:r>
            <a:r>
              <a:rPr lang="ru-RU" altLang="ru-RU" sz="2800" b="1" i="1" dirty="0">
                <a:solidFill>
                  <a:srgbClr val="000099"/>
                </a:solidFill>
                <a:latin typeface="+mn-lt"/>
                <a:ea typeface="Calibri" pitchFamily="34" charset="0"/>
                <a:cs typeface="Courier New" pitchFamily="49" charset="0"/>
              </a:rPr>
              <a:t>проходящих</a:t>
            </a: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 через</a:t>
            </a:r>
            <a:r>
              <a:rPr lang="en-US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 </a:t>
            </a: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Д?</a:t>
            </a:r>
            <a:endParaRPr lang="ru-RU" altLang="ru-RU" sz="2800" dirty="0">
              <a:latin typeface="+mn-lt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40" name="Полилиния 39"/>
          <p:cNvSpPr>
            <a:spLocks noChangeArrowheads="1"/>
          </p:cNvSpPr>
          <p:nvPr/>
        </p:nvSpPr>
        <p:spPr bwMode="auto">
          <a:xfrm>
            <a:off x="6068484" y="2327276"/>
            <a:ext cx="0" cy="3687763"/>
          </a:xfrm>
          <a:custGeom>
            <a:avLst/>
            <a:gdLst>
              <a:gd name="T0" fmla="*/ 0 w 41096"/>
              <a:gd name="T1" fmla="*/ 0 h 3688423"/>
              <a:gd name="T2" fmla="*/ 0 w 41096"/>
              <a:gd name="T3" fmla="*/ 3671964 h 3688423"/>
              <a:gd name="T4" fmla="*/ 0 60000 65536"/>
              <a:gd name="T5" fmla="*/ 0 60000 65536"/>
              <a:gd name="T6" fmla="*/ 0 w 41096"/>
              <a:gd name="T7" fmla="*/ 0 h 3688423"/>
              <a:gd name="T8" fmla="*/ 0 w 41096"/>
              <a:gd name="T9" fmla="*/ 3688423 h 36884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96" h="3688423">
                <a:moveTo>
                  <a:pt x="0" y="0"/>
                </a:moveTo>
                <a:lnTo>
                  <a:pt x="41096" y="3688423"/>
                </a:lnTo>
              </a:path>
            </a:pathLst>
          </a:cu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5962651" y="2368550"/>
            <a:ext cx="213783" cy="160338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34" grpId="0"/>
      <p:bldP spid="35" grpId="0"/>
      <p:bldP spid="37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414867" y="301625"/>
            <a:ext cx="11167533" cy="4714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Количество путей из А в Л через Д</a:t>
            </a:r>
          </a:p>
        </p:txBody>
      </p:sp>
      <p:sp>
        <p:nvSpPr>
          <p:cNvPr id="849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7542F-7633-49DC-8881-FBCC3F39D4B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74133" y="812800"/>
            <a:ext cx="11311467" cy="9540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Сколько существует различных путей из города А в город Л, </a:t>
            </a:r>
            <a:r>
              <a:rPr lang="ru-RU" altLang="ru-RU" sz="2800" b="1" i="1" dirty="0">
                <a:solidFill>
                  <a:srgbClr val="000099"/>
                </a:solidFill>
                <a:latin typeface="+mn-lt"/>
                <a:ea typeface="Calibri" pitchFamily="34" charset="0"/>
                <a:cs typeface="Courier New" pitchFamily="49" charset="0"/>
              </a:rPr>
              <a:t>проходящих</a:t>
            </a: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 через</a:t>
            </a:r>
            <a:r>
              <a:rPr lang="en-US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 </a:t>
            </a:r>
            <a:r>
              <a:rPr lang="ru-RU" altLang="ru-RU" sz="2800" i="1" dirty="0">
                <a:latin typeface="+mn-lt"/>
                <a:ea typeface="Calibri" pitchFamily="34" charset="0"/>
                <a:cs typeface="Courier New" pitchFamily="49" charset="0"/>
              </a:rPr>
              <a:t>Д?</a:t>
            </a:r>
            <a:endParaRPr lang="ru-RU" altLang="ru-RU" sz="2800" dirty="0">
              <a:latin typeface="+mn-lt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2937934" y="3871913"/>
            <a:ext cx="1504951" cy="127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1373718" y="3786188"/>
            <a:ext cx="30162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>
            <a:off x="2954866" y="2468564"/>
            <a:ext cx="1481667" cy="1252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27052" y="335280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А</a:t>
            </a: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V="1">
            <a:off x="1373718" y="2527300"/>
            <a:ext cx="1504949" cy="1263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1253067" y="37211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4392085" y="3721100"/>
            <a:ext cx="213783" cy="160338"/>
          </a:xfrm>
          <a:prstGeom prst="ellipse">
            <a:avLst/>
          </a:prstGeom>
          <a:solidFill>
            <a:srgbClr val="000000"/>
          </a:solidFill>
          <a:ln w="3175" algn="ctr">
            <a:noFill/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7531100" y="37211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10672233" y="372110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auto">
          <a:xfrm>
            <a:off x="2821518" y="5072064"/>
            <a:ext cx="213783" cy="160337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9101667" y="5072064"/>
            <a:ext cx="213784" cy="160337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2821518" y="2393950"/>
            <a:ext cx="213783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9101667" y="2393950"/>
            <a:ext cx="213784" cy="16033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1390651" y="3838575"/>
            <a:ext cx="1475316" cy="1250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 flipH="1" flipV="1">
            <a:off x="4561418" y="3862388"/>
            <a:ext cx="2575983" cy="127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9207500" y="3867151"/>
            <a:ext cx="1492251" cy="128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7704668" y="3786188"/>
            <a:ext cx="29760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2950634" y="5162550"/>
            <a:ext cx="41190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 flipV="1">
            <a:off x="7177618" y="5143501"/>
            <a:ext cx="1917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>
            <a:off x="3014134" y="2457450"/>
            <a:ext cx="29633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6161618" y="2457450"/>
            <a:ext cx="29654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9228667" y="2468564"/>
            <a:ext cx="1547284" cy="1228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6083301" y="2482850"/>
            <a:ext cx="4593167" cy="1246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129368" y="2011364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Б</a:t>
            </a: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>
            <a:off x="4557184" y="3786188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4500034" y="2552701"/>
            <a:ext cx="1477433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3386668" y="332740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В</a:t>
            </a: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2053168" y="5133975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Г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5727701" y="1849439"/>
            <a:ext cx="717551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Д</a:t>
            </a:r>
          </a:p>
        </p:txBody>
      </p: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6972301" y="5262564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 dirty="0">
                <a:latin typeface="+mn-lt"/>
              </a:rPr>
              <a:t>Е</a:t>
            </a:r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7310968" y="3232150"/>
            <a:ext cx="71543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Ж</a:t>
            </a: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9137652" y="1881189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en-US" sz="2800" dirty="0">
                <a:latin typeface="+mn-lt"/>
              </a:rPr>
              <a:t>И</a:t>
            </a:r>
            <a:endParaRPr lang="ru-RU" sz="2800" dirty="0">
              <a:latin typeface="+mn-lt"/>
            </a:endParaRP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8894234" y="5281614"/>
            <a:ext cx="71543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К</a:t>
            </a: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0759018" y="3598864"/>
            <a:ext cx="71754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r>
              <a:rPr lang="ru-RU" sz="2800">
                <a:latin typeface="+mn-lt"/>
              </a:rPr>
              <a:t>Л</a:t>
            </a:r>
          </a:p>
        </p:txBody>
      </p:sp>
      <p:sp>
        <p:nvSpPr>
          <p:cNvPr id="76" name="Полилиния 75"/>
          <p:cNvSpPr>
            <a:spLocks noChangeArrowheads="1"/>
          </p:cNvSpPr>
          <p:nvPr/>
        </p:nvSpPr>
        <p:spPr bwMode="auto">
          <a:xfrm>
            <a:off x="6068484" y="2352676"/>
            <a:ext cx="0" cy="3687763"/>
          </a:xfrm>
          <a:custGeom>
            <a:avLst/>
            <a:gdLst>
              <a:gd name="T0" fmla="*/ 0 w 41096"/>
              <a:gd name="T1" fmla="*/ 0 h 3688423"/>
              <a:gd name="T2" fmla="*/ 0 w 41096"/>
              <a:gd name="T3" fmla="*/ 3671964 h 3688423"/>
              <a:gd name="T4" fmla="*/ 0 60000 65536"/>
              <a:gd name="T5" fmla="*/ 0 60000 65536"/>
              <a:gd name="T6" fmla="*/ 0 w 41096"/>
              <a:gd name="T7" fmla="*/ 0 h 3688423"/>
              <a:gd name="T8" fmla="*/ 0 w 41096"/>
              <a:gd name="T9" fmla="*/ 3688423 h 36884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96" h="3688423">
                <a:moveTo>
                  <a:pt x="0" y="0"/>
                </a:moveTo>
                <a:lnTo>
                  <a:pt x="41096" y="3688423"/>
                </a:lnTo>
              </a:path>
            </a:pathLst>
          </a:custGeom>
          <a:noFill/>
          <a:ln w="28575" algn="ctr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Oval 14"/>
          <p:cNvSpPr>
            <a:spLocks noChangeArrowheads="1"/>
          </p:cNvSpPr>
          <p:nvPr/>
        </p:nvSpPr>
        <p:spPr bwMode="auto">
          <a:xfrm>
            <a:off x="5962651" y="2393950"/>
            <a:ext cx="213783" cy="160338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78" name="Line 18"/>
          <p:cNvSpPr>
            <a:spLocks noChangeShapeType="1"/>
          </p:cNvSpPr>
          <p:nvPr/>
        </p:nvSpPr>
        <p:spPr bwMode="auto">
          <a:xfrm flipV="1">
            <a:off x="7164917" y="3894139"/>
            <a:ext cx="465667" cy="1222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 flipV="1">
            <a:off x="4548717" y="3852864"/>
            <a:ext cx="2573867" cy="127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  <p:sp>
        <p:nvSpPr>
          <p:cNvPr id="80" name="Полилиния 79"/>
          <p:cNvSpPr>
            <a:spLocks noChangeArrowheads="1"/>
          </p:cNvSpPr>
          <p:nvPr/>
        </p:nvSpPr>
        <p:spPr bwMode="auto">
          <a:xfrm>
            <a:off x="6068484" y="2465389"/>
            <a:ext cx="2165349" cy="3432175"/>
          </a:xfrm>
          <a:custGeom>
            <a:avLst/>
            <a:gdLst>
              <a:gd name="T0" fmla="*/ 0 w 41096"/>
              <a:gd name="T1" fmla="*/ 0 h 3688423"/>
              <a:gd name="T2" fmla="*/ 0 w 41096"/>
              <a:gd name="T3" fmla="*/ 1666066 h 3688423"/>
              <a:gd name="T4" fmla="*/ 0 60000 65536"/>
              <a:gd name="T5" fmla="*/ 0 60000 65536"/>
              <a:gd name="T6" fmla="*/ 0 w 41096"/>
              <a:gd name="T7" fmla="*/ 0 h 3688423"/>
              <a:gd name="T8" fmla="*/ 0 w 41096"/>
              <a:gd name="T9" fmla="*/ 3688423 h 36884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96" h="3688423">
                <a:moveTo>
                  <a:pt x="0" y="0"/>
                </a:moveTo>
                <a:lnTo>
                  <a:pt x="41096" y="3688423"/>
                </a:lnTo>
              </a:path>
            </a:pathLst>
          </a:cu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7063318" y="5072064"/>
            <a:ext cx="213783" cy="160337"/>
          </a:xfrm>
          <a:prstGeom prst="ellipse">
            <a:avLst/>
          </a:prstGeom>
          <a:solidFill>
            <a:srgbClr val="000000"/>
          </a:solidFill>
          <a:ln w="3175" algn="ctr">
            <a:noFill/>
            <a:round/>
            <a:headEnd type="none" w="sm" len="sm"/>
            <a:tailEnd type="none" w="med" len="lg"/>
          </a:ln>
          <a:effectLst/>
        </p:spPr>
        <p:txBody>
          <a:bodyPr/>
          <a:lstStyle/>
          <a:p>
            <a:pPr>
              <a:defRPr/>
            </a:pPr>
            <a:endParaRPr lang="ru-RU" sz="2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72" grpId="0"/>
      <p:bldP spid="74" grpId="0"/>
      <p:bldP spid="76" grpId="0" animBg="1"/>
      <p:bldP spid="76" grpId="1" animBg="1"/>
      <p:bldP spid="80" grpId="0" animBg="1"/>
      <p:bldP spid="8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829170-D96D-46F7-A077-7635800F014E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96961" y="394602"/>
            <a:ext cx="8795519" cy="390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33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Пример №1 Демо ОГЭ 2020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15" y="1341911"/>
            <a:ext cx="9388478" cy="444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7500" t="7273" r="77597" b="86623"/>
          <a:stretch>
            <a:fillRect/>
          </a:stretch>
        </p:blipFill>
        <p:spPr bwMode="auto">
          <a:xfrm>
            <a:off x="1698172" y="6068291"/>
            <a:ext cx="1816924" cy="5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680292" y="6213166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https://4ege.ru/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673933" y="3146961"/>
            <a:ext cx="37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**Схоже с заданием №11 ОГЭ, но усложнено до уровня ЕГЭ (задание №15)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Проходящих через вершину(город)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Не проходящих через вершину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829170-D96D-46F7-A077-7635800F014E}" type="slidenum">
              <a:rPr lang="ru-RU"/>
              <a:pPr/>
              <a:t>8</a:t>
            </a:fld>
            <a:endParaRPr lang="ru-RU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96961" y="394602"/>
            <a:ext cx="8795519" cy="390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33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Решение способ 1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2079" t="32871" r="48809" b="13180"/>
          <a:stretch>
            <a:fillRect/>
          </a:stretch>
        </p:blipFill>
        <p:spPr bwMode="auto">
          <a:xfrm>
            <a:off x="593765" y="1068779"/>
            <a:ext cx="8886289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71895" y="3170712"/>
            <a:ext cx="166255" cy="142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05749" y="3216234"/>
            <a:ext cx="166255" cy="142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82047" y="1199408"/>
            <a:ext cx="35626" cy="712519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586352" y="2101932"/>
            <a:ext cx="524494" cy="294903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62057" y="2135579"/>
            <a:ext cx="164276" cy="524494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39445" y="4653148"/>
            <a:ext cx="35626" cy="712519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05106" y="4047506"/>
            <a:ext cx="536369" cy="381990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43304" y="3693226"/>
            <a:ext cx="259278" cy="746166"/>
          </a:xfrm>
          <a:prstGeom prst="line">
            <a:avLst/>
          </a:prstGeom>
          <a:ln w="412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3164" y="1947553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5559" y="419001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1195" y="236121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4972" y="182682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65616" y="983673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6821" y="314498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7995" y="302425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7886" y="436418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33" name="Овал 32"/>
          <p:cNvSpPr/>
          <p:nvPr/>
        </p:nvSpPr>
        <p:spPr>
          <a:xfrm>
            <a:off x="1971304" y="2113808"/>
            <a:ext cx="617517" cy="581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969324" y="3821876"/>
            <a:ext cx="617517" cy="581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7917" y="314102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068" y="226027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1434934" y="1078675"/>
            <a:ext cx="617517" cy="581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458685" y="5082639"/>
            <a:ext cx="583871" cy="5086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7169" y="508659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4691" y="399406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</a:p>
        </p:txBody>
      </p:sp>
      <p:sp>
        <p:nvSpPr>
          <p:cNvPr id="42" name="Овал 41"/>
          <p:cNvSpPr/>
          <p:nvPr/>
        </p:nvSpPr>
        <p:spPr>
          <a:xfrm>
            <a:off x="4805547" y="5116286"/>
            <a:ext cx="583871" cy="5086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8058" y="218110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67746" y="364770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</a:p>
        </p:txBody>
      </p:sp>
      <p:sp>
        <p:nvSpPr>
          <p:cNvPr id="45" name="Овал 44"/>
          <p:cNvSpPr/>
          <p:nvPr/>
        </p:nvSpPr>
        <p:spPr>
          <a:xfrm>
            <a:off x="5759533" y="2339440"/>
            <a:ext cx="795646" cy="647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3944" y="3301341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</a:p>
        </p:txBody>
      </p:sp>
      <p:sp>
        <p:nvSpPr>
          <p:cNvPr id="47" name="Овал 46"/>
          <p:cNvSpPr/>
          <p:nvPr/>
        </p:nvSpPr>
        <p:spPr>
          <a:xfrm>
            <a:off x="8441377" y="2456214"/>
            <a:ext cx="2377044" cy="647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Ответ:10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2" grpId="0"/>
      <p:bldP spid="33" grpId="0" animBg="1"/>
      <p:bldP spid="33" grpId="1" animBg="1"/>
      <p:bldP spid="35" grpId="0" animBg="1"/>
      <p:bldP spid="35" grpId="1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61335" y="263973"/>
            <a:ext cx="9610821" cy="61249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33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Пример №2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sz="2000" dirty="0" smtClean="0"/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2000" dirty="0" smtClean="0"/>
              <a:t>На рисунке – схема дорог, связывающих города А, Б, В, Г, Д, Е, Ж, З, И, К и Л. По каждой дороге можно двигаться только в одном направлении, указанном стрелкой. Сколько существует различных путей из города А в город Л</a:t>
            </a:r>
            <a:r>
              <a:rPr lang="ru-RU" dirty="0" smtClean="0"/>
              <a:t>?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808" y="2164835"/>
            <a:ext cx="7029578" cy="371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410226" y="6070661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https://csedu.ru/</a:t>
            </a:r>
            <a:endParaRPr lang="ru-RU" dirty="0"/>
          </a:p>
        </p:txBody>
      </p:sp>
      <p:pic>
        <p:nvPicPr>
          <p:cNvPr id="2052" name="Picture 4" descr="ÐÐÐ¡ÐÐÐÐ¡ÐÐÐ Ð£Ð§ÐÐ¢ÐÐÐ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916" y="6019832"/>
            <a:ext cx="2920133" cy="61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521</Words>
  <Application>Microsoft Office PowerPoint</Application>
  <PresentationFormat>Произвольный</PresentationFormat>
  <Paragraphs>102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Методика решения задач по теме «Анализ информации, представленной в виде схем, графов» (задание №9)</vt:lpstr>
      <vt:lpstr>Задание №9 Анализ информации, представленной в виде схем, графов</vt:lpstr>
      <vt:lpstr>Задание №9 Анализ информации, представленной в виде схем, графов Теоретический материал</vt:lpstr>
      <vt:lpstr>Количество путей из А в Ж</vt:lpstr>
      <vt:lpstr>Количество путей из А в Л через Д</vt:lpstr>
      <vt:lpstr>Количество путей из А в Л через 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поиска информации в Интернете  (логика, круги Эйлера)</dc:title>
  <dc:creator>kafedra</dc:creator>
  <cp:lastModifiedBy>Учитель302</cp:lastModifiedBy>
  <cp:revision>22</cp:revision>
  <dcterms:created xsi:type="dcterms:W3CDTF">2019-10-31T05:14:31Z</dcterms:created>
  <dcterms:modified xsi:type="dcterms:W3CDTF">2019-11-05T07:29:32Z</dcterms:modified>
</cp:coreProperties>
</file>