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74" r:id="rId5"/>
    <p:sldId id="260" r:id="rId6"/>
    <p:sldId id="261" r:id="rId7"/>
    <p:sldId id="275" r:id="rId8"/>
    <p:sldId id="262" r:id="rId9"/>
    <p:sldId id="263" r:id="rId10"/>
    <p:sldId id="265" r:id="rId11"/>
    <p:sldId id="266" r:id="rId12"/>
    <p:sldId id="264" r:id="rId13"/>
    <p:sldId id="267" r:id="rId14"/>
    <p:sldId id="268" r:id="rId15"/>
    <p:sldId id="269" r:id="rId16"/>
    <p:sldId id="270" r:id="rId17"/>
    <p:sldId id="273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6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4928D-4CAA-473E-9B8A-B1C37EC5A443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8E921-DF94-4D17-B9E8-675C9F0CF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436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4928D-4CAA-473E-9B8A-B1C37EC5A443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8E921-DF94-4D17-B9E8-675C9F0CF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652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4928D-4CAA-473E-9B8A-B1C37EC5A443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8E921-DF94-4D17-B9E8-675C9F0CF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960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4928D-4CAA-473E-9B8A-B1C37EC5A443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8E921-DF94-4D17-B9E8-675C9F0CF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173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4928D-4CAA-473E-9B8A-B1C37EC5A443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8E921-DF94-4D17-B9E8-675C9F0CF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940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4928D-4CAA-473E-9B8A-B1C37EC5A443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8E921-DF94-4D17-B9E8-675C9F0CF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094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4928D-4CAA-473E-9B8A-B1C37EC5A443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8E921-DF94-4D17-B9E8-675C9F0CF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9668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4928D-4CAA-473E-9B8A-B1C37EC5A443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8E921-DF94-4D17-B9E8-675C9F0CF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503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4928D-4CAA-473E-9B8A-B1C37EC5A443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8E921-DF94-4D17-B9E8-675C9F0CF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1025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4928D-4CAA-473E-9B8A-B1C37EC5A443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8E921-DF94-4D17-B9E8-675C9F0CF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834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4928D-4CAA-473E-9B8A-B1C37EC5A443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8E921-DF94-4D17-B9E8-675C9F0CF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0380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4928D-4CAA-473E-9B8A-B1C37EC5A443}" type="datetimeFigureOut">
              <a:rPr lang="ru-RU" smtClean="0"/>
              <a:t>04.11.2019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B8E921-DF94-4D17-B9E8-675C9F0CF0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761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980728"/>
            <a:ext cx="8604448" cy="324036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Методика решения заданий государственной итоговой аттестации в 9 классах 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учётом изменений в 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контрольно-измерительных материалах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08104" y="4653136"/>
            <a:ext cx="3384376" cy="1800200"/>
          </a:xfrm>
        </p:spPr>
        <p:txBody>
          <a:bodyPr>
            <a:normAutofit/>
          </a:bodyPr>
          <a:lstStyle/>
          <a:p>
            <a:pPr algn="just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Самсонова А. 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нформатики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МБОУ «Лицей №120</a:t>
            </a:r>
          </a:p>
          <a:p>
            <a:pPr algn="just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г. Челябинска»</a:t>
            </a:r>
          </a:p>
        </p:txBody>
      </p:sp>
    </p:spTree>
    <p:extLst>
      <p:ext uri="{BB962C8B-B14F-4D97-AF65-F5344CB8AC3E}">
        <p14:creationId xmlns:p14="http://schemas.microsoft.com/office/powerpoint/2010/main" val="359632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4980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Задание №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 К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ратчайший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путь в графе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53090"/>
            <a:ext cx="8354074" cy="28919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33" y="3814868"/>
            <a:ext cx="2035666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782" y="3826868"/>
            <a:ext cx="1958357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789040"/>
            <a:ext cx="2048551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64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39" y="398032"/>
            <a:ext cx="4198278" cy="576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6" t="6406" b="9127"/>
          <a:stretch/>
        </p:blipFill>
        <p:spPr bwMode="auto">
          <a:xfrm>
            <a:off x="4601884" y="392898"/>
            <a:ext cx="4213894" cy="576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195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4980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Задание №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 К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ратчайший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путь в графе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53090"/>
            <a:ext cx="8354074" cy="28919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33" y="3814868"/>
            <a:ext cx="2035666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782" y="3826868"/>
            <a:ext cx="1958357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111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87" b="1"/>
          <a:stretch/>
        </p:blipFill>
        <p:spPr bwMode="auto">
          <a:xfrm>
            <a:off x="400983" y="404664"/>
            <a:ext cx="8354074" cy="24642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cxnSp>
        <p:nvCxnSpPr>
          <p:cNvPr id="4" name="Прямая соединительная линия 3"/>
          <p:cNvCxnSpPr>
            <a:endCxn id="12" idx="0"/>
          </p:cNvCxnSpPr>
          <p:nvPr/>
        </p:nvCxnSpPr>
        <p:spPr>
          <a:xfrm>
            <a:off x="2479906" y="3684494"/>
            <a:ext cx="546367" cy="1440160"/>
          </a:xfrm>
          <a:prstGeom prst="line">
            <a:avLst/>
          </a:prstGeom>
          <a:ln>
            <a:headEnd type="none"/>
            <a:tailEnd type="non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2275682" y="3232411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73449" y="5190808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06848" y="3032356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904588" y="5196662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84194" y="3900208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4435930" y="3396462"/>
            <a:ext cx="72000" cy="7200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2419698" y="3612486"/>
            <a:ext cx="72000" cy="7200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2990273" y="5124654"/>
            <a:ext cx="72000" cy="7200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4867978" y="5196662"/>
            <a:ext cx="72000" cy="7200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6735744" y="4028255"/>
            <a:ext cx="72000" cy="7200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" name="Прямая соединительная линия 15"/>
          <p:cNvCxnSpPr>
            <a:stCxn id="11" idx="7"/>
            <a:endCxn id="10" idx="3"/>
          </p:cNvCxnSpPr>
          <p:nvPr/>
        </p:nvCxnSpPr>
        <p:spPr>
          <a:xfrm flipV="1">
            <a:off x="2481154" y="3457925"/>
            <a:ext cx="1965320" cy="165106"/>
          </a:xfrm>
          <a:prstGeom prst="line">
            <a:avLst/>
          </a:prstGeom>
          <a:ln>
            <a:headEnd type="none"/>
            <a:tailEnd type="non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stCxn id="11" idx="6"/>
            <a:endCxn id="13" idx="2"/>
          </p:cNvCxnSpPr>
          <p:nvPr/>
        </p:nvCxnSpPr>
        <p:spPr>
          <a:xfrm>
            <a:off x="2491698" y="3648490"/>
            <a:ext cx="2376280" cy="1584176"/>
          </a:xfrm>
          <a:prstGeom prst="line">
            <a:avLst/>
          </a:prstGeom>
          <a:ln>
            <a:headEnd type="none"/>
            <a:tailEnd type="non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2481154" y="3656193"/>
            <a:ext cx="4254590" cy="390310"/>
          </a:xfrm>
          <a:prstGeom prst="line">
            <a:avLst/>
          </a:prstGeom>
          <a:ln>
            <a:headEnd type="none"/>
            <a:tailEnd type="non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3026273" y="5160658"/>
            <a:ext cx="1852249" cy="108012"/>
          </a:xfrm>
          <a:prstGeom prst="line">
            <a:avLst/>
          </a:prstGeom>
          <a:ln>
            <a:headEnd type="none"/>
            <a:tailEnd type="non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>
            <a:stCxn id="12" idx="7"/>
            <a:endCxn id="10" idx="3"/>
          </p:cNvCxnSpPr>
          <p:nvPr/>
        </p:nvCxnSpPr>
        <p:spPr>
          <a:xfrm flipV="1">
            <a:off x="3051729" y="3457925"/>
            <a:ext cx="1394745" cy="1677274"/>
          </a:xfrm>
          <a:prstGeom prst="line">
            <a:avLst/>
          </a:prstGeom>
          <a:ln>
            <a:headEnd type="none"/>
            <a:tailEnd type="non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>
            <a:endCxn id="14" idx="2"/>
          </p:cNvCxnSpPr>
          <p:nvPr/>
        </p:nvCxnSpPr>
        <p:spPr>
          <a:xfrm>
            <a:off x="4471930" y="3450714"/>
            <a:ext cx="2263814" cy="613545"/>
          </a:xfrm>
          <a:prstGeom prst="line">
            <a:avLst/>
          </a:prstGeom>
          <a:ln>
            <a:headEnd type="none"/>
            <a:tailEnd type="non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stCxn id="10" idx="5"/>
            <a:endCxn id="13" idx="1"/>
          </p:cNvCxnSpPr>
          <p:nvPr/>
        </p:nvCxnSpPr>
        <p:spPr>
          <a:xfrm>
            <a:off x="4497386" y="3457925"/>
            <a:ext cx="381136" cy="1749282"/>
          </a:xfrm>
          <a:prstGeom prst="line">
            <a:avLst/>
          </a:prstGeom>
          <a:ln>
            <a:headEnd type="none"/>
            <a:tailEnd type="non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3292641" y="3201038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4664760" y="4432135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157473" y="3860448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749101" y="5134885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3821480" y="4011363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4866425" y="3828200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 rot="20498076">
            <a:off x="2455086" y="4144007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5268656" y="3396462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 flipV="1">
            <a:off x="4939978" y="4100264"/>
            <a:ext cx="1795766" cy="1114400"/>
          </a:xfrm>
          <a:prstGeom prst="line">
            <a:avLst/>
          </a:prstGeom>
          <a:ln>
            <a:headEnd type="none"/>
            <a:tailEnd type="non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5615039" y="4632190"/>
            <a:ext cx="34234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405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71031" y="3330252"/>
            <a:ext cx="44114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35767" y="3313367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79204" y="3321374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2251644" y="3607251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2298391" y="3227854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3297753" y="3607251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3416508" y="3214297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4341190" y="3607251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329595" y="369029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4790232" y="3311779"/>
            <a:ext cx="569388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697665" y="5458306"/>
            <a:ext cx="44114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2179627" y="5689996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2298382" y="5205046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872821" y="5412997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3324387" y="5666711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3443142" y="5170274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016890" y="5412997"/>
            <a:ext cx="44114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4535757" y="5685975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5194925" y="5365055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654512" y="5205045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5734662" y="5606955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734662" y="568999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Прямоугольник 28"/>
          <p:cNvSpPr/>
          <p:nvPr/>
        </p:nvSpPr>
        <p:spPr>
          <a:xfrm>
            <a:off x="6310726" y="5303571"/>
            <a:ext cx="37702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1635519" y="4030164"/>
            <a:ext cx="44114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2117481" y="4261854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2236236" y="3776904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810675" y="3984855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3262241" y="4238569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3380996" y="3742132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944324" y="3984855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>
            <a:off x="4473611" y="4257833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Прямоугольник 37"/>
          <p:cNvSpPr/>
          <p:nvPr/>
        </p:nvSpPr>
        <p:spPr>
          <a:xfrm>
            <a:off x="5143199" y="3936913"/>
            <a:ext cx="44114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4592366" y="3776903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>
            <a:off x="6800022" y="4178813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6800022" y="426185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Прямоугольник 41"/>
          <p:cNvSpPr/>
          <p:nvPr/>
        </p:nvSpPr>
        <p:spPr>
          <a:xfrm>
            <a:off x="7279905" y="3875429"/>
            <a:ext cx="569388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>
            <a:off x="5611469" y="4207467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Прямоугольник 43"/>
          <p:cNvSpPr/>
          <p:nvPr/>
        </p:nvSpPr>
        <p:spPr>
          <a:xfrm>
            <a:off x="6270637" y="3886547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730224" y="3726537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1677758" y="4735423"/>
            <a:ext cx="44114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8" name="Прямая соединительная линия 57"/>
          <p:cNvCxnSpPr/>
          <p:nvPr/>
        </p:nvCxnSpPr>
        <p:spPr>
          <a:xfrm>
            <a:off x="2159720" y="4967113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2278475" y="4482163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2852914" y="4690114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1" name="Прямая соединительная линия 60"/>
          <p:cNvCxnSpPr/>
          <p:nvPr/>
        </p:nvCxnSpPr>
        <p:spPr>
          <a:xfrm>
            <a:off x="3304480" y="4943828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Прямоугольник 61"/>
          <p:cNvSpPr/>
          <p:nvPr/>
        </p:nvSpPr>
        <p:spPr>
          <a:xfrm>
            <a:off x="3538649" y="4447391"/>
            <a:ext cx="3385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3986563" y="4690114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4" name="Прямая соединительная линия 63"/>
          <p:cNvCxnSpPr/>
          <p:nvPr/>
        </p:nvCxnSpPr>
        <p:spPr>
          <a:xfrm>
            <a:off x="4515850" y="4963092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5" name="Прямоугольник 64"/>
          <p:cNvSpPr/>
          <p:nvPr/>
        </p:nvSpPr>
        <p:spPr>
          <a:xfrm>
            <a:off x="5175018" y="4642172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4634605" y="4482162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7" name="Прямая соединительная линия 66"/>
          <p:cNvCxnSpPr/>
          <p:nvPr/>
        </p:nvCxnSpPr>
        <p:spPr>
          <a:xfrm>
            <a:off x="5714755" y="488407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>
            <a:off x="5714755" y="4967113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9" name="Прямоугольник 68"/>
          <p:cNvSpPr/>
          <p:nvPr/>
        </p:nvSpPr>
        <p:spPr>
          <a:xfrm>
            <a:off x="6194638" y="4580688"/>
            <a:ext cx="569388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13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310" y="260648"/>
            <a:ext cx="5572111" cy="28009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Прямоугольник 82"/>
          <p:cNvSpPr/>
          <p:nvPr/>
        </p:nvSpPr>
        <p:spPr>
          <a:xfrm>
            <a:off x="1691283" y="6110612"/>
            <a:ext cx="44114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4" name="Прямая соединительная линия 83"/>
          <p:cNvCxnSpPr/>
          <p:nvPr/>
        </p:nvCxnSpPr>
        <p:spPr>
          <a:xfrm>
            <a:off x="2173245" y="6342302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2292000" y="5857352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2866439" y="6065303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7" name="Прямая соединительная линия 86"/>
          <p:cNvCxnSpPr/>
          <p:nvPr/>
        </p:nvCxnSpPr>
        <p:spPr>
          <a:xfrm>
            <a:off x="3318005" y="6319017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Прямоугольник 87"/>
          <p:cNvSpPr/>
          <p:nvPr/>
        </p:nvSpPr>
        <p:spPr>
          <a:xfrm>
            <a:off x="3436760" y="5822580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4000088" y="6065303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0" name="Прямая соединительная линия 89"/>
          <p:cNvCxnSpPr/>
          <p:nvPr/>
        </p:nvCxnSpPr>
        <p:spPr>
          <a:xfrm>
            <a:off x="4529375" y="6338281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1" name="Прямоугольник 90"/>
          <p:cNvSpPr/>
          <p:nvPr/>
        </p:nvSpPr>
        <p:spPr>
          <a:xfrm>
            <a:off x="5198963" y="6017361"/>
            <a:ext cx="44114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" name="Прямоугольник 91"/>
          <p:cNvSpPr/>
          <p:nvPr/>
        </p:nvSpPr>
        <p:spPr>
          <a:xfrm>
            <a:off x="4648130" y="5857351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3" name="Прямая соединительная линия 92"/>
          <p:cNvCxnSpPr/>
          <p:nvPr/>
        </p:nvCxnSpPr>
        <p:spPr>
          <a:xfrm>
            <a:off x="6855786" y="6259261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93"/>
          <p:cNvCxnSpPr/>
          <p:nvPr/>
        </p:nvCxnSpPr>
        <p:spPr>
          <a:xfrm>
            <a:off x="6855786" y="634230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5" name="Прямоугольник 94"/>
          <p:cNvSpPr/>
          <p:nvPr/>
        </p:nvSpPr>
        <p:spPr>
          <a:xfrm>
            <a:off x="7431850" y="5955877"/>
            <a:ext cx="37702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6" name="Прямая соединительная линия 95"/>
          <p:cNvCxnSpPr/>
          <p:nvPr/>
        </p:nvCxnSpPr>
        <p:spPr>
          <a:xfrm>
            <a:off x="5667233" y="6287915"/>
            <a:ext cx="57606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7" name="Прямоугольник 96"/>
          <p:cNvSpPr/>
          <p:nvPr/>
        </p:nvSpPr>
        <p:spPr>
          <a:xfrm>
            <a:off x="6326401" y="5966995"/>
            <a:ext cx="461986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8" name="Прямоугольник 97"/>
          <p:cNvSpPr/>
          <p:nvPr/>
        </p:nvSpPr>
        <p:spPr>
          <a:xfrm>
            <a:off x="5785988" y="5806985"/>
            <a:ext cx="3385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730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10" grpId="0"/>
      <p:bldP spid="12" grpId="0"/>
      <p:bldP spid="16" grpId="0"/>
      <p:bldP spid="17" grpId="0"/>
      <p:bldP spid="19" grpId="0"/>
      <p:bldP spid="20" grpId="0"/>
      <p:bldP spid="22" grpId="0"/>
      <p:bldP spid="23" grpId="0"/>
      <p:bldP spid="25" grpId="0"/>
      <p:bldP spid="26" grpId="0"/>
      <p:bldP spid="29" grpId="0"/>
      <p:bldP spid="30" grpId="0"/>
      <p:bldP spid="32" grpId="0"/>
      <p:bldP spid="33" grpId="0"/>
      <p:bldP spid="35" grpId="0"/>
      <p:bldP spid="36" grpId="0"/>
      <p:bldP spid="38" grpId="0"/>
      <p:bldP spid="39" grpId="0"/>
      <p:bldP spid="42" grpId="0"/>
      <p:bldP spid="44" grpId="0"/>
      <p:bldP spid="45" grpId="0"/>
      <p:bldP spid="57" grpId="0"/>
      <p:bldP spid="59" grpId="0"/>
      <p:bldP spid="60" grpId="0"/>
      <p:bldP spid="62" grpId="0"/>
      <p:bldP spid="63" grpId="0"/>
      <p:bldP spid="65" grpId="0"/>
      <p:bldP spid="66" grpId="0"/>
      <p:bldP spid="69" grpId="0"/>
      <p:bldP spid="83" grpId="0"/>
      <p:bldP spid="85" grpId="0"/>
      <p:bldP spid="86" grpId="0"/>
      <p:bldP spid="88" grpId="0"/>
      <p:bldP spid="89" grpId="0"/>
      <p:bldP spid="91" grpId="0"/>
      <p:bldP spid="92" grpId="0"/>
      <p:bldP spid="95" grpId="0"/>
      <p:bldP spid="97" grpId="0"/>
      <p:bldP spid="9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87" b="1"/>
          <a:stretch/>
        </p:blipFill>
        <p:spPr bwMode="auto">
          <a:xfrm>
            <a:off x="400983" y="184097"/>
            <a:ext cx="8354074" cy="24642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Прямоугольник 2"/>
          <p:cNvSpPr/>
          <p:nvPr/>
        </p:nvSpPr>
        <p:spPr>
          <a:xfrm>
            <a:off x="4150006" y="2648389"/>
            <a:ext cx="425116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3059832" y="3051810"/>
            <a:ext cx="985924" cy="40437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H="1">
            <a:off x="4045756" y="3120059"/>
            <a:ext cx="238212" cy="61979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788024" y="2986201"/>
            <a:ext cx="648072" cy="44375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4499992" y="3090095"/>
            <a:ext cx="288032" cy="59902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5444912" y="3389605"/>
            <a:ext cx="40748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618555" y="3689115"/>
            <a:ext cx="425116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620640" y="3689116"/>
            <a:ext cx="425116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643532" y="3293232"/>
            <a:ext cx="40748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367871" y="2913420"/>
            <a:ext cx="32573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901941" y="3140832"/>
            <a:ext cx="32573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390286" y="3140968"/>
            <a:ext cx="32573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932040" y="2852936"/>
            <a:ext cx="32573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Умножение 26"/>
          <p:cNvSpPr/>
          <p:nvPr/>
        </p:nvSpPr>
        <p:spPr>
          <a:xfrm>
            <a:off x="4932040" y="3041304"/>
            <a:ext cx="416300" cy="432048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Умножение 27"/>
          <p:cNvSpPr/>
          <p:nvPr/>
        </p:nvSpPr>
        <p:spPr>
          <a:xfrm>
            <a:off x="4435858" y="3202483"/>
            <a:ext cx="416300" cy="432048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0" name="Прямая со стрелкой 29"/>
          <p:cNvCxnSpPr/>
          <p:nvPr/>
        </p:nvCxnSpPr>
        <p:spPr>
          <a:xfrm>
            <a:off x="3934664" y="4077072"/>
            <a:ext cx="0" cy="50405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3730922" y="4587181"/>
            <a:ext cx="40748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 rot="21234432">
            <a:off x="3642587" y="4113656"/>
            <a:ext cx="32573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701267" y="5079624"/>
            <a:ext cx="582701" cy="4924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sz="2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6" name="Прямая со стрелкой 35"/>
          <p:cNvCxnSpPr/>
          <p:nvPr/>
        </p:nvCxnSpPr>
        <p:spPr>
          <a:xfrm flipH="1">
            <a:off x="2398176" y="3635922"/>
            <a:ext cx="295094" cy="46166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2936015" y="3689115"/>
            <a:ext cx="123817" cy="54342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Прямоугольник 42"/>
          <p:cNvSpPr/>
          <p:nvPr/>
        </p:nvSpPr>
        <p:spPr>
          <a:xfrm>
            <a:off x="2907050" y="3683364"/>
            <a:ext cx="32573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2946646" y="4108714"/>
            <a:ext cx="425116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5" name="Прямая со стрелкой 44"/>
          <p:cNvCxnSpPr/>
          <p:nvPr/>
        </p:nvCxnSpPr>
        <p:spPr>
          <a:xfrm>
            <a:off x="3111342" y="4494262"/>
            <a:ext cx="30954" cy="54342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2936015" y="4927307"/>
            <a:ext cx="425116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3138963" y="4571054"/>
            <a:ext cx="32573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Умножение 49"/>
          <p:cNvSpPr/>
          <p:nvPr/>
        </p:nvSpPr>
        <p:spPr>
          <a:xfrm>
            <a:off x="2922695" y="4549950"/>
            <a:ext cx="416300" cy="432048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2113947" y="4108713"/>
            <a:ext cx="425116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2310194" y="3533714"/>
            <a:ext cx="32573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3" name="Прямая со стрелкой 52"/>
          <p:cNvCxnSpPr/>
          <p:nvPr/>
        </p:nvCxnSpPr>
        <p:spPr>
          <a:xfrm>
            <a:off x="2440876" y="4489092"/>
            <a:ext cx="69898" cy="45126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2294884" y="4843436"/>
            <a:ext cx="40748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Прямоугольник 59"/>
          <p:cNvSpPr/>
          <p:nvPr/>
        </p:nvSpPr>
        <p:spPr>
          <a:xfrm>
            <a:off x="2482652" y="4402515"/>
            <a:ext cx="32573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2267744" y="5125820"/>
            <a:ext cx="582701" cy="4924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sz="2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1735515" y="5135345"/>
            <a:ext cx="325731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3" name="Прямая со стрелкой 62"/>
          <p:cNvCxnSpPr/>
          <p:nvPr/>
        </p:nvCxnSpPr>
        <p:spPr>
          <a:xfrm flipH="1">
            <a:off x="2005657" y="4480159"/>
            <a:ext cx="216580" cy="46216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Прямоугольник 65"/>
          <p:cNvSpPr/>
          <p:nvPr/>
        </p:nvSpPr>
        <p:spPr>
          <a:xfrm>
            <a:off x="1851226" y="4394259"/>
            <a:ext cx="32573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1704770" y="5949280"/>
            <a:ext cx="582701" cy="4924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sz="2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1774641" y="4804935"/>
            <a:ext cx="425116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>
            <a:off x="1993283" y="5175546"/>
            <a:ext cx="12374" cy="44271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Прямоугольник 70"/>
          <p:cNvSpPr/>
          <p:nvPr/>
        </p:nvSpPr>
        <p:spPr>
          <a:xfrm>
            <a:off x="1769472" y="5610617"/>
            <a:ext cx="40748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6" name="Прямая со стрелкой 45"/>
          <p:cNvCxnSpPr/>
          <p:nvPr/>
        </p:nvCxnSpPr>
        <p:spPr>
          <a:xfrm>
            <a:off x="4081574" y="3964601"/>
            <a:ext cx="418418" cy="653357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Прямоугольник 46"/>
          <p:cNvSpPr/>
          <p:nvPr/>
        </p:nvSpPr>
        <p:spPr>
          <a:xfrm>
            <a:off x="4390286" y="4587180"/>
            <a:ext cx="425116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 rot="21234432">
            <a:off x="4258475" y="3987195"/>
            <a:ext cx="32573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5" name="Прямая со стрелкой 54"/>
          <p:cNvCxnSpPr/>
          <p:nvPr/>
        </p:nvCxnSpPr>
        <p:spPr>
          <a:xfrm>
            <a:off x="4607960" y="5001941"/>
            <a:ext cx="0" cy="50405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Прямоугольник 55"/>
          <p:cNvSpPr/>
          <p:nvPr/>
        </p:nvSpPr>
        <p:spPr>
          <a:xfrm>
            <a:off x="4435858" y="5404307"/>
            <a:ext cx="40748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4565372" y="5018010"/>
            <a:ext cx="32573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4424665" y="5805264"/>
            <a:ext cx="582701" cy="4924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sz="2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336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7" grpId="0" animBg="1"/>
      <p:bldP spid="28" grpId="0" animBg="1"/>
      <p:bldP spid="32" grpId="0"/>
      <p:bldP spid="34" grpId="0"/>
      <p:bldP spid="35" grpId="0"/>
      <p:bldP spid="43" grpId="0"/>
      <p:bldP spid="44" grpId="0"/>
      <p:bldP spid="48" grpId="0"/>
      <p:bldP spid="49" grpId="0"/>
      <p:bldP spid="50" grpId="0" animBg="1"/>
      <p:bldP spid="51" grpId="0"/>
      <p:bldP spid="52" grpId="0"/>
      <p:bldP spid="59" grpId="0"/>
      <p:bldP spid="60" grpId="0"/>
      <p:bldP spid="61" grpId="0"/>
      <p:bldP spid="62" grpId="0"/>
      <p:bldP spid="66" grpId="0"/>
      <p:bldP spid="67" grpId="0"/>
      <p:bldP spid="68" grpId="0"/>
      <p:bldP spid="71" grpId="0"/>
      <p:bldP spid="47" grpId="0"/>
      <p:bldP spid="54" grpId="0"/>
      <p:bldP spid="56" grpId="0"/>
      <p:bldP spid="57" grpId="0"/>
      <p:bldP spid="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Задание 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Анализ программ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</a:t>
            </a:r>
            <a:r>
              <a:rPr lang="en-U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Калькулятора</a:t>
            </a:r>
            <a:endParaRPr lang="ru-RU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775380"/>
            <a:ext cx="842493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исполнителя Альфа две команды, которым присвоены номера:</a:t>
            </a:r>
          </a:p>
          <a:p>
            <a:pPr marL="142875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 1. прибавь 1</a:t>
            </a:r>
            <a:br>
              <a:rPr lang="ru-RU" sz="2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 2. умножь на b</a:t>
            </a:r>
          </a:p>
          <a:p>
            <a:pPr algn="just">
              <a:spcAft>
                <a:spcPts val="0"/>
              </a:spcAft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- неизвестное натуральное число;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b ≥ 2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) Выполняя первую из них, Альфа увеличивает число на экране на 1, а выполняя вторую, умножает это число на b. Программа для исполнителя Альфа - это последовательность номеров команд. Известно, что программа 11221 переводит число 2 в число 197.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Определите значение b.</a:t>
            </a:r>
            <a:endParaRPr lang="ru-RU" sz="2600" b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22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316" y="1196752"/>
            <a:ext cx="2457632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196752"/>
            <a:ext cx="6018212" cy="3451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277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9"/>
          <a:stretch/>
        </p:blipFill>
        <p:spPr bwMode="auto">
          <a:xfrm>
            <a:off x="559272" y="1223631"/>
            <a:ext cx="2536321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32655"/>
            <a:ext cx="4320480" cy="6049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762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9"/>
          <a:stretch/>
        </p:blipFill>
        <p:spPr bwMode="auto">
          <a:xfrm>
            <a:off x="559272" y="1223631"/>
            <a:ext cx="2536321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728" y="404664"/>
            <a:ext cx="4196405" cy="60339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894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1" y="21851"/>
            <a:ext cx="2544583" cy="36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55776" y="188640"/>
            <a:ext cx="63367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У исполнителя Альфа две команды, которым присвоены номера:</a:t>
            </a:r>
          </a:p>
          <a:p>
            <a:pPr marL="142875"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 1. прибавь 1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  2. умножь на b</a:t>
            </a: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неизвестное натуральное число;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b ≥ 2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 Выполняя первую из них, Альфа увеличивает число на экране на 1, а выполняя вторую, умножает это число на b. Программа для исполнителя Альфа - это последовательность номеров команд. Известно, что программа 11221 переводит число 2 в число 197.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Определите значение b.</a:t>
            </a:r>
            <a:endParaRPr lang="ru-RU" b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75856" y="3070886"/>
            <a:ext cx="18776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11221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65136" y="3933056"/>
            <a:ext cx="57579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84168" y="3887682"/>
            <a:ext cx="135806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197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630527" y="4325641"/>
            <a:ext cx="3168352" cy="284257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115616" y="5085184"/>
            <a:ext cx="688201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(2+1+1)*</a:t>
            </a:r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b*b+1=197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5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61319" y="476670"/>
            <a:ext cx="8095494" cy="1080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(2+1+1)*</a:t>
            </a:r>
            <a:r>
              <a:rPr lang="en-US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b*b+1=197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564449" y="1700808"/>
                <a:ext cx="8092364" cy="1036566"/>
              </a:xfrm>
              <a:prstGeom prst="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  <m:sup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6000" b="1" i="1" smtClean="0">
                        <a:ln w="11430"/>
                        <a:gradFill>
                          <a:gsLst>
                            <a:gs pos="0">
                              <a:schemeClr val="accent2">
                                <a:tint val="70000"/>
                                <a:satMod val="245000"/>
                              </a:schemeClr>
                            </a:gs>
                            <a:gs pos="75000">
                              <a:schemeClr val="accent2">
                                <a:tint val="90000"/>
                                <a:shade val="60000"/>
                                <a:satMod val="240000"/>
                              </a:schemeClr>
                            </a:gs>
                            <a:gs pos="100000">
                              <a:schemeClr val="accent2">
                                <a:tint val="100000"/>
                                <a:shade val="50000"/>
                                <a:satMod val="24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50800" dist="39000" dir="5460000" algn="tl">
                            <a:srgbClr val="000000">
                              <a:alpha val="38000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+</m:t>
                    </m:r>
                    <m:sSup>
                      <m:sSupPr>
                        <m:ctrlP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  <m:sup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6000" b="1" i="1" smtClean="0">
                        <a:ln w="11430"/>
                        <a:gradFill>
                          <a:gsLst>
                            <a:gs pos="0">
                              <a:schemeClr val="accent2">
                                <a:tint val="70000"/>
                                <a:satMod val="245000"/>
                              </a:schemeClr>
                            </a:gs>
                            <a:gs pos="75000">
                              <a:schemeClr val="accent2">
                                <a:tint val="90000"/>
                                <a:shade val="60000"/>
                                <a:satMod val="240000"/>
                              </a:schemeClr>
                            </a:gs>
                            <a:gs pos="100000">
                              <a:schemeClr val="accent2">
                                <a:tint val="100000"/>
                                <a:shade val="50000"/>
                                <a:satMod val="24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50800" dist="39000" dir="5460000" algn="tl">
                            <a:srgbClr val="000000">
                              <a:alpha val="38000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+</m:t>
                    </m:r>
                    <m:sSup>
                      <m:sSupPr>
                        <m:ctrlP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  <m:sup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6000" b="1" i="1" smtClean="0">
                        <a:ln w="11430"/>
                        <a:gradFill>
                          <a:gsLst>
                            <a:gs pos="0">
                              <a:schemeClr val="accent2">
                                <a:tint val="70000"/>
                                <a:satMod val="245000"/>
                              </a:schemeClr>
                            </a:gs>
                            <a:gs pos="75000">
                              <a:schemeClr val="accent2">
                                <a:tint val="90000"/>
                                <a:shade val="60000"/>
                                <a:satMod val="240000"/>
                              </a:schemeClr>
                            </a:gs>
                            <a:gs pos="100000">
                              <a:schemeClr val="accent2">
                                <a:tint val="100000"/>
                                <a:shade val="50000"/>
                                <a:satMod val="24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50800" dist="39000" dir="5460000" algn="tl">
                            <a:srgbClr val="000000">
                              <a:alpha val="38000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6000" b="1" i="1" smtClean="0">
                        <a:ln w="11430"/>
                        <a:gradFill>
                          <a:gsLst>
                            <a:gs pos="0">
                              <a:schemeClr val="accent2">
                                <a:tint val="70000"/>
                                <a:satMod val="245000"/>
                              </a:schemeClr>
                            </a:gs>
                            <a:gs pos="75000">
                              <a:schemeClr val="accent2">
                                <a:tint val="90000"/>
                                <a:shade val="60000"/>
                                <a:satMod val="240000"/>
                              </a:schemeClr>
                            </a:gs>
                            <a:gs pos="100000">
                              <a:schemeClr val="accent2">
                                <a:tint val="100000"/>
                                <a:shade val="50000"/>
                                <a:satMod val="24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50800" dist="39000" dir="5460000" algn="tl">
                            <a:srgbClr val="000000">
                              <a:alpha val="38000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𝟏</m:t>
                    </m:r>
                  </m:oMath>
                </a14:m>
                <a:r>
                  <a:rPr lang="en-US" sz="6000" b="1" dirty="0" smtClean="0">
                    <a:ln w="11430"/>
                    <a:gradFill>
                      <a:gsLst>
                        <a:gs pos="0">
                          <a:schemeClr val="accent2">
                            <a:tint val="70000"/>
                            <a:satMod val="245000"/>
                          </a:schemeClr>
                        </a:gs>
                        <a:gs pos="75000">
                          <a:schemeClr val="accent2">
                            <a:tint val="90000"/>
                            <a:shade val="60000"/>
                            <a:satMod val="240000"/>
                          </a:schemeClr>
                        </a:gs>
                        <a:gs pos="100000">
                          <a:schemeClr val="accent2">
                            <a:tint val="100000"/>
                            <a:shade val="50000"/>
                            <a:satMod val="240000"/>
                          </a:schemeClr>
                        </a:gs>
                      </a:gsLst>
                      <a:lin ang="5400000"/>
                    </a:gra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=197</a:t>
                </a:r>
                <a:endParaRPr lang="ru-RU" sz="60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449" y="1700808"/>
                <a:ext cx="8092364" cy="103656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564448" y="3038478"/>
                <a:ext cx="3791527" cy="1036566"/>
              </a:xfrm>
              <a:prstGeom prst="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6000" b="1" i="1" smtClean="0">
                        <a:ln w="11430"/>
                        <a:gradFill>
                          <a:gsLst>
                            <a:gs pos="0">
                              <a:schemeClr val="accent2">
                                <a:tint val="70000"/>
                                <a:satMod val="245000"/>
                              </a:schemeClr>
                            </a:gs>
                            <a:gs pos="75000">
                              <a:schemeClr val="accent2">
                                <a:tint val="90000"/>
                                <a:shade val="60000"/>
                                <a:satMod val="240000"/>
                              </a:schemeClr>
                            </a:gs>
                            <a:gs pos="100000">
                              <a:schemeClr val="accent2">
                                <a:tint val="100000"/>
                                <a:shade val="50000"/>
                                <a:satMod val="24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50800" dist="39000" dir="5460000" algn="tl">
                            <a:srgbClr val="000000">
                              <a:alpha val="38000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𝟒</m:t>
                    </m:r>
                    <m:sSup>
                      <m:sSupPr>
                        <m:ctrlP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  <m:sup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6000" b="1" dirty="0" smtClean="0">
                    <a:ln w="11430"/>
                    <a:gradFill>
                      <a:gsLst>
                        <a:gs pos="0">
                          <a:schemeClr val="accent2">
                            <a:tint val="70000"/>
                            <a:satMod val="245000"/>
                          </a:schemeClr>
                        </a:gs>
                        <a:gs pos="75000">
                          <a:schemeClr val="accent2">
                            <a:tint val="90000"/>
                            <a:shade val="60000"/>
                            <a:satMod val="240000"/>
                          </a:schemeClr>
                        </a:gs>
                        <a:gs pos="100000">
                          <a:schemeClr val="accent2">
                            <a:tint val="100000"/>
                            <a:shade val="50000"/>
                            <a:satMod val="240000"/>
                          </a:schemeClr>
                        </a:gs>
                      </a:gsLst>
                      <a:lin ang="5400000"/>
                    </a:gra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=196</a:t>
                </a:r>
                <a:endParaRPr lang="ru-RU" sz="60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448" y="3038478"/>
                <a:ext cx="3791527" cy="103656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4572000" y="3024660"/>
                <a:ext cx="4051633" cy="1036566"/>
              </a:xfrm>
              <a:prstGeom prst="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  <m:sup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6000" b="1" dirty="0" smtClean="0">
                    <a:ln w="11430"/>
                    <a:gradFill>
                      <a:gsLst>
                        <a:gs pos="0">
                          <a:schemeClr val="accent2">
                            <a:tint val="70000"/>
                            <a:satMod val="245000"/>
                          </a:schemeClr>
                        </a:gs>
                        <a:gs pos="75000">
                          <a:schemeClr val="accent2">
                            <a:tint val="90000"/>
                            <a:shade val="60000"/>
                            <a:satMod val="240000"/>
                          </a:schemeClr>
                        </a:gs>
                        <a:gs pos="100000">
                          <a:schemeClr val="accent2">
                            <a:tint val="100000"/>
                            <a:shade val="50000"/>
                            <a:satMod val="240000"/>
                          </a:schemeClr>
                        </a:gs>
                      </a:gsLst>
                      <a:lin ang="5400000"/>
                    </a:gra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=196:4</a:t>
                </a:r>
                <a:endParaRPr lang="ru-RU" sz="60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3024660"/>
                <a:ext cx="4051633" cy="103656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561319" y="4365104"/>
                <a:ext cx="3794656" cy="1036566"/>
              </a:xfrm>
              <a:prstGeom prst="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𝒃</m:t>
                        </m:r>
                      </m:e>
                      <m:sup>
                        <m:r>
                          <a:rPr lang="en-US" sz="6000" b="1" i="1" smtClean="0">
                            <a:ln w="11430"/>
                            <a:gradFill>
                              <a:gsLst>
                                <a:gs pos="0">
                                  <a:schemeClr val="accent2">
                                    <a:tint val="70000"/>
                                    <a:satMod val="245000"/>
                                  </a:schemeClr>
                                </a:gs>
                                <a:gs pos="75000">
                                  <a:schemeClr val="accent2">
                                    <a:tint val="90000"/>
                                    <a:shade val="60000"/>
                                    <a:satMod val="240000"/>
                                  </a:schemeClr>
                                </a:gs>
                                <a:gs pos="100000">
                                  <a:schemeClr val="accent2">
                                    <a:tint val="100000"/>
                                    <a:shade val="50000"/>
                                    <a:satMod val="240000"/>
                                  </a:schemeClr>
                                </a:gs>
                              </a:gsLst>
                              <a:lin ang="5400000"/>
                            </a:gra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6000" b="1" dirty="0" smtClean="0">
                    <a:ln w="11430"/>
                    <a:gradFill>
                      <a:gsLst>
                        <a:gs pos="0">
                          <a:schemeClr val="accent2">
                            <a:tint val="70000"/>
                            <a:satMod val="245000"/>
                          </a:schemeClr>
                        </a:gs>
                        <a:gs pos="75000">
                          <a:schemeClr val="accent2">
                            <a:tint val="90000"/>
                            <a:shade val="60000"/>
                            <a:satMod val="240000"/>
                          </a:schemeClr>
                        </a:gs>
                        <a:gs pos="100000">
                          <a:schemeClr val="accent2">
                            <a:tint val="100000"/>
                            <a:shade val="50000"/>
                            <a:satMod val="240000"/>
                          </a:schemeClr>
                        </a:gs>
                      </a:gsLst>
                      <a:lin ang="5400000"/>
                    </a:gra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=49</a:t>
                </a:r>
                <a:endParaRPr lang="ru-RU" sz="60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319" y="4365104"/>
                <a:ext cx="3794656" cy="103656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4609065" y="4386007"/>
                <a:ext cx="4014567" cy="1015663"/>
              </a:xfrm>
              <a:prstGeom prst="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6000" b="1" i="1" smtClean="0">
                        <a:ln w="11430"/>
                        <a:gradFill>
                          <a:gsLst>
                            <a:gs pos="0">
                              <a:schemeClr val="accent2">
                                <a:tint val="70000"/>
                                <a:satMod val="245000"/>
                              </a:schemeClr>
                            </a:gs>
                            <a:gs pos="75000">
                              <a:schemeClr val="accent2">
                                <a:tint val="90000"/>
                                <a:shade val="60000"/>
                                <a:satMod val="240000"/>
                              </a:schemeClr>
                            </a:gs>
                            <a:gs pos="100000">
                              <a:schemeClr val="accent2">
                                <a:tint val="100000"/>
                                <a:shade val="50000"/>
                                <a:satMod val="240000"/>
                              </a:schemeClr>
                            </a:gs>
                          </a:gsLst>
                          <a:lin ang="5400000"/>
                        </a:gradFill>
                        <a:effectLst>
                          <a:outerShdw blurRad="50800" dist="39000" dir="5460000" algn="tl">
                            <a:srgbClr val="000000">
                              <a:alpha val="38000"/>
                            </a:srgbClr>
                          </a:outerShdw>
                        </a:effectLst>
                        <a:latin typeface="Cambria Math"/>
                        <a:cs typeface="Times New Roman" pitchFamily="18" charset="0"/>
                      </a:rPr>
                      <m:t>𝒃</m:t>
                    </m:r>
                  </m:oMath>
                </a14:m>
                <a:r>
                  <a:rPr lang="en-US" sz="6000" b="1" dirty="0" smtClean="0">
                    <a:ln w="11430"/>
                    <a:gradFill>
                      <a:gsLst>
                        <a:gs pos="0">
                          <a:schemeClr val="accent2">
                            <a:tint val="70000"/>
                            <a:satMod val="245000"/>
                          </a:schemeClr>
                        </a:gs>
                        <a:gs pos="75000">
                          <a:schemeClr val="accent2">
                            <a:tint val="90000"/>
                            <a:shade val="60000"/>
                            <a:satMod val="240000"/>
                          </a:schemeClr>
                        </a:gs>
                        <a:gs pos="100000">
                          <a:schemeClr val="accent2">
                            <a:tint val="100000"/>
                            <a:shade val="50000"/>
                            <a:satMod val="240000"/>
                          </a:schemeClr>
                        </a:gs>
                      </a:gsLst>
                      <a:lin ang="5400000"/>
                    </a:gra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=7</a:t>
                </a:r>
                <a:endParaRPr lang="ru-RU" sz="60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9065" y="4386007"/>
                <a:ext cx="4014567" cy="101566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65899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3"/>
          <a:stretch>
            <a:fillRect/>
          </a:stretch>
        </p:blipFill>
        <p:spPr bwMode="auto">
          <a:xfrm>
            <a:off x="682770" y="908720"/>
            <a:ext cx="7778460" cy="3960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323528" y="164797"/>
            <a:ext cx="1980029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Задание №6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11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4" y="908720"/>
            <a:ext cx="2457632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Рисунок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114"/>
          <a:stretch/>
        </p:blipFill>
        <p:spPr bwMode="auto">
          <a:xfrm>
            <a:off x="3206901" y="192870"/>
            <a:ext cx="5130698" cy="58326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016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2457291" cy="360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16632"/>
            <a:ext cx="5256584" cy="22644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Рисунок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492896"/>
            <a:ext cx="4560111" cy="42158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589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86" t="6885" r="60552" b="24615"/>
          <a:stretch/>
        </p:blipFill>
        <p:spPr bwMode="auto">
          <a:xfrm>
            <a:off x="323528" y="265196"/>
            <a:ext cx="3219108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Рисунок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048" t="9007" r="1211" b="24615"/>
          <a:stretch/>
        </p:blipFill>
        <p:spPr bwMode="auto">
          <a:xfrm>
            <a:off x="5534588" y="265196"/>
            <a:ext cx="3180823" cy="32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26838"/>
            <a:ext cx="8390713" cy="19224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1387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5362" name="Рисунок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60"/>
          <a:stretch/>
        </p:blipFill>
        <p:spPr bwMode="auto">
          <a:xfrm>
            <a:off x="1043608" y="3501008"/>
            <a:ext cx="6538913" cy="24102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3"/>
          <a:stretch>
            <a:fillRect/>
          </a:stretch>
        </p:blipFill>
        <p:spPr bwMode="auto">
          <a:xfrm>
            <a:off x="1115617" y="228600"/>
            <a:ext cx="6408712" cy="3047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Прямоугольник 6"/>
          <p:cNvSpPr/>
          <p:nvPr/>
        </p:nvSpPr>
        <p:spPr>
          <a:xfrm>
            <a:off x="3275856" y="5911273"/>
            <a:ext cx="28344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5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 7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63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219</Words>
  <Application>Microsoft Office PowerPoint</Application>
  <PresentationFormat>Экран (4:3)</PresentationFormat>
  <Paragraphs>113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Методика решения заданий государственной итоговой аттестации в 9 классах  с учётом изменений в  контрольно-измерительных материалах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Илья Дубинин</dc:creator>
  <cp:lastModifiedBy>Илья Дубинин</cp:lastModifiedBy>
  <cp:revision>41</cp:revision>
  <dcterms:created xsi:type="dcterms:W3CDTF">2019-11-01T16:38:28Z</dcterms:created>
  <dcterms:modified xsi:type="dcterms:W3CDTF">2019-11-04T08:32:47Z</dcterms:modified>
</cp:coreProperties>
</file>