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  <p:sldId id="277" r:id="rId9"/>
    <p:sldId id="275" r:id="rId10"/>
    <p:sldId id="276" r:id="rId11"/>
    <p:sldId id="265" r:id="rId12"/>
    <p:sldId id="264" r:id="rId13"/>
    <p:sldId id="273" r:id="rId14"/>
    <p:sldId id="274" r:id="rId15"/>
    <p:sldId id="261" r:id="rId16"/>
    <p:sldId id="266" r:id="rId17"/>
    <p:sldId id="268" r:id="rId18"/>
    <p:sldId id="269" r:id="rId19"/>
    <p:sldId id="267" r:id="rId20"/>
    <p:sldId id="270" r:id="rId21"/>
    <p:sldId id="271" r:id="rId22"/>
    <p:sldId id="272" r:id="rId23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63009" autoAdjust="0"/>
  </p:normalViewPr>
  <p:slideViewPr>
    <p:cSldViewPr>
      <p:cViewPr varScale="1">
        <p:scale>
          <a:sx n="51" d="100"/>
          <a:sy n="51" d="100"/>
        </p:scale>
        <p:origin x="-13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B2DA1F39-C818-43F3-A5A7-0A2B645EB613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F83E3E49-6A4A-47F8-AF27-875E526F85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Здравствуйте! </a:t>
            </a:r>
          </a:p>
          <a:p>
            <a:r>
              <a:rPr lang="ru-RU" dirty="0" smtClean="0"/>
              <a:t>Рассмотрим</a:t>
            </a:r>
            <a:r>
              <a:rPr lang="ru-RU" baseline="0" dirty="0" smtClean="0"/>
              <a:t> </a:t>
            </a:r>
            <a:r>
              <a:rPr lang="ru-RU" dirty="0" smtClean="0"/>
              <a:t>Методику решения задач по теме</a:t>
            </a:r>
            <a:br>
              <a:rPr lang="ru-RU" dirty="0" smtClean="0"/>
            </a:br>
            <a:r>
              <a:rPr lang="ru-RU" dirty="0" smtClean="0"/>
              <a:t> «Определение количества информационного объёма файлов, отобранных по некоторому условию»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Отмечу, что в </a:t>
            </a:r>
            <a:r>
              <a:rPr lang="ru-RU" dirty="0" smtClean="0"/>
              <a:t>Ким 2020 г. расширен набор заданий, выполняемых на компьютере, за счет включения трёх новых заданий, проверяющих умения и навыки практической работы с</a:t>
            </a:r>
            <a:r>
              <a:rPr lang="ru-RU" baseline="0" dirty="0" smtClean="0"/>
              <a:t> компьютером</a:t>
            </a:r>
            <a:r>
              <a:rPr lang="ru-RU" baseline="0" dirty="0" smtClean="0"/>
              <a:t>. Задание 12 одно из таких.</a:t>
            </a:r>
            <a:endParaRPr lang="ru-RU" baseline="0" dirty="0" smtClean="0"/>
          </a:p>
          <a:p>
            <a:r>
              <a:rPr lang="ru-RU" baseline="0" dirty="0" smtClean="0"/>
              <a:t>Задание 12 проверяет умения и навыки анализировать содержимое каталогов файловой системы.</a:t>
            </a:r>
          </a:p>
          <a:p>
            <a:r>
              <a:rPr lang="ru-RU" baseline="0" dirty="0" smtClean="0"/>
              <a:t>Согласно спецификации задание относится к базовому уровню сложности, максимальный балл за задание 1, примерное время на выполнение задания 6 минут.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В соответствии с комментарием к Части 2 демонстрационного варианта экзаменационной работы ответом на задание является слово или число, которое требуется записать в БЛАНК ОТВЕТОВ №1 справа от номера соответствующего задания, начиная с первой клеточки, в соответствии с приведёнными в бланке образцами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Согласно федеральному перечню учебников в школах могут быть использованы три</a:t>
            </a:r>
            <a:r>
              <a:rPr lang="ru-RU" baseline="0" dirty="0" smtClean="0"/>
              <a:t> УМК представленных авторов.</a:t>
            </a:r>
            <a:r>
              <a:rPr lang="ru-RU" dirty="0" smtClean="0"/>
              <a:t> В тематическом планировании изучение вопросов, связанных с темой рассматриваемого </a:t>
            </a:r>
            <a:r>
              <a:rPr lang="ru-RU" dirty="0" smtClean="0"/>
              <a:t>задания №12,</a:t>
            </a:r>
            <a:r>
              <a:rPr lang="ru-RU" baseline="0" dirty="0" smtClean="0"/>
              <a:t> </a:t>
            </a:r>
            <a:r>
              <a:rPr lang="ru-RU" baseline="0" dirty="0" smtClean="0"/>
              <a:t>проводиться в 7 классе. Исходя из структуры изучения тем к вопросам рассматриваемым в задании 12 можно вернуться в 9 классе при проведении обобщающего повторения или включать задания данного типа в упражнения домашней работы в качестве сопутствующего повторения.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Чтобы справиться с заданием школьник должен знать:</a:t>
            </a:r>
          </a:p>
          <a:p>
            <a:r>
              <a:rPr lang="ru-RU" dirty="0" smtClean="0"/>
              <a:t>правила  записи имени файла в современных операционных системах;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66155">
              <a:defRPr/>
            </a:pPr>
            <a:r>
              <a:rPr lang="ru-RU" dirty="0" smtClean="0"/>
              <a:t>Чтобы справиться с заданием школьник должен знать:</a:t>
            </a:r>
          </a:p>
          <a:p>
            <a:pPr defTabSz="966155">
              <a:defRPr/>
            </a:pPr>
            <a:r>
              <a:rPr lang="ru-RU" baseline="0" dirty="0" smtClean="0"/>
              <a:t>пользоваться  маской  имени файла при поиске файла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Чтобы справиться с заданием школьник должен знать:</a:t>
            </a:r>
          </a:p>
          <a:p>
            <a:pPr defTabSz="966155">
              <a:defRPr/>
            </a:pPr>
            <a:r>
              <a:rPr lang="ru-RU" dirty="0" smtClean="0"/>
              <a:t> структуру и элементы графического пользовательского интерфейса, уметь работать и знать элементы</a:t>
            </a:r>
            <a:r>
              <a:rPr lang="ru-RU" baseline="0" dirty="0" smtClean="0"/>
              <a:t> окна </a:t>
            </a:r>
            <a:r>
              <a:rPr lang="ru-RU" baseline="0" dirty="0" smtClean="0"/>
              <a:t> Проводник или файлового </a:t>
            </a:r>
            <a:r>
              <a:rPr lang="ru-RU" baseline="0" dirty="0" smtClean="0"/>
              <a:t>менеджера в </a:t>
            </a:r>
            <a:r>
              <a:rPr lang="ru-RU" baseline="0" dirty="0" smtClean="0"/>
              <a:t>одной из версий </a:t>
            </a:r>
            <a:r>
              <a:rPr lang="ru-RU" baseline="0" dirty="0" smtClean="0"/>
              <a:t>операционной системы</a:t>
            </a:r>
            <a:r>
              <a:rPr lang="ru-RU" dirty="0" smtClean="0"/>
              <a:t>; файловую</a:t>
            </a:r>
            <a:r>
              <a:rPr lang="ru-RU" baseline="0" dirty="0" smtClean="0"/>
              <a:t> структуру диска;</a:t>
            </a:r>
            <a:endParaRPr lang="ru-RU" dirty="0" smtClean="0"/>
          </a:p>
          <a:p>
            <a:r>
              <a:rPr lang="ru-RU" dirty="0" smtClean="0"/>
              <a:t>правила  записи имени файла в современных операционных системах;</a:t>
            </a:r>
          </a:p>
          <a:p>
            <a:r>
              <a:rPr lang="ru-RU" baseline="0" dirty="0" smtClean="0"/>
              <a:t>При использовании Проводника  для ОС </a:t>
            </a:r>
            <a:r>
              <a:rPr lang="en-US" baseline="0" dirty="0" smtClean="0"/>
              <a:t>Windows 7 </a:t>
            </a:r>
            <a:r>
              <a:rPr lang="ru-RU" baseline="0" dirty="0" smtClean="0"/>
              <a:t>настройка параметров поиска </a:t>
            </a:r>
            <a:r>
              <a:rPr lang="ru-RU" baseline="0" dirty="0" smtClean="0"/>
              <a:t>осуществляется в диалоговом окне Параметры папок вкладка Поиск, которое можно вызвать при помощи команды Упорядочить - Параметры папок и поиска</a:t>
            </a:r>
            <a:endParaRPr lang="ru-RU" baseline="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Чтобы справиться с заданием школьник должен знать:</a:t>
            </a:r>
          </a:p>
          <a:p>
            <a:r>
              <a:rPr lang="ru-RU" baseline="0" dirty="0" smtClean="0"/>
              <a:t>После настройки параметров поиска следует выбрать нужную папку и ввести маску файла в стоку поискового запроса</a:t>
            </a:r>
            <a:endParaRPr lang="ru-RU" baseline="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Чтобы справиться с заданием школьник должен знать:</a:t>
            </a:r>
          </a:p>
          <a:p>
            <a:r>
              <a:rPr lang="ru-RU" baseline="0" dirty="0" smtClean="0"/>
              <a:t>При использовании Проводника  для ОС </a:t>
            </a:r>
            <a:r>
              <a:rPr lang="en-US" baseline="0" dirty="0" smtClean="0"/>
              <a:t>Windows 8 </a:t>
            </a:r>
            <a:r>
              <a:rPr lang="ru-RU" baseline="0" dirty="0" smtClean="0"/>
              <a:t>и выше настройки поиска осуществляются при помощи средств поиска, вызываемых нажатием клавиши </a:t>
            </a:r>
            <a:r>
              <a:rPr lang="en-US" baseline="0" dirty="0" smtClean="0"/>
              <a:t>F3</a:t>
            </a:r>
            <a:r>
              <a:rPr lang="ru-RU" baseline="0" dirty="0" smtClean="0"/>
              <a:t>. Убедиться, что в раскрывающемся списке </a:t>
            </a:r>
            <a:r>
              <a:rPr lang="ru-RU" baseline="0" dirty="0" smtClean="0"/>
              <a:t>«Дополнительные </a:t>
            </a:r>
            <a:r>
              <a:rPr lang="ru-RU" baseline="0" dirty="0" smtClean="0"/>
              <a:t>параметры» НЕ установлен флажок «содержимое файлов», позиция 1 на рисунке, если установлен его нужно снять.</a:t>
            </a:r>
          </a:p>
          <a:p>
            <a:r>
              <a:rPr lang="ru-RU" baseline="0" dirty="0" smtClean="0"/>
              <a:t>Убедиться, что в левой верхней части окна выбрана («нажата») кнопка «Все вложенные папки». Если не выбрана – выбрать её щелчком мыши по ней (позиция 2 на рисунке)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Чтобы справиться с заданием школьник должен знать:</a:t>
            </a:r>
          </a:p>
          <a:p>
            <a:r>
              <a:rPr lang="ru-RU" baseline="0" dirty="0" smtClean="0"/>
              <a:t>При использовании </a:t>
            </a:r>
            <a:r>
              <a:rPr lang="ru-RU" sz="1300" dirty="0" err="1" smtClean="0"/>
              <a:t>Far</a:t>
            </a:r>
            <a:r>
              <a:rPr lang="ru-RU" sz="1300" dirty="0" smtClean="0"/>
              <a:t> </a:t>
            </a:r>
            <a:r>
              <a:rPr lang="ru-RU" sz="1300" dirty="0" err="1" smtClean="0"/>
              <a:t>Manager</a:t>
            </a:r>
            <a:r>
              <a:rPr lang="ru-RU" sz="1300" dirty="0" smtClean="0"/>
              <a:t> — консольного файлового менеджера для операционных систем </a:t>
            </a:r>
            <a:r>
              <a:rPr lang="ru-RU" dirty="0" smtClean="0"/>
              <a:t>семейства </a:t>
            </a:r>
            <a:r>
              <a:rPr lang="ru-RU" dirty="0" err="1" smtClean="0"/>
              <a:t>Windows</a:t>
            </a:r>
            <a:r>
              <a:rPr lang="ru-RU" sz="1300" dirty="0" smtClean="0"/>
              <a:t>, на клавиатуре нажимаем </a:t>
            </a:r>
            <a:r>
              <a:rPr lang="en-US" sz="1300" dirty="0" smtClean="0"/>
              <a:t>Alt+F7</a:t>
            </a:r>
            <a:r>
              <a:rPr lang="ru-RU" sz="1300" dirty="0" smtClean="0"/>
              <a:t>.  Проверить , что в поле «содержащих текст» (позиция 1) ничего не написано, В опции «Учитывать регистр» галочка отсутствует (позиция 2). В верхнее поле («Одна или несколько масок файлов») вводим маску поиска. Нажимаем кнопку «Искать» (позиция 3). </a:t>
            </a:r>
          </a:p>
          <a:p>
            <a:r>
              <a:rPr lang="ru-RU" sz="1300" dirty="0" smtClean="0"/>
              <a:t>В результате поиска увидим список всех найденных файлов и их количество.</a:t>
            </a:r>
            <a:endParaRPr lang="ru-RU" baseline="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 тренировочных упражнениях</a:t>
            </a:r>
            <a:r>
              <a:rPr lang="ru-RU" baseline="0" dirty="0" smtClean="0"/>
              <a:t> </a:t>
            </a:r>
            <a:r>
              <a:rPr lang="ru-RU" baseline="0" dirty="0" smtClean="0"/>
              <a:t>изучения данной темы в 7 классе  на первом этапе целесообразно </a:t>
            </a:r>
            <a:r>
              <a:rPr lang="ru-RU" baseline="0" dirty="0" smtClean="0"/>
              <a:t>развивать читательскую грамотность, используя различные формулировки задания, приучая детей внимательно читать задания и отвечать на поставленный </a:t>
            </a:r>
            <a:r>
              <a:rPr lang="ru-RU" baseline="0" dirty="0" smtClean="0"/>
              <a:t>вопрос. Так при решении упражнений по типу задания 1, ученики обычно дают неверный ответ когда предъявляется упражнение по типу задания 2.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 подготовительных тренировочных упражнениях</a:t>
            </a:r>
            <a:r>
              <a:rPr lang="ru-RU" baseline="0" dirty="0" smtClean="0"/>
              <a:t> данной темы можно включить задания на составление маски файла для предложенного списка файлов, что позволит развить у учеников умение обобщать информацию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 подготовительных тренировочных упражнениях</a:t>
            </a:r>
            <a:r>
              <a:rPr lang="ru-RU" baseline="0" dirty="0" smtClean="0"/>
              <a:t> данной темы можно включить задания на составление маски файла по заданному условию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задания </a:t>
            </a:r>
            <a:r>
              <a:rPr lang="ru-RU" baseline="0" dirty="0" smtClean="0"/>
              <a:t>на составление маски файла по заданному </a:t>
            </a:r>
            <a:r>
              <a:rPr lang="ru-RU" baseline="0" dirty="0" smtClean="0"/>
              <a:t>условию можно усложнить, добавив дополнительные ограничения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При организации работы по выполнению задания обратить внимание учеников, что расположение папки</a:t>
            </a:r>
            <a:r>
              <a:rPr lang="ru-RU" baseline="0" dirty="0" smtClean="0"/>
              <a:t> где находится задание будет указано организатором экзамена</a:t>
            </a:r>
          </a:p>
          <a:p>
            <a:r>
              <a:rPr lang="ru-RU" baseline="0" dirty="0" smtClean="0"/>
              <a:t>Для нахождения ответа на вопрос необходимо отобразить содержимое каталога в окне файлового менеджера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После ввода маски имени файла в окно поиска, количество элементов будет отображено в соответствующем месте окна файлового менеджера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Выполнив</a:t>
            </a:r>
            <a:r>
              <a:rPr lang="ru-RU" baseline="0" dirty="0" smtClean="0"/>
              <a:t> все подготовительные упражнения, все же в решении задания ученики могут допустить ошибки.</a:t>
            </a:r>
            <a:endParaRPr lang="ru-RU" dirty="0" smtClean="0"/>
          </a:p>
          <a:p>
            <a:r>
              <a:rPr lang="ru-RU" baseline="0" dirty="0" smtClean="0"/>
              <a:t>Ученик ошибся в выборе каталога, в данном случае ответ может быть неверным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baseline="0" dirty="0" smtClean="0"/>
              <a:t>Ученик ошибся в записи маски имени файла, в данном случае ответ может быть неверным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Залогом успешного решения, является работа ученика по многократному решению заданий и оперативной проверки результата решения.</a:t>
            </a:r>
            <a:r>
              <a:rPr lang="ru-RU" baseline="0" dirty="0" smtClean="0"/>
              <a:t> </a:t>
            </a:r>
            <a:r>
              <a:rPr lang="ru-RU" dirty="0" smtClean="0"/>
              <a:t>Источниками </a:t>
            </a:r>
            <a:r>
              <a:rPr lang="ru-RU" baseline="0" dirty="0" smtClean="0"/>
              <a:t>заданий </a:t>
            </a:r>
            <a:r>
              <a:rPr lang="ru-RU" baseline="0" dirty="0" smtClean="0"/>
              <a:t>для тренировки является </a:t>
            </a:r>
            <a:r>
              <a:rPr lang="ru-RU" baseline="0" dirty="0" smtClean="0"/>
              <a:t>открытый банк заданий ОГЭ  сайта ФИПИ , а также ресурс </a:t>
            </a:r>
            <a:r>
              <a:rPr lang="ru-RU" baseline="0" dirty="0" smtClean="0"/>
              <a:t>Решу ОГЭ, где в обновлённой базе заданий представлено 15 заданий </a:t>
            </a:r>
            <a:r>
              <a:rPr lang="ru-RU" baseline="0" dirty="0" smtClean="0"/>
              <a:t>рассматриваемого </a:t>
            </a:r>
            <a:r>
              <a:rPr lang="ru-RU" baseline="0" dirty="0" smtClean="0"/>
              <a:t>типа.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 </a:t>
            </a:r>
            <a:r>
              <a:rPr lang="ru-RU" baseline="0" dirty="0" smtClean="0"/>
              <a:t>печатные издания, с электронным приложением. Структура тренировочных вариантов приведённых печатных изданий соответствует демонстрационному варианту</a:t>
            </a:r>
            <a:r>
              <a:rPr lang="ru-RU" baseline="0" dirty="0" smtClean="0"/>
              <a:t>. В первом издании 10 тренировочных вариантов, во втором 15 вариантов работы.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</a:t>
            </a:r>
            <a:r>
              <a:rPr lang="ru-RU" baseline="0" dirty="0" smtClean="0"/>
              <a:t> </a:t>
            </a:r>
            <a:r>
              <a:rPr lang="ru-RU" baseline="0" dirty="0" smtClean="0"/>
              <a:t>ходе обобщающего </a:t>
            </a:r>
            <a:r>
              <a:rPr lang="ru-RU" baseline="0" dirty="0" smtClean="0"/>
              <a:t>повторения в 9 классе и при подготовке к экзамену необходимо, </a:t>
            </a:r>
            <a:r>
              <a:rPr lang="ru-RU" baseline="0" dirty="0" smtClean="0"/>
              <a:t>вспомнить с учениками основные сведения по </a:t>
            </a:r>
            <a:r>
              <a:rPr lang="ru-RU" baseline="0" dirty="0" smtClean="0"/>
              <a:t>теме, которые сегодня прозвучали. При изучении темы в 7 классе добиться </a:t>
            </a:r>
            <a:r>
              <a:rPr lang="ru-RU" baseline="0" dirty="0" smtClean="0"/>
              <a:t>безошибочного решения возможно в результате многократной тренировки, что не всегда возможно в рамках одного урока. В связи с чем, на уроке следует уделить внимание детальному рассмотрению 2-3 заданий, задания домашней работы составлять только на основе заданий данного типа или включать задания такого типа фрагментарно. Поскольку выполнение заданий требует наличие компьютера и прилагаемых к заданию файлов, целесообразно использовать такие ресурсы как Решу ОГЭ, где в разделе учителю предоставлена возможность создавать работы и отправлять учащимся или же цифровые образовательные ресурсы </a:t>
            </a:r>
            <a:r>
              <a:rPr lang="ru-RU" baseline="0" dirty="0" err="1" smtClean="0"/>
              <a:t>Якласс</a:t>
            </a:r>
            <a:r>
              <a:rPr lang="ru-RU" baseline="0" dirty="0" smtClean="0"/>
              <a:t>, </a:t>
            </a:r>
            <a:r>
              <a:rPr lang="ru-RU" baseline="0" dirty="0" err="1" smtClean="0"/>
              <a:t>ТестПад</a:t>
            </a:r>
            <a:r>
              <a:rPr lang="ru-RU" baseline="0" dirty="0" smtClean="0"/>
              <a:t>, </a:t>
            </a:r>
            <a:r>
              <a:rPr lang="ru-RU" baseline="0" dirty="0" err="1" smtClean="0"/>
              <a:t>блог</a:t>
            </a:r>
            <a:r>
              <a:rPr lang="ru-RU" baseline="0" dirty="0" smtClean="0"/>
              <a:t> учителя-предметника, где в электронном виде предъявлять ученику задание с последующей </a:t>
            </a:r>
            <a:r>
              <a:rPr lang="ru-RU" baseline="0" dirty="0" smtClean="0"/>
              <a:t>его автоматической проверкой и объявления результата.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E3E49-6A4A-47F8-AF27-875E526F85C0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DB62A-42C8-4AED-8607-B9FF4F8381A9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5D70A-89B5-447A-86B0-394ED0058B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onlinetestpad.com/" TargetMode="External"/><Relationship Id="rId5" Type="http://schemas.openxmlformats.org/officeDocument/2006/relationships/image" Target="../media/image17.png"/><Relationship Id="rId4" Type="http://schemas.openxmlformats.org/officeDocument/2006/relationships/hyperlink" Target="https://www.yaklass.ru/" TargetMode="External"/><Relationship Id="rId9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714488"/>
            <a:ext cx="7772400" cy="281465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Методика решения задач по теме</a:t>
            </a:r>
            <a:br>
              <a:rPr lang="ru-RU" dirty="0" smtClean="0"/>
            </a:br>
            <a:r>
              <a:rPr lang="ru-RU" dirty="0" smtClean="0"/>
              <a:t> «Определение количества информационного объёма файлов, отобранных по некоторому условию»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6248" y="5000636"/>
            <a:ext cx="4343408" cy="1328750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Оксана Викторовна </a:t>
            </a:r>
            <a:r>
              <a:rPr lang="ru-RU" sz="2000" dirty="0" err="1" smtClean="0">
                <a:solidFill>
                  <a:schemeClr val="tx1"/>
                </a:solidFill>
              </a:rPr>
              <a:t>Глинина</a:t>
            </a:r>
            <a:endParaRPr lang="ru-RU" sz="2000" dirty="0" smtClean="0">
              <a:solidFill>
                <a:schemeClr val="tx1"/>
              </a:solidFill>
            </a:endParaRPr>
          </a:p>
          <a:p>
            <a:pPr algn="r"/>
            <a:r>
              <a:rPr lang="ru-RU" sz="1800" dirty="0" smtClean="0">
                <a:solidFill>
                  <a:schemeClr val="tx1"/>
                </a:solidFill>
              </a:rPr>
              <a:t>учитель</a:t>
            </a:r>
            <a:r>
              <a:rPr lang="ru-RU" sz="2000" dirty="0" smtClean="0">
                <a:solidFill>
                  <a:schemeClr val="tx1"/>
                </a:solidFill>
              </a:rPr>
              <a:t> информатики 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МАОУ  «СОШ №152 г. Челябинска»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dirty="0" smtClean="0"/>
              <a:t>Новизна задания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00100" y="2000240"/>
          <a:ext cx="7429552" cy="2651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57454"/>
                <a:gridCol w="1183191"/>
                <a:gridCol w="388890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Код проверяемого элемента содержания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2.1.2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Принципы построения  файловых систем. Каталог (директория). Основные операции при работе с файлами: создание, редактирование, копирование, перемещение, удаление. Типы файлов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Код требования к уровню подготовки выпускников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2.2 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развитие основных навыков и умений использования компьютерных устройств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857232"/>
            <a:ext cx="4162425" cy="582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143372" y="5000636"/>
            <a:ext cx="2071702" cy="1428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571604" y="5357826"/>
            <a:ext cx="1892569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Ответ на задание</a:t>
            </a:r>
            <a:endParaRPr lang="ru-RU" dirty="0"/>
          </a:p>
        </p:txBody>
      </p:sp>
      <p:cxnSp>
        <p:nvCxnSpPr>
          <p:cNvPr id="16" name="Прямая со стрелкой 15"/>
          <p:cNvCxnSpPr>
            <a:stCxn id="8" idx="3"/>
            <a:endCxn id="5" idx="1"/>
          </p:cNvCxnSpPr>
          <p:nvPr/>
        </p:nvCxnSpPr>
        <p:spPr>
          <a:xfrm flipV="1">
            <a:off x="3464173" y="5072074"/>
            <a:ext cx="679199" cy="47041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Запись ответа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214810" y="2071678"/>
            <a:ext cx="4000528" cy="285752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857224" y="2214554"/>
            <a:ext cx="2078326" cy="36933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Образцы символов</a:t>
            </a:r>
            <a:endParaRPr lang="ru-RU" dirty="0"/>
          </a:p>
        </p:txBody>
      </p:sp>
      <p:cxnSp>
        <p:nvCxnSpPr>
          <p:cNvPr id="23" name="Прямая со стрелкой 22"/>
          <p:cNvCxnSpPr>
            <a:endCxn id="21" idx="1"/>
          </p:cNvCxnSpPr>
          <p:nvPr/>
        </p:nvCxnSpPr>
        <p:spPr>
          <a:xfrm flipV="1">
            <a:off x="2928926" y="2214554"/>
            <a:ext cx="1285884" cy="25610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Изучение в курсе информатики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85787" y="1397001"/>
          <a:ext cx="6834214" cy="44688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4577"/>
                <a:gridCol w="714380"/>
                <a:gridCol w="2583186"/>
                <a:gridCol w="1322071"/>
              </a:tblGrid>
              <a:tr h="613602">
                <a:tc>
                  <a:txBody>
                    <a:bodyPr/>
                    <a:lstStyle/>
                    <a:p>
                      <a:r>
                        <a:rPr lang="ru-RU" dirty="0" smtClean="0"/>
                        <a:t>Авторский коллектив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класс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тема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часов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77138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Поляков К.Ю. и </a:t>
                      </a:r>
                      <a:r>
                        <a:rPr lang="ru-RU" dirty="0" err="1" smtClean="0"/>
                        <a:t>др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Файловая система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59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Операции с файлами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672886">
                <a:tc rowSpan="2">
                  <a:txBody>
                    <a:bodyPr/>
                    <a:lstStyle/>
                    <a:p>
                      <a:r>
                        <a:rPr lang="ru-RU" dirty="0" err="1" smtClean="0"/>
                        <a:t>Босова</a:t>
                      </a:r>
                      <a:r>
                        <a:rPr lang="ru-RU" dirty="0" smtClean="0"/>
                        <a:t> Л.Л. и др.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Файлы и файловые структуры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36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Пользовательский интерфейс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613602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Семакин И.Г. и др.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 файлах и файловых структурах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27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Пользовательский интерфейс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63" name="Line 7"/>
          <p:cNvSpPr>
            <a:spLocks noChangeShapeType="1"/>
          </p:cNvSpPr>
          <p:nvPr/>
        </p:nvSpPr>
        <p:spPr bwMode="auto">
          <a:xfrm flipH="1">
            <a:off x="3143240" y="2071678"/>
            <a:ext cx="714375" cy="65405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1872" name="Line 16"/>
          <p:cNvSpPr>
            <a:spLocks noChangeShapeType="1"/>
          </p:cNvSpPr>
          <p:nvPr/>
        </p:nvSpPr>
        <p:spPr bwMode="auto">
          <a:xfrm>
            <a:off x="5357818" y="2071678"/>
            <a:ext cx="666750" cy="623887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1857356" y="1571612"/>
            <a:ext cx="5872163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</a:rPr>
              <a:t>Имя файла = </a:t>
            </a:r>
            <a:r>
              <a:rPr lang="ru-RU" sz="2800" dirty="0" err="1">
                <a:solidFill>
                  <a:schemeClr val="tx1"/>
                </a:solidFill>
              </a:rPr>
              <a:t>имя.расширение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1142976" y="2786058"/>
            <a:ext cx="3957637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u="sng" dirty="0">
                <a:solidFill>
                  <a:schemeClr val="tx1"/>
                </a:solidFill>
              </a:rPr>
              <a:t>Имя  файла </a:t>
            </a:r>
            <a:r>
              <a:rPr lang="ru-RU" dirty="0">
                <a:solidFill>
                  <a:schemeClr val="tx1"/>
                </a:solidFill>
              </a:rPr>
              <a:t>в </a:t>
            </a:r>
            <a:r>
              <a:rPr lang="en-US" dirty="0">
                <a:solidFill>
                  <a:schemeClr val="tx1"/>
                </a:solidFill>
              </a:rPr>
              <a:t>Windows –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до </a:t>
            </a:r>
            <a:r>
              <a:rPr lang="en-US" u="sng" dirty="0">
                <a:solidFill>
                  <a:schemeClr val="tx1"/>
                </a:solidFill>
              </a:rPr>
              <a:t>255 </a:t>
            </a:r>
            <a:r>
              <a:rPr lang="ru-RU" u="sng" dirty="0">
                <a:solidFill>
                  <a:schemeClr val="tx1"/>
                </a:solidFill>
              </a:rPr>
              <a:t>символов </a:t>
            </a:r>
            <a:r>
              <a:rPr lang="ru-RU" dirty="0">
                <a:solidFill>
                  <a:schemeClr val="tx1"/>
                </a:solidFill>
              </a:rPr>
              <a:t>(рус. или лат.)</a:t>
            </a:r>
          </a:p>
        </p:txBody>
      </p:sp>
      <p:sp>
        <p:nvSpPr>
          <p:cNvPr id="121864" name="Text Box 8"/>
          <p:cNvSpPr txBox="1">
            <a:spLocks noChangeArrowheads="1"/>
          </p:cNvSpPr>
          <p:nvPr/>
        </p:nvSpPr>
        <p:spPr bwMode="auto">
          <a:xfrm>
            <a:off x="5643570" y="2714620"/>
            <a:ext cx="3017838" cy="178510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u="sng" dirty="0">
                <a:solidFill>
                  <a:schemeClr val="tx1"/>
                </a:solidFill>
              </a:rPr>
              <a:t>Расширение</a:t>
            </a:r>
            <a:r>
              <a:rPr lang="ru-RU" dirty="0">
                <a:solidFill>
                  <a:schemeClr val="tx1"/>
                </a:solidFill>
              </a:rPr>
              <a:t> обычно  автоматически задается программой, 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в которой создаётся файл. Расширение (</a:t>
            </a:r>
            <a:r>
              <a:rPr lang="ru-RU" u="sng" dirty="0">
                <a:solidFill>
                  <a:schemeClr val="tx1"/>
                </a:solidFill>
              </a:rPr>
              <a:t>почти всегда</a:t>
            </a:r>
            <a:r>
              <a:rPr lang="ru-RU" dirty="0">
                <a:solidFill>
                  <a:schemeClr val="tx1"/>
                </a:solidFill>
              </a:rPr>
              <a:t>) – это </a:t>
            </a:r>
            <a:r>
              <a:rPr lang="ru-RU" u="sng" dirty="0">
                <a:solidFill>
                  <a:schemeClr val="tx1"/>
                </a:solidFill>
              </a:rPr>
              <a:t>три латинские буквы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1214414" y="3714752"/>
            <a:ext cx="3714750" cy="1058863"/>
            <a:chOff x="441" y="3186"/>
            <a:chExt cx="2094" cy="621"/>
          </a:xfrm>
        </p:grpSpPr>
        <p:sp>
          <p:nvSpPr>
            <p:cNvPr id="1039" name="Text Box 6"/>
            <p:cNvSpPr txBox="1">
              <a:spLocks noChangeArrowheads="1"/>
            </p:cNvSpPr>
            <p:nvPr/>
          </p:nvSpPr>
          <p:spPr bwMode="auto">
            <a:xfrm>
              <a:off x="1019" y="3362"/>
              <a:ext cx="1516" cy="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ru-RU" altLang="ru-RU" sz="2800">
                  <a:solidFill>
                    <a:srgbClr val="000099"/>
                  </a:solidFill>
                  <a:latin typeface="Arial Black" panose="020B0A04020102020204" pitchFamily="34" charset="0"/>
                </a:rPr>
                <a:t>\ / : * ? </a:t>
              </a:r>
              <a:r>
                <a:rPr lang="en-US" altLang="ru-RU" sz="2800">
                  <a:solidFill>
                    <a:srgbClr val="000099"/>
                  </a:solidFill>
                  <a:latin typeface="Arial Black" panose="020B0A04020102020204" pitchFamily="34" charset="0"/>
                </a:rPr>
                <a:t>“</a:t>
              </a:r>
              <a:r>
                <a:rPr lang="ru-RU" altLang="ru-RU" sz="2800">
                  <a:solidFill>
                    <a:srgbClr val="000099"/>
                  </a:solidFill>
                  <a:latin typeface="Arial Black" panose="020B0A04020102020204" pitchFamily="34" charset="0"/>
                </a:rPr>
                <a:t> </a:t>
              </a:r>
              <a:r>
                <a:rPr lang="en-US" altLang="ru-RU" sz="2800">
                  <a:solidFill>
                    <a:srgbClr val="000099"/>
                  </a:solidFill>
                  <a:latin typeface="Arial Black" panose="020B0A04020102020204" pitchFamily="34" charset="0"/>
                </a:rPr>
                <a:t>&lt; &gt; |</a:t>
              </a:r>
              <a:endParaRPr lang="ru-RU" altLang="ru-RU" sz="2800">
                <a:solidFill>
                  <a:srgbClr val="000099"/>
                </a:solidFill>
                <a:latin typeface="Arial Black" panose="020B0A04020102020204" pitchFamily="34" charset="0"/>
              </a:endParaRPr>
            </a:p>
          </p:txBody>
        </p:sp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531" y="3258"/>
              <a:ext cx="432" cy="432"/>
              <a:chOff x="531" y="3258"/>
              <a:chExt cx="432" cy="432"/>
            </a:xfrm>
          </p:grpSpPr>
          <p:sp>
            <p:nvSpPr>
              <p:cNvPr id="1042" name="Oval 17"/>
              <p:cNvSpPr>
                <a:spLocks noChangeArrowheads="1"/>
              </p:cNvSpPr>
              <p:nvPr/>
            </p:nvSpPr>
            <p:spPr bwMode="auto">
              <a:xfrm>
                <a:off x="531" y="3258"/>
                <a:ext cx="432" cy="432"/>
              </a:xfrm>
              <a:prstGeom prst="ellipse">
                <a:avLst/>
              </a:prstGeom>
              <a:solidFill>
                <a:srgbClr val="C00000"/>
              </a:solidFill>
              <a:ln w="9525">
                <a:solidFill>
                  <a:srgbClr val="C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ru-RU" altLang="ru-RU">
                  <a:solidFill>
                    <a:srgbClr val="FF0000"/>
                  </a:solidFill>
                </a:endParaRPr>
              </a:p>
            </p:txBody>
          </p:sp>
          <p:sp>
            <p:nvSpPr>
              <p:cNvPr id="1043" name="Oval 18"/>
              <p:cNvSpPr>
                <a:spLocks noChangeArrowheads="1"/>
              </p:cNvSpPr>
              <p:nvPr/>
            </p:nvSpPr>
            <p:spPr bwMode="auto">
              <a:xfrm>
                <a:off x="594" y="3330"/>
                <a:ext cx="297" cy="297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C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altLang="ru-RU"/>
              </a:p>
            </p:txBody>
          </p:sp>
          <p:sp>
            <p:nvSpPr>
              <p:cNvPr id="1044" name="Rectangle 19"/>
              <p:cNvSpPr>
                <a:spLocks noChangeArrowheads="1"/>
              </p:cNvSpPr>
              <p:nvPr/>
            </p:nvSpPr>
            <p:spPr bwMode="auto">
              <a:xfrm>
                <a:off x="618" y="3440"/>
                <a:ext cx="252" cy="72"/>
              </a:xfrm>
              <a:prstGeom prst="rect">
                <a:avLst/>
              </a:prstGeom>
              <a:solidFill>
                <a:srgbClr val="C00000"/>
              </a:solidFill>
              <a:ln w="9525">
                <a:solidFill>
                  <a:srgbClr val="C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altLang="ru-RU"/>
              </a:p>
            </p:txBody>
          </p:sp>
        </p:grpSp>
        <p:sp>
          <p:nvSpPr>
            <p:cNvPr id="1041" name="Rectangle 21"/>
            <p:cNvSpPr>
              <a:spLocks noChangeArrowheads="1"/>
            </p:cNvSpPr>
            <p:nvPr/>
          </p:nvSpPr>
          <p:spPr bwMode="auto">
            <a:xfrm>
              <a:off x="441" y="3186"/>
              <a:ext cx="2070" cy="621"/>
            </a:xfrm>
            <a:prstGeom prst="rect">
              <a:avLst/>
            </a:prstGeom>
            <a:noFill/>
            <a:ln w="2857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ru-RU" altLang="ru-RU"/>
            </a:p>
          </p:txBody>
        </p:sp>
      </p:grpSp>
      <p:sp>
        <p:nvSpPr>
          <p:cNvPr id="21" name="Oval 23"/>
          <p:cNvSpPr>
            <a:spLocks noChangeArrowheads="1"/>
          </p:cNvSpPr>
          <p:nvPr/>
        </p:nvSpPr>
        <p:spPr bwMode="auto">
          <a:xfrm>
            <a:off x="5286380" y="3071810"/>
            <a:ext cx="171450" cy="1714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accent5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24" name="Заголовок 1"/>
          <p:cNvSpPr txBox="1">
            <a:spLocks/>
          </p:cNvSpPr>
          <p:nvPr/>
        </p:nvSpPr>
        <p:spPr>
          <a:xfrm>
            <a:off x="457200" y="274638"/>
            <a:ext cx="8229600" cy="868346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dirty="0">
                <a:latin typeface="+mj-lt"/>
                <a:ea typeface="+mj-ea"/>
                <a:cs typeface="+mj-cs"/>
              </a:rPr>
              <a:t>Н</a:t>
            </a:r>
            <a:r>
              <a:rPr kumimoji="0" lang="ru-R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ужно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знать</a:t>
            </a:r>
          </a:p>
        </p:txBody>
      </p:sp>
    </p:spTree>
    <p:extLst>
      <p:ext uri="{BB962C8B-B14F-4D97-AF65-F5344CB8AC3E}">
        <p14:creationId xmlns="" xmlns:p14="http://schemas.microsoft.com/office/powerpoint/2010/main" val="32353423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pPr algn="l"/>
            <a:r>
              <a:rPr lang="ru-RU" dirty="0" smtClean="0"/>
              <a:t>Нужно знать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Маска имени файла </a:t>
            </a:r>
            <a:r>
              <a:rPr lang="ru-RU" b="1" dirty="0" smtClean="0"/>
              <a:t>– последовательность букв, цифр и прочих допустимых в именах файлов символов, среди которых могут встречаться: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Символ </a:t>
            </a:r>
            <a:r>
              <a:rPr lang="ru-RU" b="1" dirty="0">
                <a:solidFill>
                  <a:srgbClr val="FF0000"/>
                </a:solidFill>
              </a:rPr>
              <a:t>«?» </a:t>
            </a:r>
            <a:r>
              <a:rPr lang="ru-RU" dirty="0"/>
              <a:t>(</a:t>
            </a:r>
            <a:r>
              <a:rPr lang="ru-RU" dirty="0" smtClean="0"/>
              <a:t>вопросительный </a:t>
            </a:r>
            <a:r>
              <a:rPr lang="ru-RU" dirty="0"/>
              <a:t>знак) </a:t>
            </a:r>
            <a:r>
              <a:rPr lang="ru-RU" dirty="0" smtClean="0"/>
              <a:t>означает </a:t>
            </a:r>
            <a:r>
              <a:rPr lang="ru-RU" dirty="0"/>
              <a:t>ровно один </a:t>
            </a:r>
            <a:r>
              <a:rPr lang="ru-RU" dirty="0" smtClean="0"/>
              <a:t>произвольный </a:t>
            </a:r>
            <a:r>
              <a:rPr lang="ru-RU" dirty="0"/>
              <a:t>сим­вол.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Символ </a:t>
            </a:r>
            <a:r>
              <a:rPr lang="ru-RU" b="1" dirty="0">
                <a:solidFill>
                  <a:srgbClr val="FF0000"/>
                </a:solidFill>
              </a:rPr>
              <a:t>«*» </a:t>
            </a:r>
            <a:r>
              <a:rPr lang="ru-RU" dirty="0"/>
              <a:t>(</a:t>
            </a:r>
            <a:r>
              <a:rPr lang="ru-RU" dirty="0" smtClean="0"/>
              <a:t>звёздочка</a:t>
            </a:r>
            <a:r>
              <a:rPr lang="ru-RU" dirty="0"/>
              <a:t>) </a:t>
            </a:r>
            <a:r>
              <a:rPr lang="ru-RU" dirty="0" smtClean="0"/>
              <a:t>означает </a:t>
            </a:r>
            <a:r>
              <a:rPr lang="ru-RU" dirty="0"/>
              <a:t>любую </a:t>
            </a:r>
            <a:r>
              <a:rPr lang="ru-RU" dirty="0" smtClean="0"/>
              <a:t>последовательность символов произвольной </a:t>
            </a:r>
            <a:r>
              <a:rPr lang="ru-RU" dirty="0"/>
              <a:t>длины, в том числе «*» может </a:t>
            </a:r>
            <a:r>
              <a:rPr lang="ru-RU" dirty="0" smtClean="0"/>
              <a:t>задавать </a:t>
            </a:r>
            <a:r>
              <a:rPr lang="ru-RU" dirty="0"/>
              <a:t>и </a:t>
            </a:r>
            <a:r>
              <a:rPr lang="ru-RU" dirty="0" smtClean="0"/>
              <a:t>пустую последовательность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7636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3116"/>
            <a:ext cx="3312287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50000" t="39167" r="10937" b="12499"/>
          <a:stretch>
            <a:fillRect/>
          </a:stretch>
        </p:blipFill>
        <p:spPr bwMode="auto">
          <a:xfrm>
            <a:off x="3571868" y="857232"/>
            <a:ext cx="535785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Прямая со стрелкой 10"/>
          <p:cNvCxnSpPr>
            <a:stCxn id="7" idx="2"/>
          </p:cNvCxnSpPr>
          <p:nvPr/>
        </p:nvCxnSpPr>
        <p:spPr>
          <a:xfrm rot="5400000">
            <a:off x="4929190" y="1571612"/>
            <a:ext cx="2857520" cy="114300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noFill/>
        </p:spPr>
        <p:txBody>
          <a:bodyPr/>
          <a:lstStyle/>
          <a:p>
            <a:pPr algn="l"/>
            <a:r>
              <a:rPr lang="ru-RU" dirty="0" smtClean="0"/>
              <a:t>Нужно знать 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28662" y="2428868"/>
            <a:ext cx="785818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86182" y="3571876"/>
            <a:ext cx="2000264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500694" y="285728"/>
            <a:ext cx="285752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Настройка поиска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00100" y="1142984"/>
            <a:ext cx="1643074" cy="64294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Параметры поиска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>
            <a:stCxn id="8" idx="2"/>
          </p:cNvCxnSpPr>
          <p:nvPr/>
        </p:nvCxnSpPr>
        <p:spPr>
          <a:xfrm rot="5400000">
            <a:off x="1303712" y="1910943"/>
            <a:ext cx="642943" cy="39290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1"/>
          <p:cNvSpPr txBox="1">
            <a:spLocks/>
          </p:cNvSpPr>
          <p:nvPr/>
        </p:nvSpPr>
        <p:spPr>
          <a:xfrm>
            <a:off x="500034" y="5989654"/>
            <a:ext cx="8229600" cy="8683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Окно Проводник </a:t>
            </a:r>
            <a:r>
              <a:rPr kumimoji="0" lang="ru-RU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 </a:t>
            </a:r>
            <a:r>
              <a:rPr kumimoji="0" lang="en-US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Windows 7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643306" y="1714488"/>
            <a:ext cx="1000132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 стрелкой 16"/>
          <p:cNvCxnSpPr>
            <a:stCxn id="7" idx="2"/>
            <a:endCxn id="15" idx="0"/>
          </p:cNvCxnSpPr>
          <p:nvPr/>
        </p:nvCxnSpPr>
        <p:spPr>
          <a:xfrm rot="5400000">
            <a:off x="5036347" y="-178619"/>
            <a:ext cx="1000132" cy="278608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noFill/>
        </p:spPr>
        <p:txBody>
          <a:bodyPr/>
          <a:lstStyle/>
          <a:p>
            <a:pPr algn="l"/>
            <a:r>
              <a:rPr lang="ru-RU" dirty="0" smtClean="0"/>
              <a:t>Нужно знать 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643050"/>
            <a:ext cx="6334125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Скругленный прямоугольник 3"/>
          <p:cNvSpPr/>
          <p:nvPr/>
        </p:nvSpPr>
        <p:spPr>
          <a:xfrm>
            <a:off x="3071802" y="2000240"/>
            <a:ext cx="1928826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00364" y="5143512"/>
            <a:ext cx="1071570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15008" y="1928802"/>
            <a:ext cx="285752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429256" y="857232"/>
            <a:ext cx="285752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Поле поискового запроса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0034" y="1285860"/>
            <a:ext cx="1643074" cy="128588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Выбранный</a:t>
            </a:r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</a:rPr>
              <a:t>элемент файловой структуры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8596" y="4572008"/>
            <a:ext cx="1643074" cy="128588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Количество элементов выбранной папки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>
            <a:stCxn id="7" idx="2"/>
          </p:cNvCxnSpPr>
          <p:nvPr/>
        </p:nvCxnSpPr>
        <p:spPr>
          <a:xfrm rot="16200000" flipH="1">
            <a:off x="6607983" y="1535893"/>
            <a:ext cx="642942" cy="1428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9" idx="3"/>
          </p:cNvCxnSpPr>
          <p:nvPr/>
        </p:nvCxnSpPr>
        <p:spPr>
          <a:xfrm>
            <a:off x="2071670" y="5214950"/>
            <a:ext cx="928694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8" idx="3"/>
            <a:endCxn id="4" idx="1"/>
          </p:cNvCxnSpPr>
          <p:nvPr/>
        </p:nvCxnSpPr>
        <p:spPr>
          <a:xfrm>
            <a:off x="2143108" y="1928802"/>
            <a:ext cx="928694" cy="21431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1"/>
          <p:cNvSpPr txBox="1">
            <a:spLocks/>
          </p:cNvSpPr>
          <p:nvPr/>
        </p:nvSpPr>
        <p:spPr>
          <a:xfrm>
            <a:off x="500034" y="5989654"/>
            <a:ext cx="8229600" cy="8683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Окно Проводник </a:t>
            </a:r>
            <a:r>
              <a:rPr kumimoji="0" lang="ru-RU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 </a:t>
            </a:r>
            <a:r>
              <a:rPr kumimoji="0" lang="en-US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Windows 7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4392" t="2929" r="22035" b="31641"/>
          <a:stretch>
            <a:fillRect/>
          </a:stretch>
        </p:blipFill>
        <p:spPr bwMode="auto">
          <a:xfrm>
            <a:off x="928662" y="1571612"/>
            <a:ext cx="7858180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noFill/>
        </p:spPr>
        <p:txBody>
          <a:bodyPr/>
          <a:lstStyle/>
          <a:p>
            <a:pPr algn="l"/>
            <a:r>
              <a:rPr lang="ru-RU" dirty="0" smtClean="0"/>
              <a:t>Нужно знать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643702" y="2714620"/>
            <a:ext cx="1857388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29322" y="928670"/>
            <a:ext cx="285752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Строка поиска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>
            <a:stCxn id="7" idx="2"/>
            <a:endCxn id="6" idx="0"/>
          </p:cNvCxnSpPr>
          <p:nvPr/>
        </p:nvCxnSpPr>
        <p:spPr>
          <a:xfrm rot="16200000" flipH="1">
            <a:off x="6786578" y="1928802"/>
            <a:ext cx="1357322" cy="21431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1"/>
          <p:cNvSpPr txBox="1">
            <a:spLocks/>
          </p:cNvSpPr>
          <p:nvPr/>
        </p:nvSpPr>
        <p:spPr>
          <a:xfrm>
            <a:off x="500034" y="5989654"/>
            <a:ext cx="8643966" cy="8683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Окно Проводник </a:t>
            </a:r>
            <a:r>
              <a:rPr kumimoji="0" lang="ru-RU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 </a:t>
            </a:r>
            <a:r>
              <a:rPr kumimoji="0" lang="en-US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Windows 8 </a:t>
            </a:r>
            <a:r>
              <a:rPr kumimoji="0" lang="ru-RU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и выше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26" name="Соединительная линия уступом 25"/>
          <p:cNvCxnSpPr/>
          <p:nvPr/>
        </p:nvCxnSpPr>
        <p:spPr>
          <a:xfrm>
            <a:off x="4500562" y="2928934"/>
            <a:ext cx="2286016" cy="571504"/>
          </a:xfrm>
          <a:prstGeom prst="bentConnector3">
            <a:avLst>
              <a:gd name="adj1" fmla="val 80189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429388" y="3214686"/>
            <a:ext cx="301686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33" name="Соединительная линия уступом 32"/>
          <p:cNvCxnSpPr/>
          <p:nvPr/>
        </p:nvCxnSpPr>
        <p:spPr>
          <a:xfrm>
            <a:off x="1500166" y="2428868"/>
            <a:ext cx="1643074" cy="1500198"/>
          </a:xfrm>
          <a:prstGeom prst="bentConnector3">
            <a:avLst>
              <a:gd name="adj1" fmla="val 69951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786050" y="3571876"/>
            <a:ext cx="301686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2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47788" y="1571611"/>
            <a:ext cx="6448425" cy="441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noFill/>
        </p:spPr>
        <p:txBody>
          <a:bodyPr/>
          <a:lstStyle/>
          <a:p>
            <a:pPr algn="l"/>
            <a:r>
              <a:rPr lang="ru-RU" dirty="0" smtClean="0"/>
              <a:t>Нужно знать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214942" y="1785926"/>
            <a:ext cx="1714512" cy="21431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29322" y="928670"/>
            <a:ext cx="285752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Папка, </a:t>
            </a:r>
            <a:r>
              <a:rPr lang="ru-RU" dirty="0" smtClean="0">
                <a:solidFill>
                  <a:schemeClr val="tx1"/>
                </a:solidFill>
              </a:rPr>
              <a:t>в которой ищем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>
            <a:stCxn id="7" idx="2"/>
            <a:endCxn id="6" idx="0"/>
          </p:cNvCxnSpPr>
          <p:nvPr/>
        </p:nvCxnSpPr>
        <p:spPr>
          <a:xfrm rot="5400000">
            <a:off x="6500826" y="928670"/>
            <a:ext cx="428628" cy="128588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1"/>
          <p:cNvSpPr txBox="1">
            <a:spLocks/>
          </p:cNvSpPr>
          <p:nvPr/>
        </p:nvSpPr>
        <p:spPr>
          <a:xfrm>
            <a:off x="500034" y="5989654"/>
            <a:ext cx="8643966" cy="8683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Окно файлового менеджера</a:t>
            </a:r>
            <a:r>
              <a:rPr kumimoji="0" lang="ru-RU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FAR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714480" y="3286124"/>
            <a:ext cx="5572164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928662" y="1071546"/>
            <a:ext cx="285752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Строка ввода маски файла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8" name="Прямая со стрелкой 17"/>
          <p:cNvCxnSpPr>
            <a:stCxn id="17" idx="2"/>
            <a:endCxn id="16" idx="0"/>
          </p:cNvCxnSpPr>
          <p:nvPr/>
        </p:nvCxnSpPr>
        <p:spPr>
          <a:xfrm rot="16200000" flipH="1">
            <a:off x="2536017" y="1321579"/>
            <a:ext cx="1785950" cy="21431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Соединительная линия уступом 26"/>
          <p:cNvCxnSpPr/>
          <p:nvPr/>
        </p:nvCxnSpPr>
        <p:spPr>
          <a:xfrm rot="10800000" flipV="1">
            <a:off x="642910" y="5072074"/>
            <a:ext cx="2357454" cy="357190"/>
          </a:xfrm>
          <a:prstGeom prst="bentConnector3">
            <a:avLst>
              <a:gd name="adj1" fmla="val 76346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оединительная линия уступом 30"/>
          <p:cNvCxnSpPr/>
          <p:nvPr/>
        </p:nvCxnSpPr>
        <p:spPr>
          <a:xfrm rot="10800000" flipV="1">
            <a:off x="500034" y="4214818"/>
            <a:ext cx="2857520" cy="428628"/>
          </a:xfrm>
          <a:prstGeom prst="bentConnector3">
            <a:avLst>
              <a:gd name="adj1" fmla="val 76566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Соединительная линия уступом 35"/>
          <p:cNvCxnSpPr/>
          <p:nvPr/>
        </p:nvCxnSpPr>
        <p:spPr>
          <a:xfrm rot="10800000" flipV="1">
            <a:off x="571472" y="3786189"/>
            <a:ext cx="6572296" cy="428628"/>
          </a:xfrm>
          <a:prstGeom prst="bentConnector3">
            <a:avLst>
              <a:gd name="adj1" fmla="val 92001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642910" y="3929066"/>
            <a:ext cx="301686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2910" y="4357694"/>
            <a:ext cx="301686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2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14348" y="5143512"/>
            <a:ext cx="301686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3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Тренировочные задания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3757610" cy="476886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ru-RU" sz="3500" dirty="0" smtClean="0"/>
              <a:t>Задание №1</a:t>
            </a:r>
          </a:p>
          <a:p>
            <a:pPr marL="0" indent="0">
              <a:buNone/>
            </a:pPr>
            <a:r>
              <a:rPr lang="ru-RU" sz="3000" dirty="0" smtClean="0"/>
              <a:t>Определите, какое из указанных имён файлов </a:t>
            </a:r>
            <a:r>
              <a:rPr lang="ru-RU" sz="3000" u="sng" dirty="0" smtClean="0">
                <a:uFill>
                  <a:solidFill>
                    <a:srgbClr val="FF0000"/>
                  </a:solidFill>
                </a:uFill>
              </a:rPr>
              <a:t>удовлетворяет</a:t>
            </a:r>
            <a:r>
              <a:rPr lang="ru-RU" sz="3000" dirty="0" smtClean="0"/>
              <a:t> маске:</a:t>
            </a:r>
          </a:p>
          <a:p>
            <a:pPr marL="0" indent="0">
              <a:buNone/>
            </a:pPr>
            <a:r>
              <a:rPr lang="ru-RU" sz="3000" dirty="0" smtClean="0"/>
              <a:t>??</a:t>
            </a:r>
            <a:r>
              <a:rPr lang="en-US" sz="3000" dirty="0" err="1" smtClean="0"/>
              <a:t>pri</a:t>
            </a:r>
            <a:r>
              <a:rPr lang="en-US" sz="3000" dirty="0" smtClean="0"/>
              <a:t>*.?*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dirty="0" smtClean="0"/>
              <a:t>1) </a:t>
            </a:r>
            <a:r>
              <a:rPr lang="en-US" dirty="0" err="1" smtClean="0"/>
              <a:t>napri.q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2) pripri.txt</a:t>
            </a:r>
          </a:p>
          <a:p>
            <a:pPr>
              <a:buNone/>
            </a:pPr>
            <a:r>
              <a:rPr lang="en-US" dirty="0" smtClean="0"/>
              <a:t>3) privet.doc</a:t>
            </a:r>
          </a:p>
          <a:p>
            <a:pPr>
              <a:buNone/>
            </a:pPr>
            <a:r>
              <a:rPr lang="en-US" dirty="0" smtClean="0"/>
              <a:t>4) 3priveta.c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500562" y="1357298"/>
            <a:ext cx="4143404" cy="488315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ru-RU" sz="3200" dirty="0" smtClean="0"/>
              <a:t>Задание №2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Определите, какое из указанных имён файлов </a:t>
            </a:r>
            <a:r>
              <a:rPr kumimoji="0" lang="ru-RU" sz="2800" b="0" i="0" u="dbl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>
                  <a:solidFill>
                    <a:srgbClr val="FF0000"/>
                  </a:solidFill>
                </a:uFill>
                <a:latin typeface="+mn-lt"/>
                <a:ea typeface="+mn-ea"/>
                <a:cs typeface="+mn-cs"/>
              </a:rPr>
              <a:t>не</a:t>
            </a:r>
            <a:r>
              <a:rPr kumimoji="0" lang="ru-RU" sz="2800" b="0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>
                  <a:solidFill>
                    <a:srgbClr val="FF0000"/>
                  </a:solidFill>
                </a:uFill>
                <a:latin typeface="+mn-lt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>
                  <a:solidFill>
                    <a:srgbClr val="FF0000"/>
                  </a:solidFill>
                </a:uFill>
                <a:latin typeface="+mn-lt"/>
                <a:ea typeface="+mn-ea"/>
                <a:cs typeface="+mn-cs"/>
              </a:rPr>
              <a:t>удовлетворяет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маске: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??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*.?*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ru-RU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200" dirty="0" smtClean="0"/>
              <a:t>1) caprika.wow</a:t>
            </a:r>
          </a:p>
          <a:p>
            <a:pPr>
              <a:buNone/>
            </a:pPr>
            <a:r>
              <a:rPr lang="en-US" sz="3200" dirty="0" smtClean="0"/>
              <a:t>2) weprik.cpp</a:t>
            </a:r>
          </a:p>
          <a:p>
            <a:pPr>
              <a:buNone/>
            </a:pPr>
            <a:r>
              <a:rPr lang="en-US" sz="3200" dirty="0" smtClean="0"/>
              <a:t>3) </a:t>
            </a:r>
            <a:r>
              <a:rPr lang="en-US" sz="3200" dirty="0" err="1" smtClean="0"/>
              <a:t>otopri.e</a:t>
            </a:r>
            <a:endParaRPr lang="en-US" sz="3200" dirty="0" smtClean="0"/>
          </a:p>
          <a:p>
            <a:pPr>
              <a:buNone/>
            </a:pPr>
            <a:r>
              <a:rPr lang="en-US" sz="3200" dirty="0" smtClean="0"/>
              <a:t>4) </a:t>
            </a:r>
            <a:r>
              <a:rPr lang="en-US" sz="3200" dirty="0" err="1" smtClean="0"/>
              <a:t>reprint.be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Тренировочные задания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ru-RU" sz="3500" dirty="0" smtClean="0"/>
              <a:t>Задание №3</a:t>
            </a:r>
          </a:p>
          <a:p>
            <a:pPr marL="0" indent="0">
              <a:buNone/>
            </a:pPr>
            <a:r>
              <a:rPr lang="ru-RU" dirty="0" smtClean="0"/>
              <a:t>Результатом поиска файла по маске  из предложенного списка был файл под номером один. </a:t>
            </a:r>
            <a:r>
              <a:rPr lang="en-US" dirty="0" smtClean="0"/>
              <a:t> </a:t>
            </a:r>
          </a:p>
          <a:p>
            <a:pPr marL="0" indent="0">
              <a:buNone/>
            </a:pPr>
            <a:r>
              <a:rPr lang="ru-RU" dirty="0" smtClean="0"/>
              <a:t>Задайте маску файла, по которой был выполнен поиск.</a:t>
            </a:r>
          </a:p>
          <a:p>
            <a:pPr marL="0" indent="0">
              <a:buNone/>
            </a:pPr>
            <a:r>
              <a:rPr lang="ru-RU" dirty="0" smtClean="0"/>
              <a:t>Ответ: </a:t>
            </a:r>
            <a:r>
              <a:rPr lang="en-US" dirty="0" smtClean="0"/>
              <a:t>sys??.*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714876" y="1643050"/>
            <a:ext cx="36861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Список файлов: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1) syste.ma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2) sys.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3) system.sys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4) syst.ema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Тренировочные задания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ru-RU" dirty="0" smtClean="0"/>
              <a:t>Задание №4</a:t>
            </a:r>
          </a:p>
          <a:p>
            <a:pPr marL="0" indent="0">
              <a:buNone/>
            </a:pPr>
            <a:r>
              <a:rPr lang="ru-RU" dirty="0" smtClean="0"/>
              <a:t>Задайте имя маски файла, позволяющее найти в некотором каталоге все файлы с расширением .</a:t>
            </a:r>
            <a:r>
              <a:rPr lang="en-US" dirty="0" smtClean="0"/>
              <a:t>html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714876" y="1571612"/>
            <a:ext cx="392909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200" dirty="0" smtClean="0"/>
              <a:t>	</a:t>
            </a:r>
            <a:r>
              <a:rPr lang="ru-RU" sz="3200" dirty="0" smtClean="0"/>
              <a:t>Задание №5</a:t>
            </a:r>
          </a:p>
          <a:p>
            <a:r>
              <a:rPr lang="ru-RU" sz="3200" dirty="0" smtClean="0"/>
              <a:t>Задайте имя маски файла, позволяющее найти в некотором каталоге все файлы с расширением .</a:t>
            </a:r>
            <a:r>
              <a:rPr lang="en-US" sz="3200" dirty="0" smtClean="0"/>
              <a:t>rtf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Тренировочные задания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ru-RU" dirty="0" smtClean="0"/>
              <a:t>Задание №</a:t>
            </a:r>
            <a:r>
              <a:rPr lang="en-US" dirty="0" smtClean="0"/>
              <a:t>6</a:t>
            </a:r>
            <a:endParaRPr lang="ru-RU" dirty="0" smtClean="0"/>
          </a:p>
          <a:p>
            <a:pPr marL="0">
              <a:buNone/>
            </a:pPr>
            <a:r>
              <a:rPr lang="ru-RU" dirty="0" smtClean="0"/>
              <a:t>Задайте имя маски файла, позволяющее найти в некотором каталоге все файлы с расширением </a:t>
            </a:r>
            <a:r>
              <a:rPr lang="en-US" dirty="0" smtClean="0"/>
              <a:t>.txt</a:t>
            </a:r>
            <a:r>
              <a:rPr lang="ru-RU" dirty="0" smtClean="0"/>
              <a:t>, в имени которых </a:t>
            </a:r>
            <a:r>
              <a:rPr lang="ru-RU" u="heavy" dirty="0" smtClean="0">
                <a:uFill>
                  <a:solidFill>
                    <a:srgbClr val="92D050"/>
                  </a:solidFill>
                </a:uFill>
              </a:rPr>
              <a:t>имеется сочетание </a:t>
            </a:r>
            <a:r>
              <a:rPr lang="ru-RU" u="heavy" dirty="0" smtClean="0">
                <a:uFill>
                  <a:solidFill>
                    <a:srgbClr val="92D050"/>
                  </a:solidFill>
                </a:uFill>
              </a:rPr>
              <a:t>букв «</a:t>
            </a:r>
            <a:r>
              <a:rPr lang="ru-RU" u="heavy" dirty="0" err="1" smtClean="0">
                <a:uFill>
                  <a:solidFill>
                    <a:srgbClr val="92D050"/>
                  </a:solidFill>
                </a:uFill>
              </a:rPr>
              <a:t>дн</a:t>
            </a:r>
            <a:r>
              <a:rPr lang="ru-RU" u="heavy" dirty="0" smtClean="0">
                <a:uFill>
                  <a:solidFill>
                    <a:srgbClr val="92D050"/>
                  </a:solidFill>
                </a:uFill>
              </a:rPr>
              <a:t>».</a:t>
            </a:r>
            <a:endParaRPr lang="en-US" u="heavy" dirty="0" smtClean="0">
              <a:uFill>
                <a:solidFill>
                  <a:srgbClr val="92D050"/>
                </a:solidFill>
              </a:u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714876" y="1571612"/>
            <a:ext cx="392909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200" dirty="0" smtClean="0"/>
              <a:t>	</a:t>
            </a:r>
            <a:r>
              <a:rPr lang="ru-RU" sz="3200" dirty="0" smtClean="0"/>
              <a:t>Задание №</a:t>
            </a:r>
            <a:r>
              <a:rPr lang="en-US" sz="3200" dirty="0" smtClean="0"/>
              <a:t>7</a:t>
            </a:r>
            <a:endParaRPr lang="ru-RU" sz="3200" dirty="0" smtClean="0"/>
          </a:p>
          <a:p>
            <a:r>
              <a:rPr lang="ru-RU" sz="3200" dirty="0" smtClean="0"/>
              <a:t>Задайте имя маски файла, позволяющее найти в некотором каталоге все файлы с расширением </a:t>
            </a:r>
            <a:r>
              <a:rPr lang="en-US" sz="3200" dirty="0" smtClean="0"/>
              <a:t>.</a:t>
            </a:r>
            <a:r>
              <a:rPr lang="en-US" sz="3200" dirty="0" err="1" smtClean="0"/>
              <a:t>htm</a:t>
            </a:r>
            <a:r>
              <a:rPr lang="ru-RU" sz="3200" dirty="0" smtClean="0"/>
              <a:t>, имя которых начинается на </a:t>
            </a:r>
            <a:r>
              <a:rPr lang="ru-RU" sz="3200" u="heavy" dirty="0" smtClean="0">
                <a:uFill>
                  <a:solidFill>
                    <a:srgbClr val="92D050"/>
                  </a:solidFill>
                </a:uFill>
              </a:rPr>
              <a:t>русскую букву «Н».</a:t>
            </a:r>
            <a:endParaRPr lang="en-US" sz="3200" u="heavy" dirty="0" smtClean="0">
              <a:uFill>
                <a:solidFill>
                  <a:srgbClr val="92D050"/>
                </a:solidFill>
              </a:u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2428868"/>
            <a:ext cx="54292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noFill/>
        </p:spPr>
        <p:txBody>
          <a:bodyPr/>
          <a:lstStyle/>
          <a:p>
            <a:pPr algn="l"/>
            <a:r>
              <a:rPr lang="ru-RU" dirty="0" smtClean="0"/>
              <a:t>Тренировочные задания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428992" y="2786058"/>
            <a:ext cx="2428892" cy="21431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86050" y="4071942"/>
            <a:ext cx="1500198" cy="21431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429256" y="1643050"/>
            <a:ext cx="285752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Поле поискового запроса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8596" y="4572008"/>
            <a:ext cx="1785950" cy="128588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Расположение папки с заданием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>
            <a:stCxn id="9" idx="3"/>
            <a:endCxn id="6" idx="1"/>
          </p:cNvCxnSpPr>
          <p:nvPr/>
        </p:nvCxnSpPr>
        <p:spPr>
          <a:xfrm flipV="1">
            <a:off x="2214546" y="4179099"/>
            <a:ext cx="571504" cy="103585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3" idx="3"/>
          </p:cNvCxnSpPr>
          <p:nvPr/>
        </p:nvCxnSpPr>
        <p:spPr>
          <a:xfrm flipV="1">
            <a:off x="2285984" y="2893216"/>
            <a:ext cx="1214446" cy="250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1142984"/>
            <a:ext cx="802957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Скругленный прямоугольник 22"/>
          <p:cNvSpPr/>
          <p:nvPr/>
        </p:nvSpPr>
        <p:spPr>
          <a:xfrm>
            <a:off x="357158" y="2500306"/>
            <a:ext cx="1928826" cy="128588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Каталог по которому осуществляется поиск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4500562" y="3571876"/>
            <a:ext cx="2428892" cy="150019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714612" y="6072206"/>
            <a:ext cx="5429288" cy="5810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Содержимое текущего каталога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31" name="Прямая со стрелкой 30"/>
          <p:cNvCxnSpPr>
            <a:stCxn id="30" idx="0"/>
          </p:cNvCxnSpPr>
          <p:nvPr/>
        </p:nvCxnSpPr>
        <p:spPr>
          <a:xfrm rot="5400000" flipH="1" flipV="1">
            <a:off x="5143505" y="5357827"/>
            <a:ext cx="1000131" cy="4286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 l="6771" t="10833" r="53645" b="49166"/>
          <a:stretch>
            <a:fillRect/>
          </a:stretch>
        </p:blipFill>
        <p:spPr bwMode="auto">
          <a:xfrm>
            <a:off x="2786049" y="2071678"/>
            <a:ext cx="5994839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noFill/>
        </p:spPr>
        <p:txBody>
          <a:bodyPr/>
          <a:lstStyle/>
          <a:p>
            <a:pPr algn="l"/>
            <a:r>
              <a:rPr lang="ru-RU" dirty="0" smtClean="0"/>
              <a:t>Тренировочные задания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71868" y="5214950"/>
            <a:ext cx="1428760" cy="35719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500826" y="2357430"/>
            <a:ext cx="214314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429256" y="1643050"/>
            <a:ext cx="285752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Поле поискового запроса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8596" y="4786322"/>
            <a:ext cx="2143140" cy="128588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Количество элементов удовлетворяющих маске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2" name="Прямая со стрелкой 11"/>
          <p:cNvCxnSpPr>
            <a:stCxn id="9" idx="3"/>
            <a:endCxn id="5" idx="1"/>
          </p:cNvCxnSpPr>
          <p:nvPr/>
        </p:nvCxnSpPr>
        <p:spPr>
          <a:xfrm flipV="1">
            <a:off x="2571736" y="5393545"/>
            <a:ext cx="1000132" cy="357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1142984"/>
            <a:ext cx="802957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Прямая со стрелкой 10"/>
          <p:cNvCxnSpPr>
            <a:stCxn id="22" idx="2"/>
            <a:endCxn id="6" idx="0"/>
          </p:cNvCxnSpPr>
          <p:nvPr/>
        </p:nvCxnSpPr>
        <p:spPr>
          <a:xfrm rot="5400000">
            <a:off x="7465239" y="2250273"/>
            <a:ext cx="214314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Скругленный прямоугольник 21"/>
          <p:cNvSpPr/>
          <p:nvPr/>
        </p:nvSpPr>
        <p:spPr>
          <a:xfrm>
            <a:off x="6429388" y="1785926"/>
            <a:ext cx="2286016" cy="35719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Маска имени файла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2500306"/>
            <a:ext cx="5391150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noFill/>
        </p:spPr>
        <p:txBody>
          <a:bodyPr/>
          <a:lstStyle/>
          <a:p>
            <a:pPr algn="l"/>
            <a:r>
              <a:rPr lang="ru-RU" dirty="0" smtClean="0"/>
              <a:t>Возможные ошибки 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00430" y="2786058"/>
            <a:ext cx="3571900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429256" y="1643050"/>
            <a:ext cx="285752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Поле поискового запроса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>
            <a:stCxn id="23" idx="3"/>
          </p:cNvCxnSpPr>
          <p:nvPr/>
        </p:nvCxnSpPr>
        <p:spPr>
          <a:xfrm flipV="1">
            <a:off x="2285984" y="2893216"/>
            <a:ext cx="1214446" cy="250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1142984"/>
            <a:ext cx="802957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Скругленный прямоугольник 22"/>
          <p:cNvSpPr/>
          <p:nvPr/>
        </p:nvSpPr>
        <p:spPr>
          <a:xfrm>
            <a:off x="357158" y="2500306"/>
            <a:ext cx="1928826" cy="128588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Каталог по которому осуществляется поиск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500430" y="5357826"/>
            <a:ext cx="1285884" cy="35719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500034" y="5000636"/>
            <a:ext cx="2000264" cy="1571636"/>
          </a:xfrm>
          <a:prstGeom prst="roundRect">
            <a:avLst>
              <a:gd name="adj" fmla="val 3812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Количество элементов удовлетворяющих маске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31" name="Прямая со стрелкой 30"/>
          <p:cNvCxnSpPr>
            <a:stCxn id="30" idx="3"/>
            <a:endCxn id="28" idx="1"/>
          </p:cNvCxnSpPr>
          <p:nvPr/>
        </p:nvCxnSpPr>
        <p:spPr>
          <a:xfrm flipV="1">
            <a:off x="2500298" y="5536421"/>
            <a:ext cx="1000132" cy="25003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285992"/>
            <a:ext cx="6267450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/>
            <a:r>
              <a:rPr lang="ru-RU" dirty="0" smtClean="0"/>
              <a:t>Возможные ошибки </a:t>
            </a:r>
            <a:endParaRPr lang="ru-RU" dirty="0"/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542916"/>
          </a:xfrm>
        </p:spPr>
        <p:txBody>
          <a:bodyPr>
            <a:noAutofit/>
          </a:bodyPr>
          <a:lstStyle/>
          <a:p>
            <a:pPr marL="0">
              <a:buNone/>
            </a:pPr>
            <a:r>
              <a:rPr lang="ru-RU" sz="2000" dirty="0"/>
              <a:t>Сколько файлов с расширением .</a:t>
            </a:r>
            <a:r>
              <a:rPr lang="ru-RU" sz="2000" dirty="0" err="1"/>
              <a:t>docx</a:t>
            </a:r>
            <a:r>
              <a:rPr lang="ru-RU" sz="2000" dirty="0"/>
              <a:t> содержится в подкаталогах каталога </a:t>
            </a:r>
            <a:r>
              <a:rPr lang="ru-RU" sz="2000" b="1" dirty="0" smtClean="0"/>
              <a:t>DEMO-12</a:t>
            </a:r>
            <a:r>
              <a:rPr lang="ru-RU" sz="2000" dirty="0"/>
              <a:t>? В ответе укажите только число.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58016" y="2571744"/>
            <a:ext cx="1928826" cy="35719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15008" y="1857364"/>
            <a:ext cx="285752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Поле поискового запроса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>
            <a:stCxn id="7" idx="2"/>
            <a:endCxn id="4" idx="0"/>
          </p:cNvCxnSpPr>
          <p:nvPr/>
        </p:nvCxnSpPr>
        <p:spPr>
          <a:xfrm rot="16200000" flipH="1">
            <a:off x="7340222" y="2089537"/>
            <a:ext cx="285752" cy="67866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Скругленный прямоугольник 27"/>
          <p:cNvSpPr/>
          <p:nvPr/>
        </p:nvSpPr>
        <p:spPr>
          <a:xfrm>
            <a:off x="3286116" y="5715016"/>
            <a:ext cx="1285884" cy="35719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85720" y="4572008"/>
            <a:ext cx="2000264" cy="1571636"/>
          </a:xfrm>
          <a:prstGeom prst="roundRect">
            <a:avLst>
              <a:gd name="adj" fmla="val 3812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Количество элементов удовлетворяющих маске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31" name="Прямая со стрелкой 30"/>
          <p:cNvCxnSpPr>
            <a:stCxn id="30" idx="3"/>
            <a:endCxn id="28" idx="1"/>
          </p:cNvCxnSpPr>
          <p:nvPr/>
        </p:nvCxnSpPr>
        <p:spPr>
          <a:xfrm>
            <a:off x="2285984" y="5357826"/>
            <a:ext cx="1000132" cy="53578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algn="l"/>
            <a:r>
              <a:rPr lang="ru-RU" dirty="0" smtClean="0"/>
              <a:t>Источники заданий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071546"/>
            <a:ext cx="6286544" cy="1072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214554"/>
            <a:ext cx="5876938" cy="4154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642910" y="5214950"/>
            <a:ext cx="5929354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algn="l"/>
            <a:r>
              <a:rPr lang="ru-RU" dirty="0" smtClean="0"/>
              <a:t>Источники заданий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142984"/>
            <a:ext cx="3707545" cy="5110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2280" y="1088410"/>
            <a:ext cx="3553058" cy="5126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algn="l"/>
            <a:r>
              <a:rPr lang="ru-RU" dirty="0" smtClean="0"/>
              <a:t>Способы подготовки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142984"/>
            <a:ext cx="3706897" cy="1995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142976" y="3143248"/>
            <a:ext cx="244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4"/>
              </a:rPr>
              <a:t>https://www.yaklass.ru/</a:t>
            </a:r>
            <a:endParaRPr lang="ru-RU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1142984"/>
            <a:ext cx="3833595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5214942" y="3071810"/>
            <a:ext cx="2746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6"/>
              </a:rPr>
              <a:t>https://onlinetestpad.com/</a:t>
            </a:r>
            <a:endParaRPr lang="ru-RU" dirty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2066" y="4143380"/>
            <a:ext cx="2869942" cy="1928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5143504" y="6143644"/>
            <a:ext cx="2819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Блог</a:t>
            </a:r>
            <a:r>
              <a:rPr lang="ru-RU" dirty="0" smtClean="0"/>
              <a:t> учителя-предметника</a:t>
            </a:r>
            <a:endParaRPr lang="ru-RU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3571876"/>
            <a:ext cx="3429024" cy="584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00034" y="4143380"/>
            <a:ext cx="3286148" cy="2230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285992"/>
            <a:ext cx="8229600" cy="11430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786182" y="4286256"/>
            <a:ext cx="4786346" cy="1785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Оксана Викторовна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Глинина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учитель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информатики </a:t>
            </a:r>
          </a:p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МАОУ  «СОШ №152 г. Челябинска»</a:t>
            </a:r>
          </a:p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000" dirty="0" smtClean="0"/>
              <a:t>oglinina@mail.ru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</TotalTime>
  <Words>1256</Words>
  <Application>Microsoft Office PowerPoint</Application>
  <PresentationFormat>Экран (4:3)</PresentationFormat>
  <Paragraphs>196</Paragraphs>
  <Slides>22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Методика решения задач по теме  «Определение количества информационного объёма файлов, отобранных по некоторому условию»</vt:lpstr>
      <vt:lpstr>Новизна задания</vt:lpstr>
      <vt:lpstr>Запись ответа</vt:lpstr>
      <vt:lpstr>Изучение в курсе информатики</vt:lpstr>
      <vt:lpstr>Слайд 5</vt:lpstr>
      <vt:lpstr>Нужно знать</vt:lpstr>
      <vt:lpstr>Нужно знать </vt:lpstr>
      <vt:lpstr>Нужно знать </vt:lpstr>
      <vt:lpstr>Нужно знать</vt:lpstr>
      <vt:lpstr>Нужно знать</vt:lpstr>
      <vt:lpstr>Тренировочные задания</vt:lpstr>
      <vt:lpstr>Тренировочные задания</vt:lpstr>
      <vt:lpstr>Тренировочные задания</vt:lpstr>
      <vt:lpstr>Тренировочные задания</vt:lpstr>
      <vt:lpstr>Тренировочные задания</vt:lpstr>
      <vt:lpstr>Тренировочные задания</vt:lpstr>
      <vt:lpstr>Возможные ошибки </vt:lpstr>
      <vt:lpstr>Возможные ошибки </vt:lpstr>
      <vt:lpstr>Источники заданий</vt:lpstr>
      <vt:lpstr>Источники заданий</vt:lpstr>
      <vt:lpstr>Способы подготовки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решения задач по теме  «Определение количества информационного объёма файлов, отобранных по некоторому условию</dc:title>
  <dc:creator>Оксана</dc:creator>
  <cp:lastModifiedBy>Оксана</cp:lastModifiedBy>
  <cp:revision>60</cp:revision>
  <dcterms:created xsi:type="dcterms:W3CDTF">2019-11-02T14:04:53Z</dcterms:created>
  <dcterms:modified xsi:type="dcterms:W3CDTF">2019-11-04T17:38:32Z</dcterms:modified>
</cp:coreProperties>
</file>