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75" r:id="rId3"/>
    <p:sldId id="257" r:id="rId4"/>
    <p:sldId id="274" r:id="rId5"/>
    <p:sldId id="285" r:id="rId6"/>
    <p:sldId id="286" r:id="rId7"/>
    <p:sldId id="276" r:id="rId8"/>
    <p:sldId id="277" r:id="rId9"/>
    <p:sldId id="258" r:id="rId10"/>
    <p:sldId id="278" r:id="rId11"/>
    <p:sldId id="259" r:id="rId12"/>
    <p:sldId id="260" r:id="rId13"/>
    <p:sldId id="261" r:id="rId14"/>
    <p:sldId id="279" r:id="rId15"/>
    <p:sldId id="262" r:id="rId16"/>
    <p:sldId id="263" r:id="rId17"/>
    <p:sldId id="264" r:id="rId18"/>
    <p:sldId id="287" r:id="rId19"/>
    <p:sldId id="265" r:id="rId20"/>
    <p:sldId id="266" r:id="rId21"/>
    <p:sldId id="267" r:id="rId22"/>
    <p:sldId id="268" r:id="rId23"/>
    <p:sldId id="269" r:id="rId24"/>
    <p:sldId id="284" r:id="rId25"/>
    <p:sldId id="280" r:id="rId26"/>
    <p:sldId id="270" r:id="rId27"/>
    <p:sldId id="271" r:id="rId28"/>
    <p:sldId id="281" r:id="rId29"/>
    <p:sldId id="272" r:id="rId30"/>
    <p:sldId id="273" r:id="rId31"/>
    <p:sldId id="282" r:id="rId32"/>
    <p:sldId id="283" r:id="rId3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6663-E513-467B-B98A-640480CBA4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65BD-5220-4FD9-85BC-EA8C26B254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FB15C0-7C92-46E1-AFB3-066E19D15C1A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41E7E-22A2-42E6-A355-AC35CD0AAA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ferum.ru/static/instructions/ejd/irtech/teachersAdmins/Zapusk_zvonka_iz_elektronnogo_zhurnala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30397862325938013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vin\Desktop\1303\07%20&#1060;&#1091;&#1085;&#1082;&#1094;&#1080;&#1080;%20&#1057;&#1092;&#1077;&#1088;&#1091;&#1084;%20&#1076;&#1083;&#1103;%20&#1076;&#1080;&#1089;&#1090;&#1072;&#1085;&#1094;&#1080;&#1086;&#1085;&#1085;&#1086;&#1075;&#1086;%20&#1091;&#1088;&#1086;&#1082;&#1072;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использования «</a:t>
            </a:r>
            <a:r>
              <a:rPr lang="ru-RU" dirty="0" err="1" smtClean="0"/>
              <a:t>Сферум</a:t>
            </a:r>
            <a:r>
              <a:rPr lang="ru-RU" dirty="0" smtClean="0"/>
              <a:t>» в образовательной деятельности.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612068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Камалова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Эльвина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Исмагилевна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, МБОУ «СОШ № 33 г. Челябинска»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5-03-11_10-27-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Платформа «</a:t>
            </a:r>
            <a:r>
              <a:rPr lang="ru-RU" dirty="0" err="1"/>
              <a:t>Сферум</a:t>
            </a:r>
            <a:r>
              <a:rPr lang="ru-RU" dirty="0"/>
              <a:t>» предоставляет широкие возможности для организации учебного процесса, обмена материалами и коммуникации между учителем и учениками. Она </a:t>
            </a:r>
            <a:r>
              <a:rPr lang="ru-RU" dirty="0" smtClean="0"/>
              <a:t>помогает </a:t>
            </a:r>
            <a:r>
              <a:rPr lang="ru-RU" dirty="0"/>
              <a:t>создать учебные материалы, провести </a:t>
            </a:r>
            <a:r>
              <a:rPr lang="ru-RU" dirty="0" err="1"/>
              <a:t>онлайн-урок</a:t>
            </a:r>
            <a:r>
              <a:rPr lang="ru-RU" dirty="0"/>
              <a:t>, дать задание и проверять его выполнение. При этом каждый пользователь имеет доступ к личной страничке (персональному </a:t>
            </a:r>
            <a:r>
              <a:rPr lang="ru-RU" dirty="0" err="1"/>
              <a:t>аккаунту</a:t>
            </a:r>
            <a:r>
              <a:rPr lang="ru-RU" dirty="0"/>
              <a:t>). В данной </a:t>
            </a:r>
            <a:r>
              <a:rPr lang="ru-RU" dirty="0" smtClean="0"/>
              <a:t>презентации </a:t>
            </a:r>
            <a:r>
              <a:rPr lang="ru-RU" dirty="0"/>
              <a:t>представляю опыт использования платформы </a:t>
            </a:r>
            <a:r>
              <a:rPr lang="ru-RU" dirty="0" err="1"/>
              <a:t>Сферум</a:t>
            </a:r>
            <a:r>
              <a:rPr lang="ru-RU" dirty="0"/>
              <a:t> для организации адресной работы с обучающимися: одарёнными детьми или детьми, пропускающими занятия по болезни.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Ученики могут взаимодействовать друг с другом и с учителями через чаты, форумы и обсуждения, что создает благоприятную обстановку для обмена мнениями и совместной работы. Общение в чатах позволяет делиться с учениками дополнительной информацией о предмете, обмениваться файлами, фотографиями, видео, презентациями и другими материалами, необходимыми для занятий; оповещать о важных изменениях, напоминать о домашних заданиях, проводить аудио- и </a:t>
            </a:r>
            <a:r>
              <a:rPr lang="ru-RU" dirty="0" err="1"/>
              <a:t>видеозвонки</a:t>
            </a:r>
            <a:r>
              <a:rPr lang="ru-RU" dirty="0"/>
              <a:t> </a:t>
            </a:r>
            <a:r>
              <a:rPr lang="ru-RU" dirty="0" err="1"/>
              <a:t>и</a:t>
            </a:r>
            <a:r>
              <a:rPr lang="ru-RU" dirty="0"/>
              <a:t> просто общаться.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ru-RU" dirty="0"/>
              <a:t>Привлекает возможность доступа с любого устройства, несмотря на то, что сообщество закрытое и попасть в него возможно только по ссылке и подтверждённой заявке. Закрытость сообщества оберегает от основной угрозы </a:t>
            </a:r>
            <a:r>
              <a:rPr lang="ru-RU" dirty="0" err="1"/>
              <a:t>мессенджеров</a:t>
            </a:r>
            <a:r>
              <a:rPr lang="ru-RU" dirty="0"/>
              <a:t> – утечки персональных данных, которые в дальнейшем могут использоваться мошенниками. Поэтому переход на платформу «</a:t>
            </a:r>
            <a:r>
              <a:rPr lang="ru-RU" dirty="0" err="1"/>
              <a:t>Сферум</a:t>
            </a:r>
            <a:r>
              <a:rPr lang="ru-RU" dirty="0"/>
              <a:t>» - это обеспечение защиты и педагогов, и обучающихся от внедрения различных иностранных провайдеров, которые могли бы повлиять на информацию, которая используется в образовательном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 (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05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dirty="0"/>
              <a:t>Для организации урока или консультации учитель любым удобным способом (через чат, либо выбрав отдельных учеников) осуществляет </a:t>
            </a:r>
            <a:r>
              <a:rPr lang="ru-RU" dirty="0" err="1"/>
              <a:t>видеозвонок</a:t>
            </a:r>
            <a:r>
              <a:rPr lang="ru-RU" dirty="0"/>
              <a:t>. К видеоконференции, запущенной учителем, может присоединиться 100 участников, ограничений по времени проведения нет. В меню </a:t>
            </a:r>
            <a:r>
              <a:rPr lang="ru-RU" dirty="0" err="1"/>
              <a:t>видеоурока</a:t>
            </a:r>
            <a:r>
              <a:rPr lang="ru-RU" dirty="0"/>
              <a:t> – чат звонка, возможность "поднять руку" (учитель получит соответствующее уведомление и включит микрофон этого ученика), демонстрация экрана и другое. 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https://sferum.ru/static/instructions/ejd/irtech/teachersAdmins/Zapusk_zvonka_iz_elektronnogo_zhurnala.pdf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К преимуществам платформы отношу и то, что к этому звонку не могут присоединиться посторонние лица. Уроки можно проводить с использованием </a:t>
            </a:r>
            <a:r>
              <a:rPr lang="ru-RU" dirty="0" err="1"/>
              <a:t>мультимедийного</a:t>
            </a:r>
            <a:r>
              <a:rPr lang="ru-RU" dirty="0"/>
              <a:t> сопровождения, т.е. включить на панели инструментов кнопку «демонстрация экрана», затем выбирать необходимые – фото или – видеоматериалы, либо презентацию, которые впоследствии отображались на экранах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/>
              <a:t>При организации видео или аудио-конференции можно использовать интерактивную доску. Доска позволяет учителю давать задания и наглядно объяснять новый материал. Отличительной чертой этой доски является то, что ученики не только могут наблюдать за тем, что учитель пишет на ней, но и также сами ученики могут вносить записи, комментарии прямо на доске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hlinkClick r:id="rId2"/>
              </a:rPr>
              <a:t>Организация </a:t>
            </a:r>
            <a:r>
              <a:rPr lang="ru-RU" sz="4000" dirty="0" err="1" smtClean="0">
                <a:solidFill>
                  <a:srgbClr val="FF0000"/>
                </a:solidFill>
                <a:hlinkClick r:id="rId2"/>
              </a:rPr>
              <a:t>видеоурока</a:t>
            </a:r>
            <a:r>
              <a:rPr lang="ru-RU" sz="4000" dirty="0" smtClean="0"/>
              <a:t> (видео)</a:t>
            </a:r>
          </a:p>
          <a:p>
            <a:pPr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7 Функции Сферум для дистанционного уро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755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Для этого учителю необходимо выделить ученика и изменить роль с «Зритель» на «Редактор». На доске возможно использование готовых шаблонов, </a:t>
            </a:r>
            <a:r>
              <a:rPr lang="ru-RU" dirty="0" err="1"/>
              <a:t>стикеров</a:t>
            </a:r>
            <a:r>
              <a:rPr lang="ru-RU" dirty="0"/>
              <a:t>, диаграмм, фигур в 3-х мерной проекции. На доске можно наглядно показывать решение задач и примеров, строить функции, перемещать фигуры. Но главное — ученики могут работать на доске вместе с учителем, что мотивирует их к знаниям. Процесс обучения становится интересным и живым, из-за этого материал легче запоминается.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ferum_platforma_obrazovatel_n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Доска </a:t>
            </a:r>
            <a:r>
              <a:rPr lang="ru-RU" dirty="0" err="1"/>
              <a:t>Сферума</a:t>
            </a:r>
            <a:r>
              <a:rPr lang="ru-RU" dirty="0"/>
              <a:t> позволяет добавлять интерактивные элементы: кнопки, ссылки, которые позволяют взаимодействовать с обучающимися. Например, ссылка на дополнительные материалы или кнопка перехода к новой задаче. Возможность экспорта, написанного на доске в различные форматы (</a:t>
            </a:r>
            <a:r>
              <a:rPr lang="ru-RU" dirty="0" err="1"/>
              <a:t>pdf</a:t>
            </a:r>
            <a:r>
              <a:rPr lang="ru-RU" dirty="0"/>
              <a:t>, </a:t>
            </a:r>
            <a:r>
              <a:rPr lang="ru-RU" dirty="0" err="1"/>
              <a:t>ppt</a:t>
            </a:r>
            <a:r>
              <a:rPr lang="ru-RU" dirty="0"/>
              <a:t>) позволяет сохранить решённое для дальнейшего использования или изучения материалов после окончания занятия.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 время дистанционного урока появляется необходимость обратной связи с учащимися. С помощью инструмента «Опрос» можно организовать это быстро и эффективно. Особенностью данного инструмента является то, что можно ограничить количество выбора и также ограничить время ответа. Создать опрос можно и в чате учебного профиля </a:t>
            </a:r>
            <a:r>
              <a:rPr lang="ru-RU" dirty="0" err="1"/>
              <a:t>Сферум</a:t>
            </a:r>
            <a:r>
              <a:rPr lang="ru-RU" dirty="0"/>
              <a:t>, где ведётся переписка с учениками.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необходимо нажать на значок «плюс» или скрепки в строке ввода. Записать тему опроса, добавить варианты ответа, настроить опции «Выбор нескольких вариантов», «Запретить отмену голоса» (если ответить в опросе можно только один раз, школьники отнесутся к заданию ответственнее и будут выбирать внимательнее), «Ограниченное время голосования». Для создания благоприятного психологического фона можно выделить опрос с помощью </a:t>
            </a:r>
            <a:r>
              <a:rPr lang="ru-RU" dirty="0" err="1"/>
              <a:t>эмоджи</a:t>
            </a:r>
            <a:r>
              <a:rPr lang="ru-RU" dirty="0"/>
              <a:t> или яркого фона.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Сбор файлов или сумка с тетрадями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 время дистанционного обучения одним из неудобств для учителей и учеников был сбор выполненных работ. Использование инструмента «Сбор файлов» облегчит данную работу для учителей так и для учащихся. Учителю всего лишь надо создать ссылку для сбора файлов, куда дети смогут загружать выполненные классные и домашние работы. Доступ к инструменту предоставляет пункт меню «Сервисы».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03-11_13-51-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889086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03-11_10-42-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93" y="260648"/>
            <a:ext cx="9073007" cy="6324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r>
              <a:rPr lang="ru-RU" dirty="0"/>
              <a:t>Сформируйте сбор и укажите его название — например, «Домашнее задание по математике». Отправьте ссылку на сбор в чат нужного класса. Также вы можете задать время окончания сбора. Тогда опоздавшие ученики не смогут прислать файл, и вы быстро определите, кто не выполнил работу. Хорошей идеей данного инструмента, на мой взгляд, является то, что можно сделать напоминание нерадивым ученикам, забывшим прислать работу вовремя. Все файлы учеников будут собраны в облаке.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sz="3200" dirty="0" smtClean="0"/>
              <a:t>Облако </a:t>
            </a:r>
            <a:r>
              <a:rPr lang="ru-RU" sz="3200" dirty="0"/>
              <a:t>позволит хранить информацию и педагогам. Учителя-пользователи учебного профиля </a:t>
            </a:r>
            <a:r>
              <a:rPr lang="ru-RU" sz="3200" dirty="0" err="1"/>
              <a:t>Сферум</a:t>
            </a:r>
            <a:r>
              <a:rPr lang="ru-RU" sz="3200" dirty="0"/>
              <a:t> могут получить бесплатно дополнительные 32 Гб в Облаке </a:t>
            </a:r>
            <a:r>
              <a:rPr lang="ru-RU" sz="3200" dirty="0" err="1"/>
              <a:t>Mail.ru</a:t>
            </a:r>
            <a:r>
              <a:rPr lang="ru-RU" sz="3200" dirty="0"/>
              <a:t>. В облачное хранилище возможно добавить всё необходимое для урока: от таблицы </a:t>
            </a:r>
            <a:r>
              <a:rPr lang="ru-RU" sz="3200" dirty="0" err="1"/>
              <a:t>Брадиса</a:t>
            </a:r>
            <a:r>
              <a:rPr lang="ru-RU" sz="3200" dirty="0"/>
              <a:t> до справочных материалов ОГЭ, презентации, видео, файлы с конспектами уроков и контрольных работ.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03-11_10-44-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62" y="692696"/>
            <a:ext cx="9020538" cy="6082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/>
              <a:t>Платформа «</a:t>
            </a:r>
            <a:r>
              <a:rPr lang="ru-RU" dirty="0" err="1"/>
              <a:t>Сферум</a:t>
            </a:r>
            <a:r>
              <a:rPr lang="ru-RU" dirty="0"/>
              <a:t>» помогает организовать работу с учениками, пропускающими очные занятия по болезни или каким-либо уважительным причинам. Благодаря общению в чатах дети смогут осваивать материал из дома, отправлять домашние задания, быть на связи с преподавателями и одноклассниками.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 мы организовали работу  в нашей школе?</a:t>
            </a:r>
          </a:p>
          <a:p>
            <a:r>
              <a:rPr lang="ru-RU" sz="3600" b="1" dirty="0" smtClean="0"/>
              <a:t>Организация </a:t>
            </a:r>
            <a:r>
              <a:rPr lang="ru-RU" sz="3600" b="1" dirty="0"/>
              <a:t>общения: групповые чаты для учителей и учеников</a:t>
            </a:r>
            <a:r>
              <a:rPr lang="ru-RU" sz="3600" b="1" dirty="0" smtClean="0"/>
              <a:t>.</a:t>
            </a:r>
          </a:p>
          <a:p>
            <a:r>
              <a:rPr lang="ru-RU" sz="3600" b="1" dirty="0" err="1"/>
              <a:t>Видеоурок</a:t>
            </a:r>
            <a:r>
              <a:rPr lang="ru-RU" sz="3600" b="1" dirty="0"/>
              <a:t>: новые знания, не выходя из </a:t>
            </a:r>
            <a:r>
              <a:rPr lang="ru-RU" sz="3600" b="1" dirty="0" smtClean="0"/>
              <a:t>дома</a:t>
            </a:r>
          </a:p>
          <a:p>
            <a:r>
              <a:rPr lang="ru-RU" sz="3600" b="1" dirty="0"/>
              <a:t>Обратная связь: как быстро </a:t>
            </a:r>
            <a:r>
              <a:rPr lang="ru-RU" sz="3600" b="1" dirty="0" smtClean="0"/>
              <a:t>проверить</a:t>
            </a:r>
          </a:p>
          <a:p>
            <a:r>
              <a:rPr lang="ru-RU" sz="3600" b="1" dirty="0"/>
              <a:t>Сбор файлов или сумка с тетрадями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dirty="0"/>
              <a:t>Для нас, учителей, это возможность делиться учебными материалами, общаться, проводить </a:t>
            </a:r>
            <a:r>
              <a:rPr lang="ru-RU" dirty="0" err="1"/>
              <a:t>видеоуроки</a:t>
            </a:r>
            <a:r>
              <a:rPr lang="ru-RU" dirty="0"/>
              <a:t> и родительские собрания.</a:t>
            </a:r>
          </a:p>
          <a:p>
            <a:r>
              <a:rPr lang="ru-RU" dirty="0"/>
              <a:t>Таким образом, </a:t>
            </a:r>
            <a:r>
              <a:rPr lang="ru-RU" dirty="0" err="1"/>
              <a:t>Сферум</a:t>
            </a:r>
            <a:r>
              <a:rPr lang="ru-RU" dirty="0"/>
              <a:t> является эффективный образовательным инструментом, который помогает детям учиться удаленно. Эта платформа располагает множеством функций и продолжает развиваться. Использование платформы удобно и доступно при работе как с одарёнными детьми, так и детьми, пропускающими занятия из-за болезни или других уважительных причин.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03-11_10-46-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  Спасибо за внимание!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_60eca886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4e27b63dd1fe8eacf61_20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426"/>
            <a:ext cx="9144000" cy="6832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Платформа интегрирована с электронными журналами и дневниками уже в 85 российских регионах ( на сегодняшний день).Благодаря этому пользователи ЭЖД получают расширенный функционал: педагоги, учащиеся и родители могут непосредственно из электронного журнала и дневника переходить для общения в «</a:t>
            </a:r>
            <a:r>
              <a:rPr lang="ru-RU" sz="3200" dirty="0" err="1" smtClean="0"/>
              <a:t>Сферум</a:t>
            </a:r>
            <a:r>
              <a:rPr lang="ru-RU" sz="3200" dirty="0" smtClean="0"/>
              <a:t>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02-17_15-16-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89524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d8973b5ef5af1b43d3_20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Организация общения: групповые чаты для учителей и учеников.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 </a:t>
            </a:r>
            <a:r>
              <a:rPr lang="ru-RU" dirty="0"/>
              <a:t>настоящее время современное образование и информационно-коммуникационные технологии неразделимые словосочетания, в повышении эффективности учебного процесса ИКТ играет важнейшую роль</a:t>
            </a:r>
            <a:r>
              <a:rPr lang="ru-RU" dirty="0" smtClean="0"/>
              <a:t>. Платформа  «</a:t>
            </a:r>
            <a:r>
              <a:rPr lang="ru-RU" dirty="0" err="1" smtClean="0"/>
              <a:t>Сферум</a:t>
            </a:r>
            <a:r>
              <a:rPr lang="ru-RU" dirty="0" smtClean="0"/>
              <a:t>» - основной помощник </a:t>
            </a:r>
            <a:r>
              <a:rPr lang="ru-RU" dirty="0"/>
              <a:t>в организации обучения и консультирования одарённых детей и детей, имеющих высокую мотивацию к </a:t>
            </a:r>
            <a:r>
              <a:rPr lang="ru-RU" dirty="0" smtClean="0"/>
              <a:t>изучению предметов, </a:t>
            </a:r>
            <a:r>
              <a:rPr lang="ru-RU" dirty="0"/>
              <a:t>которая используется в рамках регионального проекта «Цифровая образовательная среда» национального проекта «Образование».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1060</Words>
  <Application>Microsoft Office PowerPoint</Application>
  <PresentationFormat>Экран (4:3)</PresentationFormat>
  <Paragraphs>52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Опыт использования «Сферум» в образовательной деятельности.</vt:lpstr>
      <vt:lpstr>Слайд 2</vt:lpstr>
      <vt:lpstr>  </vt:lpstr>
      <vt:lpstr>Слайд 4</vt:lpstr>
      <vt:lpstr>Слайд 5</vt:lpstr>
      <vt:lpstr>  </vt:lpstr>
      <vt:lpstr>Слайд 7</vt:lpstr>
      <vt:lpstr>Слайд 8</vt:lpstr>
      <vt:lpstr>            Организация общения: групповые чаты для учителей и учеников. </vt:lpstr>
      <vt:lpstr>Слайд 10</vt:lpstr>
      <vt:lpstr>  </vt:lpstr>
      <vt:lpstr>   </vt:lpstr>
      <vt:lpstr>   </vt:lpstr>
      <vt:lpstr>Слайд 14</vt:lpstr>
      <vt:lpstr>  </vt:lpstr>
      <vt:lpstr>  </vt:lpstr>
      <vt:lpstr>  </vt:lpstr>
      <vt:lpstr>Слайд 18</vt:lpstr>
      <vt:lpstr>  </vt:lpstr>
      <vt:lpstr>   </vt:lpstr>
      <vt:lpstr>Слайд 21</vt:lpstr>
      <vt:lpstr>   </vt:lpstr>
      <vt:lpstr>Сбор файлов или сумка с тетрадями</vt:lpstr>
      <vt:lpstr>Слайд 24</vt:lpstr>
      <vt:lpstr>Слайд 25</vt:lpstr>
      <vt:lpstr>  </vt:lpstr>
      <vt:lpstr>   </vt:lpstr>
      <vt:lpstr>Слайд 28</vt:lpstr>
      <vt:lpstr>   </vt:lpstr>
      <vt:lpstr>   </vt:lpstr>
      <vt:lpstr>Слайд 31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Эльвина Камалова</dc:creator>
  <cp:lastModifiedBy>Эльвина Камалова</cp:lastModifiedBy>
  <cp:revision>35</cp:revision>
  <dcterms:created xsi:type="dcterms:W3CDTF">2025-03-06T09:12:05Z</dcterms:created>
  <dcterms:modified xsi:type="dcterms:W3CDTF">2025-03-13T04:50:16Z</dcterms:modified>
</cp:coreProperties>
</file>