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6" r:id="rId4"/>
    <p:sldId id="267" r:id="rId5"/>
    <p:sldId id="265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516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5D906-862E-443E-A93E-3960408992C0}" type="datetimeFigureOut">
              <a:rPr lang="ru-RU" smtClean="0"/>
              <a:t>11.09.2019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BFB99-3EDB-4958-ABCB-445652DF182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709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6B176-D0CF-43C1-B001-2D76A10CB31C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982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849E7-D344-4691-A492-D4594B43F9E4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17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43E98-7B3A-414A-AD5F-E3E0058B82A2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775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2277D-7450-445E-9C25-04F7003DF612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900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7AAF4-DC8B-4C84-8199-43FF703D56CD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229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B4E7-84D6-4F36-8748-F81F04FEAEEC}" type="datetime1">
              <a:rPr lang="ru-RU" smtClean="0"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19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6CEDD-D0FE-448A-A00F-83AC814F1832}" type="datetime1">
              <a:rPr lang="ru-RU" smtClean="0"/>
              <a:t>11.09.2019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388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6821-1DED-4E33-B121-8D6D4964BC68}" type="datetime1">
              <a:rPr lang="ru-RU" smtClean="0"/>
              <a:t>11.09.2019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85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1C7D3-1063-4DE7-817F-927A33D96B1B}" type="datetime1">
              <a:rPr lang="ru-RU" smtClean="0"/>
              <a:t>11.09.2019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976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6282-7B45-49BF-A6DF-5B38CC9D0EC9}" type="datetime1">
              <a:rPr lang="ru-RU" smtClean="0"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081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1CE43-F46A-486A-975F-CC7B197FCBF1}" type="datetime1">
              <a:rPr lang="ru-RU" smtClean="0"/>
              <a:t>11.09.2019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53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6000"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A0C85-1ADF-437C-9804-83F6CEB5FFAB}" type="datetime1">
              <a:rPr lang="ru-RU" smtClean="0"/>
              <a:t>11.09.2019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8AAF6-0BA8-4853-A680-0CF196F79A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43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41597"/>
          </a:xfrm>
        </p:spPr>
        <p:txBody>
          <a:bodyPr>
            <a:noAutofit/>
          </a:bodyPr>
          <a:lstStyle/>
          <a:p>
            <a:r>
              <a:rPr lang="ru-RU" sz="35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Анализ результатов государственной итоговой аттестации по предмету «Информатика»  выпускников 9-х классов Челябинского городского округа в 201</a:t>
            </a:r>
            <a:r>
              <a:rPr lang="en-US" sz="35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9</a:t>
            </a:r>
            <a:r>
              <a:rPr lang="ru-RU" sz="35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году</a:t>
            </a:r>
            <a:endParaRPr lang="ru-RU" sz="3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16155"/>
            <a:ext cx="10515600" cy="3160808"/>
          </a:xfrm>
        </p:spPr>
        <p:txBody>
          <a:bodyPr>
            <a:normAutofit/>
          </a:bodyPr>
          <a:lstStyle/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Таран Татьяна Васильевна,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заместитель директора по УВР,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учитель информатики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>
                <a:solidFill>
                  <a:srgbClr val="C00000"/>
                </a:solidFill>
              </a:rPr>
              <a:t>МАОУ «Лицей № 82 г. Челябинска», 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руководитель городского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методического объединения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учителей информатики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49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6. Распределение заданий теоретической части </a:t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по процентным диапазонам количества ошибок</a:t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891005"/>
              </p:ext>
            </p:extLst>
          </p:nvPr>
        </p:nvGraphicFramePr>
        <p:xfrm>
          <a:off x="1145135" y="1572427"/>
          <a:ext cx="9913122" cy="47087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0334"/>
                <a:gridCol w="3476394"/>
                <a:gridCol w="3476394"/>
              </a:tblGrid>
              <a:tr h="8500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Диапазон, %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Номера заданий</a:t>
                      </a:r>
                      <a:endParaRPr lang="ru-RU" sz="1400" b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2018 г.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Номера заданий</a:t>
                      </a:r>
                      <a:endParaRPr lang="ru-RU" sz="1400" b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2019 г.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/>
                </a:tc>
              </a:tr>
              <a:tr h="1286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50 и более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15, 16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highlight>
                            <a:srgbClr val="FFFF00"/>
                          </a:highlight>
                        </a:rPr>
                        <a:t>4,</a:t>
                      </a:r>
                      <a:r>
                        <a:rPr lang="ru-RU" sz="1600" b="1">
                          <a:effectLst/>
                        </a:rPr>
                        <a:t> 10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  <a:tr h="1286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30-49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1, 3, 4,  6, 7, 9, 10, 11, 12, 13, 18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1, </a:t>
                      </a:r>
                      <a:r>
                        <a:rPr lang="ru-RU" sz="1600" b="1">
                          <a:effectLst/>
                          <a:highlight>
                            <a:srgbClr val="FFFF00"/>
                          </a:highlight>
                        </a:rPr>
                        <a:t>5</a:t>
                      </a:r>
                      <a:r>
                        <a:rPr lang="ru-RU" sz="1600" b="1">
                          <a:effectLst/>
                        </a:rPr>
                        <a:t>, 6, 9, </a:t>
                      </a:r>
                      <a:r>
                        <a:rPr lang="ru-RU" sz="1600" b="1">
                          <a:effectLst/>
                          <a:highlight>
                            <a:srgbClr val="FFFF00"/>
                          </a:highlight>
                        </a:rPr>
                        <a:t>14, 15, 16</a:t>
                      </a:r>
                      <a:r>
                        <a:rPr lang="ru-RU" sz="1600" b="1">
                          <a:effectLst/>
                        </a:rPr>
                        <a:t>, 18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  <a:tr h="12862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Менее 30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2, 5, 8, 14, 17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2, 3, 7, </a:t>
                      </a: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</a:rPr>
                        <a:t>8</a:t>
                      </a:r>
                      <a:r>
                        <a:rPr lang="ru-RU" sz="1600" b="1" dirty="0">
                          <a:effectLst/>
                        </a:rPr>
                        <a:t>, 11, </a:t>
                      </a:r>
                      <a:r>
                        <a:rPr lang="ru-RU" sz="1600" b="1" dirty="0">
                          <a:effectLst/>
                          <a:highlight>
                            <a:srgbClr val="FFFF00"/>
                          </a:highlight>
                        </a:rPr>
                        <a:t>12</a:t>
                      </a:r>
                      <a:r>
                        <a:rPr lang="ru-RU" sz="1600" b="1" dirty="0">
                          <a:effectLst/>
                        </a:rPr>
                        <a:t>, 13, 17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1907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 Содержание заданий части 2 экзаменационной работы и результаты их выполнения в 2019-2018 </a:t>
            </a:r>
            <a:r>
              <a:rPr lang="ru-RU" sz="3300" b="1" kern="5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г.г</a:t>
            </a: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092018"/>
              </p:ext>
            </p:extLst>
          </p:nvPr>
        </p:nvGraphicFramePr>
        <p:xfrm>
          <a:off x="838200" y="1241947"/>
          <a:ext cx="10789692" cy="54045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6385"/>
                <a:gridCol w="4503761"/>
                <a:gridCol w="1356524"/>
                <a:gridCol w="1771511"/>
                <a:gridCol w="1771511"/>
              </a:tblGrid>
              <a:tr h="1161556">
                <a:tc rowSpan="2"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Обозначение задания в работе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vert="vert27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Содержание задания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Полученный балл за критерий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vert="vert27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% ответов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615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2018 г.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2019 г.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50722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19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Умение проводить обработку большого массива данных с использованием средств электронной таблицы или базы данных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63,7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65,3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593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14,9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10,5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6137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21,4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24,2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44800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20.1, 20.2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Умение написать короткий алгоритм в среде формального исполнителя или на языке программирования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0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71,5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68,9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387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1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1,7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1,8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  <a:tr h="5314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2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</a:rPr>
                        <a:t>26,8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29,3</a:t>
                      </a:r>
                      <a:endParaRPr lang="ru-RU" b="1" dirty="0"/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431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Январь – февраль 2020 года </a:t>
            </a:r>
            <a:r>
              <a:rPr lang="ru-RU" sz="4000" b="1" dirty="0" smtClean="0"/>
              <a:t>– пробный экзамен для всех обучающихся 9 классов, выбравших для сдачи информатику.</a:t>
            </a:r>
            <a:endParaRPr lang="ru-RU" sz="4000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48" y="80773"/>
            <a:ext cx="1744852" cy="17448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10507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000" b="1" dirty="0"/>
              <a:t>В КИМ 2020 г. количество заданий сокращено до 15. Расширен набор заданий, выполняемых на компьютере за счёт включения 3 новых заданий, проверяющих умения и навыки практической работы с компьютером: </a:t>
            </a:r>
          </a:p>
          <a:p>
            <a:r>
              <a:rPr lang="ru-RU" sz="4000" b="1" dirty="0" smtClean="0"/>
              <a:t>поиск </a:t>
            </a:r>
            <a:r>
              <a:rPr lang="ru-RU" sz="4000" b="1" dirty="0"/>
              <a:t>информации средствами текстового редактора или операционной системы (задание 11); </a:t>
            </a:r>
          </a:p>
          <a:p>
            <a:r>
              <a:rPr lang="ru-RU" sz="4000" b="1" dirty="0" smtClean="0"/>
              <a:t>анализ </a:t>
            </a:r>
            <a:r>
              <a:rPr lang="ru-RU" sz="4000" b="1" dirty="0"/>
              <a:t>содержимого каталогов файловой системы (задание 12); </a:t>
            </a:r>
          </a:p>
          <a:p>
            <a:r>
              <a:rPr lang="ru-RU" sz="4000" b="1" dirty="0" smtClean="0"/>
              <a:t>создание </a:t>
            </a:r>
            <a:r>
              <a:rPr lang="ru-RU" sz="4000" b="1" dirty="0"/>
              <a:t>презентации или текстового документа (задание 13). </a:t>
            </a:r>
          </a:p>
          <a:p>
            <a:endParaRPr lang="ru-RU" sz="4000" b="1" dirty="0"/>
          </a:p>
          <a:p>
            <a:pPr marL="0" indent="0">
              <a:buNone/>
            </a:pPr>
            <a:r>
              <a:rPr lang="ru-RU" sz="4000" b="1" dirty="0">
                <a:solidFill>
                  <a:srgbClr val="FF0000"/>
                </a:solidFill>
              </a:rPr>
              <a:t>В отличие от КИМ 2019 г., в КИМ 2020 г. во всех заданиях предусмотрен либо краткий, либо развёрнутый ответ. </a:t>
            </a:r>
            <a:r>
              <a:rPr lang="ru-RU" sz="4000" dirty="0"/>
              <a:t>	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648" y="80773"/>
            <a:ext cx="1744852" cy="17448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15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09301"/>
            <a:ext cx="10515600" cy="5467662"/>
          </a:xfrm>
        </p:spPr>
        <p:txBody>
          <a:bodyPr/>
          <a:lstStyle/>
          <a:p>
            <a:endParaRPr lang="ru-RU" dirty="0"/>
          </a:p>
          <a:p>
            <a:pPr marL="0" indent="0">
              <a:buNone/>
            </a:pPr>
            <a:r>
              <a:rPr lang="ru-RU" b="1" dirty="0" smtClean="0"/>
              <a:t>Государственная </a:t>
            </a:r>
            <a:r>
              <a:rPr lang="ru-RU" b="1" dirty="0"/>
              <a:t>итоговая аттестация по образовательным программам основного общего образования (далее – ГИА) проводилась в Челябинском городском округе в соответствии с приказами Министерства просвещения Российской Федерации и Федеральной службы по надзору в сфере образования и науки от 07.11.2018 № 189/1513 «Об утверждении Порядка проведения государственной итоговой аттестации по образовательным программам основного общего образования».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862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бщие результаты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4400" b="1" dirty="0"/>
              <a:t>В 2019 году количество выпускников 9 классов, сдававших экзамен по ин­форматике и ИКТ, составило </a:t>
            </a:r>
            <a:r>
              <a:rPr lang="ru-RU" sz="4400" b="1" dirty="0">
                <a:solidFill>
                  <a:srgbClr val="FF0000"/>
                </a:solidFill>
              </a:rPr>
              <a:t>4987</a:t>
            </a:r>
            <a:r>
              <a:rPr lang="ru-RU" sz="4400" b="1" dirty="0"/>
              <a:t> человек, что в </a:t>
            </a:r>
            <a:r>
              <a:rPr lang="ru-RU" sz="4400" b="1" dirty="0">
                <a:solidFill>
                  <a:srgbClr val="FF0000"/>
                </a:solidFill>
              </a:rPr>
              <a:t>1,17</a:t>
            </a:r>
            <a:r>
              <a:rPr lang="ru-RU" sz="4400" b="1" dirty="0"/>
              <a:t> раз больше, чем в 2018 году (4260 человек) – </a:t>
            </a:r>
            <a:r>
              <a:rPr lang="ru-RU" sz="4400" b="1" dirty="0">
                <a:solidFill>
                  <a:srgbClr val="FF0000"/>
                </a:solidFill>
              </a:rPr>
              <a:t>45,4% </a:t>
            </a:r>
            <a:r>
              <a:rPr lang="ru-RU" sz="4400" b="1" dirty="0"/>
              <a:t>от общего количества участников ГИА по городу Челябинску. </a:t>
            </a:r>
          </a:p>
          <a:p>
            <a:r>
              <a:rPr lang="ru-RU" sz="4400" b="1" dirty="0"/>
              <a:t>Абсолютная успеваемость по итогам проведе­ния ОГЭ по информатике и ИКТ составляет </a:t>
            </a:r>
            <a:r>
              <a:rPr lang="ru-RU" sz="4400" b="1" dirty="0">
                <a:solidFill>
                  <a:srgbClr val="FF0000"/>
                </a:solidFill>
              </a:rPr>
              <a:t>97,6%  </a:t>
            </a:r>
            <a:r>
              <a:rPr lang="ru-RU" sz="4400" b="1" dirty="0"/>
              <a:t>(96,2% в 2018 году) по городу Челябинску, качественная успеваемость по итогам проведе­ния ОГЭ по информатике и ИКТ составляет </a:t>
            </a:r>
            <a:r>
              <a:rPr lang="ru-RU" sz="4400" b="1" dirty="0">
                <a:solidFill>
                  <a:srgbClr val="FF0000"/>
                </a:solidFill>
              </a:rPr>
              <a:t>64% </a:t>
            </a:r>
            <a:r>
              <a:rPr lang="ru-RU" sz="4400" b="1" dirty="0"/>
              <a:t>(60% в 2018 году).</a:t>
            </a:r>
          </a:p>
          <a:p>
            <a:r>
              <a:rPr lang="ru-RU" sz="4400" b="1" dirty="0"/>
              <a:t>Средний балл по итогам ОГЭ по информатике в 2018 г. по Челябинску составляет </a:t>
            </a:r>
            <a:r>
              <a:rPr lang="ru-RU" sz="4400" b="1" dirty="0">
                <a:solidFill>
                  <a:srgbClr val="FF0000"/>
                </a:solidFill>
              </a:rPr>
              <a:t>13,29</a:t>
            </a:r>
            <a:r>
              <a:rPr lang="ru-RU" sz="4400" b="1" dirty="0"/>
              <a:t> (13,1 в 2018 году), средняя оценка – </a:t>
            </a:r>
            <a:r>
              <a:rPr lang="ru-RU" sz="4400" b="1" dirty="0">
                <a:solidFill>
                  <a:srgbClr val="FF0000"/>
                </a:solidFill>
              </a:rPr>
              <a:t>3,87</a:t>
            </a:r>
            <a:r>
              <a:rPr lang="ru-RU" sz="4400" b="1" dirty="0"/>
              <a:t> (3,8 в 2018 году).</a:t>
            </a:r>
          </a:p>
          <a:p>
            <a:r>
              <a:rPr lang="ru-RU" sz="4400" b="1" dirty="0"/>
              <a:t>Максимально возможное количество баллов (22) набрали </a:t>
            </a:r>
            <a:r>
              <a:rPr lang="ru-RU" sz="4400" b="1" dirty="0">
                <a:solidFill>
                  <a:srgbClr val="FF0000"/>
                </a:solidFill>
              </a:rPr>
              <a:t>168</a:t>
            </a:r>
            <a:r>
              <a:rPr lang="ru-RU" sz="4400" b="1" dirty="0"/>
              <a:t> учащихся, что составляет </a:t>
            </a:r>
            <a:r>
              <a:rPr lang="ru-RU" sz="4400" b="1" dirty="0">
                <a:solidFill>
                  <a:srgbClr val="FF0000"/>
                </a:solidFill>
              </a:rPr>
              <a:t>3,3% </a:t>
            </a:r>
            <a:r>
              <a:rPr lang="ru-RU" sz="4400" b="1" dirty="0"/>
              <a:t>от общего количества сдававших экзамен, при этом </a:t>
            </a:r>
            <a:r>
              <a:rPr lang="ru-RU" sz="4400" b="1" dirty="0">
                <a:solidFill>
                  <a:srgbClr val="FF0000"/>
                </a:solidFill>
              </a:rPr>
              <a:t>7</a:t>
            </a:r>
            <a:r>
              <a:rPr lang="ru-RU" sz="4400" b="1" dirty="0"/>
              <a:t> участников не выполнили ни одного задания и получили 0 баллов. В Челябинске </a:t>
            </a:r>
            <a:r>
              <a:rPr lang="ru-RU" sz="4400" b="1" dirty="0">
                <a:solidFill>
                  <a:srgbClr val="FF0000"/>
                </a:solidFill>
              </a:rPr>
              <a:t>120 </a:t>
            </a:r>
            <a:r>
              <a:rPr lang="ru-RU" sz="4400" b="1" dirty="0"/>
              <a:t>обучающихся получили </a:t>
            </a:r>
            <a:r>
              <a:rPr lang="ru-RU" sz="4400" b="1" dirty="0">
                <a:solidFill>
                  <a:srgbClr val="FF0000"/>
                </a:solidFill>
              </a:rPr>
              <a:t>2</a:t>
            </a:r>
            <a:r>
              <a:rPr lang="ru-RU" sz="4400" b="1" dirty="0"/>
              <a:t>.  </a:t>
            </a:r>
          </a:p>
          <a:p>
            <a:endParaRPr lang="ru-RU" sz="4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76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4242"/>
          </a:xfrm>
        </p:spPr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Максимальный балл (наибольшее количество результатов)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МБОУ </a:t>
            </a:r>
            <a:r>
              <a:rPr lang="ru-RU" sz="4000" dirty="0"/>
              <a:t>"ФМЛ № 31 </a:t>
            </a:r>
            <a:r>
              <a:rPr lang="ru-RU" sz="4000" dirty="0" err="1"/>
              <a:t>г.Челябинска</a:t>
            </a:r>
            <a:r>
              <a:rPr lang="ru-RU" sz="4000" dirty="0"/>
              <a:t>" </a:t>
            </a:r>
            <a:r>
              <a:rPr lang="ru-RU" sz="4000" dirty="0" smtClean="0"/>
              <a:t>-24  </a:t>
            </a:r>
          </a:p>
          <a:p>
            <a:r>
              <a:rPr lang="ru-RU" sz="4000" dirty="0" smtClean="0"/>
              <a:t>МАОУ </a:t>
            </a:r>
            <a:r>
              <a:rPr lang="ru-RU" sz="4000" dirty="0"/>
              <a:t>"Лицей № 97 </a:t>
            </a:r>
            <a:r>
              <a:rPr lang="ru-RU" sz="4000" dirty="0" err="1"/>
              <a:t>г.Челябинска</a:t>
            </a:r>
            <a:r>
              <a:rPr lang="ru-RU" sz="4000" dirty="0"/>
              <a:t>" </a:t>
            </a:r>
            <a:r>
              <a:rPr lang="ru-RU" sz="4000" dirty="0" smtClean="0"/>
              <a:t>– 12</a:t>
            </a:r>
          </a:p>
          <a:p>
            <a:r>
              <a:rPr lang="ru-RU" sz="4000" dirty="0" smtClean="0"/>
              <a:t>МАОУ </a:t>
            </a:r>
            <a:r>
              <a:rPr lang="ru-RU" sz="4000" dirty="0"/>
              <a:t>"Гимназия №80 </a:t>
            </a:r>
            <a:r>
              <a:rPr lang="ru-RU" sz="4000" dirty="0" err="1"/>
              <a:t>г.Челябинска</a:t>
            </a:r>
            <a:r>
              <a:rPr lang="ru-RU" sz="4000" dirty="0"/>
              <a:t>" </a:t>
            </a:r>
            <a:r>
              <a:rPr lang="ru-RU" sz="4000" dirty="0" smtClean="0"/>
              <a:t>- 11 </a:t>
            </a:r>
          </a:p>
          <a:p>
            <a:r>
              <a:rPr lang="ru-RU" sz="4000" dirty="0" smtClean="0"/>
              <a:t>МБОУ </a:t>
            </a:r>
            <a:r>
              <a:rPr lang="ru-RU" sz="4000" dirty="0"/>
              <a:t>"Лицей № 120 </a:t>
            </a:r>
            <a:r>
              <a:rPr lang="ru-RU" sz="4000" dirty="0" err="1" smtClean="0"/>
              <a:t>г.Челябинска</a:t>
            </a:r>
            <a:r>
              <a:rPr lang="ru-RU" sz="4000" dirty="0"/>
              <a:t> "</a:t>
            </a:r>
            <a:r>
              <a:rPr lang="ru-RU" sz="4000" dirty="0" smtClean="0"/>
              <a:t> -  7</a:t>
            </a:r>
          </a:p>
          <a:p>
            <a:r>
              <a:rPr lang="ru-RU" sz="4000" dirty="0" smtClean="0"/>
              <a:t> </a:t>
            </a:r>
            <a:r>
              <a:rPr lang="ru-RU" sz="4000" dirty="0"/>
              <a:t>МБОУ "Лицей № 11 </a:t>
            </a:r>
            <a:r>
              <a:rPr lang="ru-RU" sz="4000" dirty="0" err="1"/>
              <a:t>г.Челябинска</a:t>
            </a:r>
            <a:r>
              <a:rPr lang="ru-RU" sz="4000"/>
              <a:t>" </a:t>
            </a:r>
            <a:r>
              <a:rPr lang="ru-RU" sz="4000" smtClean="0"/>
              <a:t>- 6  </a:t>
            </a:r>
            <a:endParaRPr lang="ru-RU" sz="4000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987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904" y="3449259"/>
            <a:ext cx="1744852" cy="174485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900" b="1" kern="5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1. Общие сведения о содержании экзаменационной работы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Содержание экзаменационной работы определяет Федеральный компонент Государственного стандарта основного общего образования по информатике и ИКТ (приказ Минобразования России от 05.03.2004 № 1089).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224585" y="3712191"/>
            <a:ext cx="92941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/>
              <a:t>В работу </a:t>
            </a:r>
            <a:r>
              <a:rPr lang="ru-RU" sz="2400" b="1" dirty="0">
                <a:solidFill>
                  <a:srgbClr val="FF0000"/>
                </a:solidFill>
              </a:rPr>
              <a:t>не включены </a:t>
            </a:r>
            <a:r>
              <a:rPr lang="ru-RU" sz="2400" b="1" dirty="0"/>
              <a:t>задания</a:t>
            </a:r>
            <a:r>
              <a:rPr lang="ru-RU" sz="2400" b="1" dirty="0" smtClean="0"/>
              <a:t>, </a:t>
            </a:r>
            <a:r>
              <a:rPr lang="ru-RU" sz="2400" b="1" dirty="0" smtClean="0">
                <a:solidFill>
                  <a:srgbClr val="FF0000"/>
                </a:solidFill>
              </a:rPr>
              <a:t>требующие простого воспроизведения знания терминов, </a:t>
            </a:r>
            <a:r>
              <a:rPr lang="ru-RU" sz="2400" b="1" dirty="0">
                <a:solidFill>
                  <a:srgbClr val="FF0000"/>
                </a:solidFill>
              </a:rPr>
              <a:t>понятий, </a:t>
            </a:r>
            <a:r>
              <a:rPr lang="ru-RU" sz="2400" b="1" dirty="0" smtClean="0">
                <a:solidFill>
                  <a:srgbClr val="FF0000"/>
                </a:solidFill>
              </a:rPr>
              <a:t>величин</a:t>
            </a:r>
            <a:r>
              <a:rPr lang="ru-RU" sz="2400" b="1" dirty="0">
                <a:solidFill>
                  <a:srgbClr val="FF0000"/>
                </a:solidFill>
              </a:rPr>
              <a:t>, правил</a:t>
            </a:r>
            <a:r>
              <a:rPr lang="ru-RU" sz="2400" b="1" dirty="0"/>
              <a:t>. При выполнении любого из заданий от экзаменуемого требуется решить какую-либо задачу: либо прямо использовать известное правило, алгоритм, умение; либо выбрать из общего количества изученных понятий и алгоритмов наиболее подходящее и применить его в известной либо новой ситуации.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66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9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2.	Характеристика структуры и содержания КИМ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/>
              <a:t>Часть 1</a:t>
            </a:r>
            <a:r>
              <a:rPr lang="ru-RU" dirty="0"/>
              <a:t> содержит 18 заданий базового и повышенного уровней сложности, среди которых 6 заданий с выбором и записью ответа в виде одной цифры и 12 заданий, подразумевающих самостоятельное формулирование и запись экзаменуемым ответа в виде последовательности символов. </a:t>
            </a:r>
          </a:p>
          <a:p>
            <a:r>
              <a:rPr lang="ru-RU" u="sng" dirty="0"/>
              <a:t>Часть 2</a:t>
            </a:r>
            <a:r>
              <a:rPr lang="ru-RU" dirty="0"/>
              <a:t> содержит 2 задания высокого уровня сложности. Задания этой части подразумевают практическую работу учащихся за компьютером с использованием специального программного обеспечения. Результатом исполнения каждого задания является отдельный файл. Задание 20 дается в двух вариантах: 20.1 и 20.2; экзаменуемый должен выбрать один из вариантов задания.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300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9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3.	Распределение заданий КИМ по уровням сложности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3691445"/>
              </p:ext>
            </p:extLst>
          </p:nvPr>
        </p:nvGraphicFramePr>
        <p:xfrm>
          <a:off x="1078174" y="1364778"/>
          <a:ext cx="10413241" cy="50087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4305"/>
                <a:gridCol w="1839116"/>
                <a:gridCol w="2629662"/>
                <a:gridCol w="3610158"/>
              </a:tblGrid>
              <a:tr h="27902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Уровень сложности заданий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Число заданий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Максимальный первичный балл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Процент максимального первичного балла за за­дания данного вида дея­тельности от максималь­ного первичного балла за всю работу, равного 22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  <a:tr h="5546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Базовый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11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50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  <a:tr h="5546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Повышенный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32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  <a:tr h="5546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Высокий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18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  <a:tr h="5546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Итого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20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22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100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92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9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4. Шкала перевода суммы первичных баллов в пятибалльную систему оценивания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3455879"/>
              </p:ext>
            </p:extLst>
          </p:nvPr>
        </p:nvGraphicFramePr>
        <p:xfrm>
          <a:off x="1433016" y="2006222"/>
          <a:ext cx="9717204" cy="41680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92107"/>
                <a:gridCol w="1565991"/>
                <a:gridCol w="1716045"/>
                <a:gridCol w="1571027"/>
                <a:gridCol w="1572034"/>
              </a:tblGrid>
              <a:tr h="1863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Отметка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по пятибалльной шкале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«2»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«3»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«4»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«5»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  <a:tr h="1644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Общий балл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0-4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5-11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>
                          <a:effectLst/>
                        </a:rPr>
                        <a:t>12-17</a:t>
                      </a:r>
                      <a:endParaRPr lang="ru-RU" sz="3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</a:rPr>
                        <a:t>18-22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20320" marR="25400" marT="0" marB="0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14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300" b="1" kern="5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5. Процент количества ошибок при выполнении заданий теоретической части от общего числа учащихся, выполнявших работу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264100"/>
              </p:ext>
            </p:extLst>
          </p:nvPr>
        </p:nvGraphicFramePr>
        <p:xfrm>
          <a:off x="820397" y="1768980"/>
          <a:ext cx="10776251" cy="4589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5453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526297"/>
                <a:gridCol w="333749"/>
              </a:tblGrid>
              <a:tr h="7191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Задание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0000"/>
                          </a:highlight>
                        </a:rPr>
                        <a:t>9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0000"/>
                          </a:highlight>
                        </a:rPr>
                        <a:t>10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11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13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  <a:tr h="1089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Процент ошибок в 2018 году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39,5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18,6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32,4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41,5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14,4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44,8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30,9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20,2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33,8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44,4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22,6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28,3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43,8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17,8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50,9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60,8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18,7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41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  <a:tr h="1089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Процент ошибок в 2019 году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36,9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19,0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21,7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55,7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14,8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47,4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14,7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14,4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38,6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53,7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25,3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24,1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19,2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35,6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48,4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highlight>
                            <a:srgbClr val="FFFF00"/>
                          </a:highlight>
                        </a:rPr>
                        <a:t>43,4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21,4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39,5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  <a:tr h="16909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</a:rPr>
                        <a:t>Отклонение по сравнению с 2018 годом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-2,6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0,4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-10,7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35,5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highlight>
                            <a:srgbClr val="FFFF00"/>
                          </a:highlight>
                        </a:rPr>
                        <a:t>0</a:t>
                      </a: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2,6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-16,2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-5,8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4,8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9,3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-4,2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-24,8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17,8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-2,5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highlight>
                            <a:srgbClr val="FFFF00"/>
                          </a:highlight>
                        </a:rPr>
                        <a:t>-17,4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</a:rPr>
                        <a:t>2,7</a:t>
                      </a:r>
                      <a:endParaRPr lang="ru-RU" sz="1100" b="1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</a:rPr>
                        <a:t>-1,5</a:t>
                      </a:r>
                      <a:endParaRPr lang="ru-RU" sz="1100" b="1" dirty="0"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0320" marR="25400" marT="0" marB="0" anchor="ctr"/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A8AAF6-0BA8-4853-A680-0CF196F79AF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143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960</Words>
  <Application>Microsoft Office PowerPoint</Application>
  <PresentationFormat>Произвольный</PresentationFormat>
  <Paragraphs>204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Анализ результатов государственной итоговой аттестации по предмету «Информатика»  выпускников 9-х классов Челябинского городского округа в 2019 году</vt:lpstr>
      <vt:lpstr> </vt:lpstr>
      <vt:lpstr>   Общие результаты  </vt:lpstr>
      <vt:lpstr>   Максимальный балл (наибольшее количество результатов) </vt:lpstr>
      <vt:lpstr>1. Общие сведения о содержании экзаменационной работы </vt:lpstr>
      <vt:lpstr>2. Характеристика структуры и содержания КИМ </vt:lpstr>
      <vt:lpstr>3. Распределение заданий КИМ по уровням сложности </vt:lpstr>
      <vt:lpstr>4. Шкала перевода суммы первичных баллов в пятибалльную систему оценивания </vt:lpstr>
      <vt:lpstr>5. Процент количества ошибок при выполнении заданий теоретической части от общего числа учащихся, выполнявших работу </vt:lpstr>
      <vt:lpstr>  6. Распределение заданий теоретической части  по процентным диапазонам количества ошибок  </vt:lpstr>
      <vt:lpstr>  7. Содержание заданий части 2 экзаменационной работы и результаты их выполнения в 2019-2018 г.г.  </vt:lpstr>
      <vt:lpstr>    </vt:lpstr>
      <vt:lpstr>   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государственной итоговой аттестации по предмету «Информатика»  выпускников 9-х классов Челябинского городского округа в 2018 году</dc:title>
  <dc:creator>Татьяна</dc:creator>
  <cp:lastModifiedBy>Татьяна В. Таран</cp:lastModifiedBy>
  <cp:revision>10</cp:revision>
  <dcterms:created xsi:type="dcterms:W3CDTF">2018-09-11T15:59:36Z</dcterms:created>
  <dcterms:modified xsi:type="dcterms:W3CDTF">2019-09-11T07:04:53Z</dcterms:modified>
</cp:coreProperties>
</file>