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6"/>
  </p:notesMasterIdLst>
  <p:handoutMasterIdLst>
    <p:handoutMasterId r:id="rId47"/>
  </p:handoutMasterIdLst>
  <p:sldIdLst>
    <p:sldId id="292" r:id="rId3"/>
    <p:sldId id="293" r:id="rId4"/>
    <p:sldId id="294" r:id="rId5"/>
    <p:sldId id="299" r:id="rId6"/>
    <p:sldId id="301" r:id="rId7"/>
    <p:sldId id="304" r:id="rId8"/>
    <p:sldId id="323" r:id="rId9"/>
    <p:sldId id="317" r:id="rId10"/>
    <p:sldId id="322" r:id="rId11"/>
    <p:sldId id="324" r:id="rId12"/>
    <p:sldId id="321" r:id="rId13"/>
    <p:sldId id="355" r:id="rId14"/>
    <p:sldId id="328" r:id="rId15"/>
    <p:sldId id="329" r:id="rId16"/>
    <p:sldId id="353" r:id="rId17"/>
    <p:sldId id="327" r:id="rId18"/>
    <p:sldId id="330" r:id="rId19"/>
    <p:sldId id="326" r:id="rId20"/>
    <p:sldId id="315" r:id="rId21"/>
    <p:sldId id="306" r:id="rId22"/>
    <p:sldId id="307" r:id="rId23"/>
    <p:sldId id="309" r:id="rId24"/>
    <p:sldId id="331" r:id="rId25"/>
    <p:sldId id="356" r:id="rId26"/>
    <p:sldId id="338" r:id="rId27"/>
    <p:sldId id="351" r:id="rId28"/>
    <p:sldId id="339" r:id="rId29"/>
    <p:sldId id="334" r:id="rId30"/>
    <p:sldId id="340" r:id="rId31"/>
    <p:sldId id="335" r:id="rId32"/>
    <p:sldId id="336" r:id="rId33"/>
    <p:sldId id="337" r:id="rId34"/>
    <p:sldId id="342" r:id="rId35"/>
    <p:sldId id="350" r:id="rId36"/>
    <p:sldId id="344" r:id="rId37"/>
    <p:sldId id="343" r:id="rId38"/>
    <p:sldId id="345" r:id="rId39"/>
    <p:sldId id="346" r:id="rId40"/>
    <p:sldId id="347" r:id="rId41"/>
    <p:sldId id="348" r:id="rId42"/>
    <p:sldId id="352" r:id="rId43"/>
    <p:sldId id="349" r:id="rId44"/>
    <p:sldId id="298" r:id="rId45"/>
  </p:sldIdLst>
  <p:sldSz cx="9144000" cy="6858000" type="screen4x3"/>
  <p:notesSz cx="9979025" cy="6834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7" autoAdjust="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5403" cy="341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3623" y="0"/>
            <a:ext cx="4323084" cy="341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C730-7C09-45FB-8777-816DE8A65CA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91718"/>
            <a:ext cx="4325403" cy="341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3623" y="6491718"/>
            <a:ext cx="4323084" cy="341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DDCE-DE82-44D0-A387-89EB81F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9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3" y="0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9A83D-4E29-4E13-ADFD-75ABACB6F2C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7887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46240"/>
            <a:ext cx="7983219" cy="307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91293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3" y="6491293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73F43-B391-40AE-AA4F-207AF7F90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7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585FA-1E4A-4DB4-8515-51319DF0E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2084-FBEB-41D7-88C2-82F19C399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9C5F6-7D8F-41EC-AB76-30F39D879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585FA-1E4A-4DB4-8515-51319DF0E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B756F-2D33-442C-BBC3-E7265016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0" indent="0">
              <a:buNone/>
              <a:defRPr sz="1800"/>
            </a:lvl2pPr>
            <a:lvl3pPr marL="913960" indent="0">
              <a:buNone/>
              <a:defRPr sz="1600"/>
            </a:lvl3pPr>
            <a:lvl4pPr marL="1370940" indent="0">
              <a:buNone/>
              <a:defRPr sz="1400"/>
            </a:lvl4pPr>
            <a:lvl5pPr marL="1827921" indent="0">
              <a:buNone/>
              <a:defRPr sz="1400"/>
            </a:lvl5pPr>
            <a:lvl6pPr marL="2284901" indent="0">
              <a:buNone/>
              <a:defRPr sz="1400"/>
            </a:lvl6pPr>
            <a:lvl7pPr marL="2741884" indent="0">
              <a:buNone/>
              <a:defRPr sz="1400"/>
            </a:lvl7pPr>
            <a:lvl8pPr marL="3198864" indent="0">
              <a:buNone/>
              <a:defRPr sz="1400"/>
            </a:lvl8pPr>
            <a:lvl9pPr marL="365584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8D48-3A72-4244-B4A9-9BD8E0E4C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6CD4-D15B-41D7-9EF1-2EE172DF5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0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0" indent="0">
              <a:buNone/>
              <a:defRPr sz="1600" b="1"/>
            </a:lvl4pPr>
            <a:lvl5pPr marL="1827921" indent="0">
              <a:buNone/>
              <a:defRPr sz="1600" b="1"/>
            </a:lvl5pPr>
            <a:lvl6pPr marL="2284901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4" indent="0">
              <a:buNone/>
              <a:defRPr sz="1600" b="1"/>
            </a:lvl8pPr>
            <a:lvl9pPr marL="36558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0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0" indent="0">
              <a:buNone/>
              <a:defRPr sz="1600" b="1"/>
            </a:lvl4pPr>
            <a:lvl5pPr marL="1827921" indent="0">
              <a:buNone/>
              <a:defRPr sz="1600" b="1"/>
            </a:lvl5pPr>
            <a:lvl6pPr marL="2284901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4" indent="0">
              <a:buNone/>
              <a:defRPr sz="1600" b="1"/>
            </a:lvl8pPr>
            <a:lvl9pPr marL="36558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20E7-71B7-417A-86DF-6D8DE20C8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53CD8-8991-4A86-A829-2E7386E4A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BE23C-477C-4860-9A25-32219D6B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B756F-2D33-442C-BBC3-E7265016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0" indent="0">
              <a:buNone/>
              <a:defRPr sz="1200"/>
            </a:lvl2pPr>
            <a:lvl3pPr marL="913960" indent="0">
              <a:buNone/>
              <a:defRPr sz="1000"/>
            </a:lvl3pPr>
            <a:lvl4pPr marL="1370940" indent="0">
              <a:buNone/>
              <a:defRPr sz="900"/>
            </a:lvl4pPr>
            <a:lvl5pPr marL="1827921" indent="0">
              <a:buNone/>
              <a:defRPr sz="900"/>
            </a:lvl5pPr>
            <a:lvl6pPr marL="2284901" indent="0">
              <a:buNone/>
              <a:defRPr sz="900"/>
            </a:lvl6pPr>
            <a:lvl7pPr marL="2741884" indent="0">
              <a:buNone/>
              <a:defRPr sz="900"/>
            </a:lvl7pPr>
            <a:lvl8pPr marL="3198864" indent="0">
              <a:buNone/>
              <a:defRPr sz="900"/>
            </a:lvl8pPr>
            <a:lvl9pPr marL="36558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1793-8281-49A4-B619-0C9C6114E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0" indent="0">
              <a:buNone/>
              <a:defRPr sz="2800"/>
            </a:lvl2pPr>
            <a:lvl3pPr marL="913960" indent="0">
              <a:buNone/>
              <a:defRPr sz="2400"/>
            </a:lvl3pPr>
            <a:lvl4pPr marL="1370940" indent="0">
              <a:buNone/>
              <a:defRPr sz="2000"/>
            </a:lvl4pPr>
            <a:lvl5pPr marL="1827921" indent="0">
              <a:buNone/>
              <a:defRPr sz="2000"/>
            </a:lvl5pPr>
            <a:lvl6pPr marL="2284901" indent="0">
              <a:buNone/>
              <a:defRPr sz="2000"/>
            </a:lvl6pPr>
            <a:lvl7pPr marL="2741884" indent="0">
              <a:buNone/>
              <a:defRPr sz="2000"/>
            </a:lvl7pPr>
            <a:lvl8pPr marL="3198864" indent="0">
              <a:buNone/>
              <a:defRPr sz="2000"/>
            </a:lvl8pPr>
            <a:lvl9pPr marL="365584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0" indent="0">
              <a:buNone/>
              <a:defRPr sz="1200"/>
            </a:lvl2pPr>
            <a:lvl3pPr marL="913960" indent="0">
              <a:buNone/>
              <a:defRPr sz="1000"/>
            </a:lvl3pPr>
            <a:lvl4pPr marL="1370940" indent="0">
              <a:buNone/>
              <a:defRPr sz="900"/>
            </a:lvl4pPr>
            <a:lvl5pPr marL="1827921" indent="0">
              <a:buNone/>
              <a:defRPr sz="900"/>
            </a:lvl5pPr>
            <a:lvl6pPr marL="2284901" indent="0">
              <a:buNone/>
              <a:defRPr sz="900"/>
            </a:lvl6pPr>
            <a:lvl7pPr marL="2741884" indent="0">
              <a:buNone/>
              <a:defRPr sz="900"/>
            </a:lvl7pPr>
            <a:lvl8pPr marL="3198864" indent="0">
              <a:buNone/>
              <a:defRPr sz="900"/>
            </a:lvl8pPr>
            <a:lvl9pPr marL="36558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E366C-C7D8-476C-8913-F7746D7D3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2084-FBEB-41D7-88C2-82F19C399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9C5F6-7D8F-41EC-AB76-30F39D879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26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0" indent="0">
              <a:buNone/>
              <a:defRPr sz="1600"/>
            </a:lvl3pPr>
            <a:lvl4pPr marL="1371105" indent="0">
              <a:buNone/>
              <a:defRPr sz="1400"/>
            </a:lvl4pPr>
            <a:lvl5pPr marL="1828141" indent="0">
              <a:buNone/>
              <a:defRPr sz="1400"/>
            </a:lvl5pPr>
            <a:lvl6pPr marL="2285176" indent="0">
              <a:buNone/>
              <a:defRPr sz="1400"/>
            </a:lvl6pPr>
            <a:lvl7pPr marL="2742213" indent="0">
              <a:buNone/>
              <a:defRPr sz="1400"/>
            </a:lvl7pPr>
            <a:lvl8pPr marL="3199248" indent="0">
              <a:buNone/>
              <a:defRPr sz="1400"/>
            </a:lvl8pPr>
            <a:lvl9pPr marL="365628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8D48-3A72-4244-B4A9-9BD8E0E4C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6CD4-D15B-41D7-9EF1-2EE172DF5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20E7-71B7-417A-86DF-6D8DE20C8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53CD8-8991-4A86-A829-2E7386E4A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BE23C-477C-4860-9A25-32219D6B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1793-8281-49A4-B619-0C9C6114E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E366C-C7D8-476C-8913-F7746D7D3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3A997A96-10E6-4A46-AEC2-D57267166F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035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07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105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14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777" indent="-342777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2589" indent="-228518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599624" indent="-228518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6659" indent="-228518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3694" indent="-228518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0729" indent="-228518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7766" indent="-228518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4802" indent="-228518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3A997A96-10E6-4A46-AEC2-D57267166F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698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396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094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792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736" indent="-342736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594" indent="-285611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2452" indent="-22849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599432" indent="-22849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6412" indent="-22849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3393" indent="-22849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0373" indent="-22849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7354" indent="-22849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4336" indent="-22849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1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1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88;&#1077;&#1079;.&#1082;.&#1088;.%202%20&#1095;&#1077;&#1090;&#1074;.%206&#1072;.xls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3;&#1085;&#1080;&#1082;&#1080;%20&#1087;&#1086;%20&#1084;&#1072;&#1090;&#1077;&#1084;.%209&#1072;/29.11%20-%20&#1084;&#1086;&#1085;&#1080;&#1090;&#1086;&#1088;&#1080;&#1085;&#1075;%20&#1044;&#1050;&#1056;%20&#1084;&#1091;&#1085;&#1080;&#1094;&#1080;&#1087;.%20&#1091;&#1088;&#1086;&#1074;&#1077;&#1085;&#1100;.xl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50017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 возможностей модуля «Многоуровневая система оценки качества образования» автоматизированной информационной системы «Сетевой город. Образование» как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инструмент оценки качества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14414" y="4786322"/>
            <a:ext cx="7560840" cy="1520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Хорошева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Ирина Викторовна,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директора по научно-методической работе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15 г. Челябинска»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35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695" r="64338" b="15141"/>
          <a:stretch>
            <a:fillRect/>
          </a:stretch>
        </p:blipFill>
        <p:spPr bwMode="auto">
          <a:xfrm>
            <a:off x="0" y="0"/>
            <a:ext cx="578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695" r="45037" b="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5715016"/>
            <a:ext cx="321467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00834"/>
            <a:ext cx="9286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5877272"/>
            <a:ext cx="37079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500" r="52657" b="29166"/>
          <a:stretch>
            <a:fillRect/>
          </a:stretch>
        </p:blipFill>
        <p:spPr bwMode="auto">
          <a:xfrm>
            <a:off x="73405" y="629072"/>
            <a:ext cx="8863482" cy="561662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3007" y="3140968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49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2"/>
          <p:cNvSpPr>
            <a:spLocks noChangeArrowheads="1"/>
          </p:cNvSpPr>
          <p:nvPr/>
        </p:nvSpPr>
        <p:spPr bwMode="auto">
          <a:xfrm>
            <a:off x="1428728" y="285728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протокола анализа</a:t>
            </a:r>
          </a:p>
        </p:txBody>
      </p:sp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6929454" y="1071546"/>
            <a:ext cx="2214546" cy="646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Прогнозируемые показатели</a:t>
            </a: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4714876" y="1071546"/>
            <a:ext cx="2143121" cy="642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Полученные показатели</a:t>
            </a:r>
          </a:p>
        </p:txBody>
      </p:sp>
      <p:pic>
        <p:nvPicPr>
          <p:cNvPr id="66566" name="Picture 1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646" t="35133" r="66071" b="35959"/>
          <a:stretch>
            <a:fillRect/>
          </a:stretch>
        </p:blipFill>
        <p:spPr bwMode="auto">
          <a:xfrm>
            <a:off x="0" y="2285992"/>
            <a:ext cx="5429250" cy="4124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/>
          <a:srcRect l="62225" t="30598" r="22035" b="41406"/>
          <a:stretch>
            <a:fillRect/>
          </a:stretch>
        </p:blipFill>
        <p:spPr bwMode="auto">
          <a:xfrm>
            <a:off x="5715008" y="2285992"/>
            <a:ext cx="3071812" cy="32146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6215074" y="1785926"/>
            <a:ext cx="428625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715272" y="1785926"/>
            <a:ext cx="428625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929454" y="3429000"/>
            <a:ext cx="35719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6929454" y="4214818"/>
            <a:ext cx="714380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429388" y="4357694"/>
            <a:ext cx="64294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14744" y="5572140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14744" y="6000768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14744" y="3500438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44" y="5214950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5673864" y="3732617"/>
            <a:ext cx="225144" cy="25002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28604"/>
            <a:ext cx="8686800" cy="83820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Объективность оценок за контрольную работу</a:t>
            </a:r>
          </a:p>
        </p:txBody>
      </p:sp>
      <p:sp>
        <p:nvSpPr>
          <p:cNvPr id="87042" name="Подзаголовок 2"/>
          <p:cNvSpPr>
            <a:spLocks noGrp="1"/>
          </p:cNvSpPr>
          <p:nvPr>
            <p:ph type="subTitle"/>
          </p:nvPr>
        </p:nvSpPr>
        <p:spPr bwMode="auto">
          <a:xfrm>
            <a:off x="214282" y="1428736"/>
            <a:ext cx="8686800" cy="4525962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осуществляется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рекомендуемой оценки МСОКО АИС СГО: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«5» – 86- 100%</a:t>
            </a:r>
          </a:p>
          <a:p>
            <a:pPr eaLnBrk="1" hangingPunct="1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«4» – 66- 85%</a:t>
            </a:r>
          </a:p>
          <a:p>
            <a:pPr eaLnBrk="1" hangingPunct="1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«3» – 51- 65%</a:t>
            </a:r>
          </a:p>
          <a:p>
            <a:pPr eaLnBrk="1" hangingPunct="1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«2» - ниже 50%</a:t>
            </a:r>
          </a:p>
          <a:p>
            <a:pPr eaLnBrk="1" hangingPunct="1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Подзаголовок 2"/>
          <p:cNvSpPr>
            <a:spLocks noGrp="1"/>
          </p:cNvSpPr>
          <p:nvPr>
            <p:ph type="subTitle"/>
          </p:nvPr>
        </p:nvSpPr>
        <p:spPr bwMode="auto">
          <a:xfrm>
            <a:off x="304800" y="457200"/>
            <a:ext cx="8686800" cy="83820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80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52463"/>
          <a:ext cx="9143999" cy="6204959"/>
        </p:xfrm>
        <a:graphic>
          <a:graphicData uri="http://schemas.openxmlformats.org/drawingml/2006/table">
            <a:tbl>
              <a:tblPr/>
              <a:tblGrid>
                <a:gridCol w="2142676"/>
                <a:gridCol w="7001323"/>
              </a:tblGrid>
              <a:tr h="3793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MS Mincho"/>
                          <a:cs typeface="Times New Roman"/>
                        </a:rPr>
                        <a:t>ПОКАЗАТЕЛИ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MS Mincho"/>
                          <a:cs typeface="Times New Roman"/>
                        </a:rPr>
                        <a:t>ХАРАКТЕРИСТИКА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009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/>
                          <a:ea typeface="MS Mincho"/>
                          <a:cs typeface="Times New Roman"/>
                        </a:rPr>
                        <a:t>Результативность      </a:t>
                      </a:r>
                      <a:endParaRPr lang="ru-RU" sz="12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Высокая (70 – 100%),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 достаточная (60 – 69%),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 низкая (</a:t>
                      </a:r>
                      <a:r>
                        <a:rPr lang="ru-RU" sz="1400" b="1" spc="-40" dirty="0">
                          <a:latin typeface="Arial"/>
                          <a:ea typeface="MS Mincho"/>
                          <a:cs typeface="Times New Roman"/>
                        </a:rPr>
                        <a:t>59% и ниже)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6264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latin typeface="Arial"/>
                          <a:ea typeface="MS Mincho"/>
                          <a:cs typeface="Times New Roman"/>
                        </a:rPr>
                        <a:t>Оценки выставлены  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Объективно,  если РЕЗ совпадает с ОЦ или отличается не более чем на 10% (РЕЗ = ОЦ); необъективно, если  разница между показателями РЕЗ и ОЦ более 10%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434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/>
                          <a:ea typeface="MS Mincho"/>
                          <a:cs typeface="Times New Roman"/>
                        </a:rPr>
                        <a:t>Сильные учащиеся  </a:t>
                      </a:r>
                      <a:endParaRPr lang="ru-RU" sz="12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latin typeface="Arial"/>
                          <a:ea typeface="MS Mincho"/>
                          <a:cs typeface="Times New Roman"/>
                        </a:rPr>
                        <a:t>Справились  с работой – КО = ИКО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не справились  </a:t>
                      </a:r>
                      <a:r>
                        <a:rPr lang="ru-RU" sz="1400" b="1" spc="-40" dirty="0">
                          <a:latin typeface="Arial"/>
                          <a:ea typeface="MS Mincho"/>
                          <a:cs typeface="Times New Roman"/>
                        </a:rPr>
                        <a:t>–</a:t>
                      </a: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 КО &lt; ИКО (более чем на 10%)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72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Прогнозируемый показатель  результативности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latin typeface="Arial"/>
                          <a:ea typeface="MS Mincho"/>
                          <a:cs typeface="Times New Roman"/>
                        </a:rPr>
                        <a:t>Реализован полностью, если  РЕЗ = ИРО</a:t>
                      </a: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, не реализован – разница в сторону уменьшения &gt; 10% 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79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/>
                          <a:ea typeface="MS Mincho"/>
                          <a:cs typeface="Times New Roman"/>
                        </a:rPr>
                        <a:t>Работа со слабыми учащимися</a:t>
                      </a:r>
                      <a:endParaRPr lang="ru-RU" sz="12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Проведена на должном уровне, если СО =100%, не проведена – если </a:t>
                      </a:r>
                      <a:endParaRPr lang="ru-RU" sz="1400" b="1" dirty="0" smtClean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/>
                          <a:ea typeface="MS Mincho"/>
                          <a:cs typeface="Times New Roman"/>
                        </a:rPr>
                        <a:t>     </a:t>
                      </a: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СО &lt;100%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72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Показатель </a:t>
                      </a:r>
                      <a:r>
                        <a:rPr lang="ru-RU" sz="1400" b="1" dirty="0" err="1">
                          <a:latin typeface="Arial"/>
                          <a:ea typeface="MS Mincho"/>
                          <a:cs typeface="Times New Roman"/>
                        </a:rPr>
                        <a:t>неуспешности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Снижен, если НО &lt; ИНО, не снижен, если НО равно или больше ИНО.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79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/>
                          <a:ea typeface="MS Mincho"/>
                          <a:cs typeface="Times New Roman"/>
                        </a:rPr>
                        <a:t>Не освоены элементы содержания                      </a:t>
                      </a:r>
                      <a:endParaRPr lang="ru-RU" sz="12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Определяются по большему количеству невыполненных заданий (менее 60%)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72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/>
                          <a:ea typeface="MS Mincho"/>
                          <a:cs typeface="Times New Roman"/>
                        </a:rPr>
                        <a:t>Уровень преподавания</a:t>
                      </a:r>
                      <a:endParaRPr lang="ru-RU" sz="12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MS Mincho"/>
                          <a:cs typeface="Times New Roman"/>
                        </a:rPr>
                        <a:t>Оптимальный (разница между показателями от 0 до 9%),  критический (разница больше 10%)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8933" marR="48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458" name="Rectangle 1"/>
          <p:cNvSpPr>
            <a:spLocks noChangeArrowheads="1"/>
          </p:cNvSpPr>
          <p:nvPr/>
        </p:nvSpPr>
        <p:spPr bwMode="auto">
          <a:xfrm>
            <a:off x="1000125" y="0"/>
            <a:ext cx="74526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ea typeface="MS Mincho"/>
                <a:cs typeface="Arial" charset="0"/>
              </a:rPr>
              <a:t>ХАРАКТЕРИСТИКА  РЕЗУЛЬТАТОВ  КОНТРОЛЬНОЙ </a:t>
            </a:r>
            <a:r>
              <a:rPr lang="ru-RU" b="1" dirty="0">
                <a:ea typeface="MS Mincho"/>
                <a:cs typeface="Arial" charset="0"/>
              </a:rPr>
              <a:t>РАБОТЫ</a:t>
            </a:r>
            <a:endParaRPr lang="ru-RU" sz="1200" dirty="0">
              <a:ea typeface="MS Mincho"/>
              <a:cs typeface="Arial" charset="0"/>
            </a:endParaRPr>
          </a:p>
          <a:p>
            <a:pPr algn="ctr" eaLnBrk="0" hangingPunct="0"/>
            <a:r>
              <a:rPr lang="ru-RU" b="1" dirty="0">
                <a:ea typeface="MS Mincho"/>
                <a:cs typeface="Arial" charset="0"/>
              </a:rPr>
              <a:t>(ПРОТОКОЛ АНАЛИЗА)</a:t>
            </a:r>
            <a:endParaRPr lang="ru-RU" sz="1200" dirty="0">
              <a:cs typeface="Arial" charset="0"/>
            </a:endParaRPr>
          </a:p>
          <a:p>
            <a:pPr algn="ctr" eaLnBrk="0" hangingPunct="0"/>
            <a:endParaRPr lang="ru-RU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Shape 1"/>
          <p:cNvSpPr txBox="1">
            <a:spLocks noChangeArrowheads="1"/>
          </p:cNvSpPr>
          <p:nvPr/>
        </p:nvSpPr>
        <p:spPr bwMode="auto">
          <a:xfrm>
            <a:off x="214282" y="285728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Разрыв в оценочных показателях и результатах контрольных работ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6" name="TextShape 2"/>
          <p:cNvSpPr txBox="1">
            <a:spLocks noChangeArrowheads="1"/>
          </p:cNvSpPr>
          <p:nvPr/>
        </p:nvSpPr>
        <p:spPr bwMode="auto">
          <a:xfrm>
            <a:off x="457200" y="1500174"/>
            <a:ext cx="8686800" cy="45259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Если наблюдается разница в 10% в сторону уменьшения, следовательно,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усвоения программного материала </a:t>
            </a: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по предмету по сравнению с ожидаемым можно определить как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критический</a:t>
            </a: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(низкий).</a:t>
            </a:r>
            <a:r>
              <a:rPr lang="ru-RU" sz="20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70000"/>
              <a:buFont typeface="Wingdings 2" pitchFamily="18" charset="2"/>
              <a:buChar char=""/>
            </a:pPr>
            <a:endParaRPr lang="ru-RU" sz="2000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70000"/>
              <a:buFont typeface="Wingdings 2" pitchFamily="18" charset="2"/>
              <a:buChar char=""/>
            </a:pP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Разрыв 10% и более свидетельствует об оценивании без учета освоения учащимися соответствующих видов деятельности: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 овладел элементами содержания, но не умеет применить эти знания в практической деятельности. </a:t>
            </a:r>
          </a:p>
          <a:p>
            <a:pPr>
              <a:buSzPct val="70000"/>
              <a:buFont typeface="Wingdings 2" pitchFamily="18" charset="2"/>
              <a:buChar char=""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SzPct val="70000"/>
              <a:buFont typeface="Wingdings 2" pitchFamily="18" charset="2"/>
              <a:buChar char="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Оценки, выставленные учителем за учебный период,  должны подтверждаться  оценками за контрольные работы. </a:t>
            </a:r>
            <a:endParaRPr lang="ru-RU" sz="2000" b="1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648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kern="0" dirty="0" smtClean="0">
                <a:solidFill>
                  <a:srgbClr val="274E75"/>
                </a:solidFill>
                <a:effectLst/>
                <a:latin typeface="Impact"/>
              </a:rPr>
              <a:t>Результаты контрольных работ</a:t>
            </a:r>
            <a:endParaRPr lang="ru-RU" sz="3600" kern="0" dirty="0">
              <a:solidFill>
                <a:srgbClr val="274E75"/>
              </a:solidFill>
              <a:effectLst/>
              <a:latin typeface="Impac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000108"/>
            <a:ext cx="7498080" cy="48006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hlinkClick r:id="rId2" action="ppaction://hlinkfile"/>
              </a:rPr>
              <a:t>рез.к.р</a:t>
            </a:r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. 2 </a:t>
            </a:r>
            <a:r>
              <a:rPr lang="ru-RU" dirty="0" err="1" smtClean="0">
                <a:solidFill>
                  <a:srgbClr val="FF0000"/>
                </a:solidFill>
                <a:hlinkClick r:id="rId2" action="ppaction://hlinkfile"/>
              </a:rPr>
              <a:t>четв</a:t>
            </a:r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. 6а.</a:t>
            </a:r>
            <a:r>
              <a:rPr lang="en-US" dirty="0" err="1" smtClean="0">
                <a:solidFill>
                  <a:srgbClr val="FF0000"/>
                </a:solidFill>
                <a:hlinkClick r:id="rId2" action="ppaction://hlinkfile"/>
              </a:rPr>
              <a:t>xls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t="48897" r="37500" b="5555"/>
          <a:stretch>
            <a:fillRect/>
          </a:stretch>
        </p:blipFill>
        <p:spPr bwMode="auto">
          <a:xfrm>
            <a:off x="0" y="1928802"/>
            <a:ext cx="8929718" cy="46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928803"/>
            <a:ext cx="1785950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29322" y="4214818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429520" y="4214818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96981" cy="1208773"/>
          </a:xfrm>
        </p:spPr>
        <p:txBody>
          <a:bodyPr/>
          <a:lstStyle/>
          <a:p>
            <a:r>
              <a:rPr lang="ru-RU" dirty="0" smtClean="0"/>
              <a:t>Педагогическая диагностика индивидуальных результатов 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85852" y="1643050"/>
            <a:ext cx="7143800" cy="4816094"/>
          </a:xfrm>
        </p:spPr>
        <p:txBody>
          <a:bodyPr/>
          <a:lstStyle/>
          <a:p>
            <a:endParaRPr lang="ru-RU" dirty="0" smtClean="0"/>
          </a:p>
          <a:p>
            <a:pPr marL="367349" indent="-367349">
              <a:buAutoNum type="arabicPeriod"/>
            </a:pPr>
            <a:r>
              <a:rPr lang="ru-RU" dirty="0" smtClean="0"/>
              <a:t>Этап определения индивидуальной результативности каждого ученика.</a:t>
            </a:r>
          </a:p>
          <a:p>
            <a:pPr marL="367349" indent="-367349">
              <a:buAutoNum type="arabicPeriod"/>
            </a:pPr>
            <a:r>
              <a:rPr lang="ru-RU" dirty="0" smtClean="0"/>
              <a:t>Этап определения уровня реализации учебных возможностей каждого ученика.</a:t>
            </a:r>
          </a:p>
          <a:p>
            <a:pPr marL="367349" indent="-367349">
              <a:buAutoNum type="arabicPeriod"/>
            </a:pPr>
            <a:r>
              <a:rPr lang="ru-RU" dirty="0" smtClean="0"/>
              <a:t>Этап проверки достоверности выставленных оценок.</a:t>
            </a:r>
          </a:p>
          <a:p>
            <a:pPr marL="367349" indent="-367349">
              <a:buAutoNum type="arabicPeriod"/>
            </a:pPr>
            <a:r>
              <a:rPr lang="ru-RU" dirty="0" smtClean="0"/>
              <a:t>Этап определения ближайшей зоны развития и проблемных зон.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37" t="17865" r="19301" b="6971"/>
          <a:stretch>
            <a:fillRect/>
          </a:stretch>
        </p:blipFill>
        <p:spPr bwMode="auto">
          <a:xfrm>
            <a:off x="0" y="785794"/>
            <a:ext cx="1202021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33400"/>
          </a:xfrm>
        </p:spPr>
        <p:txBody>
          <a:bodyPr/>
          <a:lstStyle/>
          <a:p>
            <a:r>
              <a:rPr lang="ru-RU" dirty="0" smtClean="0"/>
              <a:t>Раздел  МСОКО «Отчеты по учащимся»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572140"/>
            <a:ext cx="9144000" cy="5232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Данные этого раздела доступны родителям!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58" y="2714620"/>
            <a:ext cx="242889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786058"/>
            <a:ext cx="4214842" cy="1631216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/>
              <a:t>1. Результаты контрольных работ</a:t>
            </a:r>
          </a:p>
          <a:p>
            <a:pPr marL="342900" indent="-342900"/>
            <a:r>
              <a:rPr lang="ru-RU" sz="2000" dirty="0" smtClean="0"/>
              <a:t>2. Диагностическая карта</a:t>
            </a:r>
          </a:p>
          <a:p>
            <a:pPr marL="342900" indent="-342900"/>
            <a:r>
              <a:rPr lang="ru-RU" sz="2000" dirty="0" smtClean="0"/>
              <a:t>3. Оценочные показатели</a:t>
            </a:r>
          </a:p>
          <a:p>
            <a:pPr marL="342900" indent="-342900"/>
            <a:r>
              <a:rPr lang="ru-RU" sz="2000" dirty="0" smtClean="0"/>
              <a:t>4. Прогноз результатов </a:t>
            </a:r>
            <a:r>
              <a:rPr lang="ru-RU" sz="2000" dirty="0" err="1" smtClean="0"/>
              <a:t>гос</a:t>
            </a:r>
            <a:r>
              <a:rPr lang="ru-RU" sz="2000" dirty="0" smtClean="0"/>
              <a:t>. экзамена</a:t>
            </a:r>
            <a:endParaRPr lang="ru-RU" sz="20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357554" y="3286124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7002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«Многоуровневая система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«Сетевой город. Образование»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управления качеством образования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МСОКО АИС СГО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компанией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ИРТех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(г. Самара)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авторской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методики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доцента кафедры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педагогического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Борисовны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автоматизации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31673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33400"/>
          </a:xfrm>
        </p:spPr>
        <p:txBody>
          <a:bodyPr/>
          <a:lstStyle/>
          <a:p>
            <a:r>
              <a:rPr lang="ru-RU" dirty="0" smtClean="0"/>
              <a:t>Отчет «Результаты  контрольных  работ»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142984"/>
            <a:ext cx="4772004" cy="4857784"/>
          </a:xfrm>
        </p:spPr>
        <p:txBody>
          <a:bodyPr/>
          <a:lstStyle/>
          <a:p>
            <a:r>
              <a:rPr lang="ru-RU" sz="2000" dirty="0" smtClean="0"/>
              <a:t>Отчет содержит следующую информацию –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дата проведения,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УРОВЕНЬ  контрольной  работы (</a:t>
            </a:r>
            <a:r>
              <a:rPr lang="ru-RU" sz="2000" dirty="0" smtClean="0">
                <a:solidFill>
                  <a:srgbClr val="FF0000"/>
                </a:solidFill>
              </a:rPr>
              <a:t>региональный/городской/административный/текущий</a:t>
            </a:r>
            <a:r>
              <a:rPr lang="ru-RU" sz="2000" dirty="0" smtClean="0"/>
              <a:t>)     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вид работы (диагностическая контрольная работа, контрольная работа, </a:t>
            </a:r>
            <a:r>
              <a:rPr lang="ru-RU" sz="2000" dirty="0" err="1" smtClean="0"/>
              <a:t>срезовая</a:t>
            </a:r>
            <a:r>
              <a:rPr lang="ru-RU" sz="2000" dirty="0" smtClean="0"/>
              <a:t> работа, тестирование, диктант)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оценки, выставленные за контрольную работу,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средний балл выполнения контрольной работы по классу. 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833" r="78125" b="48333"/>
          <a:stretch>
            <a:fillRect/>
          </a:stretch>
        </p:blipFill>
        <p:spPr bwMode="auto">
          <a:xfrm>
            <a:off x="285720" y="1643050"/>
            <a:ext cx="33337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128588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928934"/>
            <a:ext cx="128588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7316" t="9804" b="5228"/>
          <a:stretch>
            <a:fillRect/>
          </a:stretch>
        </p:blipFill>
        <p:spPr bwMode="auto">
          <a:xfrm>
            <a:off x="5929322" y="-1428784"/>
            <a:ext cx="3214678" cy="1103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0052" r="58824" b="6288"/>
          <a:stretch>
            <a:fillRect/>
          </a:stretch>
        </p:blipFill>
        <p:spPr bwMode="auto">
          <a:xfrm>
            <a:off x="0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7772400" cy="5715000"/>
          </a:xfrm>
        </p:spPr>
        <p:txBody>
          <a:bodyPr/>
          <a:lstStyle/>
          <a:p>
            <a:r>
              <a:rPr lang="ru-RU" dirty="0" smtClean="0"/>
              <a:t>	Анализ подробных результатов контрольных работ </a:t>
            </a:r>
            <a:r>
              <a:rPr lang="ru-RU" dirty="0" smtClean="0"/>
              <a:t>даёт </a:t>
            </a:r>
            <a:r>
              <a:rPr lang="ru-RU" dirty="0" smtClean="0"/>
              <a:t>возможность провести педагогическую диагностику уровня обученности ученика по учебному предмету образовательной программы, что позволит : </a:t>
            </a:r>
          </a:p>
          <a:p>
            <a:r>
              <a:rPr lang="ru-RU" dirty="0" smtClean="0"/>
              <a:t>1) оптимизировать процесс индивидуального обучения, провести вовремя его коррекцию, </a:t>
            </a:r>
          </a:p>
          <a:p>
            <a:r>
              <a:rPr lang="ru-RU" dirty="0" smtClean="0"/>
              <a:t>2) свести к минимуму ошибки, которые могут быть допущены в процессе обучения, </a:t>
            </a:r>
          </a:p>
          <a:p>
            <a:r>
              <a:rPr lang="ru-RU" dirty="0" smtClean="0"/>
              <a:t>3) обеспечить каждому учащемуся создание оптимальных условий реализации его учебного потенциала.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Внешними процедурами ОКО 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714488"/>
            <a:ext cx="8429652" cy="5715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Государственная итоговая аттестация </a:t>
            </a:r>
            <a:r>
              <a:rPr lang="ru-RU" dirty="0" smtClean="0"/>
              <a:t>(ОГЭ</a:t>
            </a:r>
            <a:r>
              <a:rPr lang="ru-RU" dirty="0"/>
              <a:t>, </a:t>
            </a:r>
            <a:r>
              <a:rPr lang="ru-RU" dirty="0" smtClean="0"/>
              <a:t>ЕГЭ</a:t>
            </a:r>
            <a:r>
              <a:rPr lang="ru-RU" dirty="0"/>
              <a:t>);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Всероссийские проверочные работы (ВПР);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Национальные исследования качества образования – НИКО;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Мониторинговые исследования на уровне региона и муниципалитета (РИКО, диагностические муниципальные работы, «пробные» экзамены).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25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334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Прогноз результатов ОГЭ (на основе результатов обучения за 2 года)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500702"/>
            <a:ext cx="8215338" cy="1166802"/>
          </a:xfrm>
        </p:spPr>
        <p:txBody>
          <a:bodyPr/>
          <a:lstStyle/>
          <a:p>
            <a:r>
              <a:rPr lang="ru-RU" dirty="0" smtClean="0"/>
              <a:t>     Позволяет прогнозировать результаты ОГЭ и проблемные компоненты по предметам. Прогноз диапазона баллов и приблизительный балл.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24" t="24440" r="23370" b="36202"/>
          <a:stretch>
            <a:fillRect/>
          </a:stretch>
        </p:blipFill>
        <p:spPr bwMode="auto">
          <a:xfrm>
            <a:off x="0" y="1285860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3214686"/>
            <a:ext cx="135732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214686"/>
            <a:ext cx="857256" cy="192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57364"/>
            <a:ext cx="16430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2500306"/>
            <a:ext cx="857256" cy="285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86322"/>
            <a:ext cx="914400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1357298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2285992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2285992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59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572560" cy="5334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Используя возможности модуля МСОКО АИС СГО, был проведен анализ итогов выполнения Всероссийских проверочных работ, который уточнил проблемное поле их результативности по параллелям.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Внесение результатов ВПР в АС СГО</a:t>
            </a:r>
            <a:endParaRPr lang="ru-RU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4628"/>
          <a:stretch>
            <a:fillRect/>
          </a:stretch>
        </p:blipFill>
        <p:spPr bwMode="auto">
          <a:xfrm>
            <a:off x="500034" y="642918"/>
            <a:ext cx="757242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357562"/>
            <a:ext cx="700092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33400"/>
          </a:xfrm>
        </p:spPr>
        <p:txBody>
          <a:bodyPr/>
          <a:lstStyle/>
          <a:p>
            <a:r>
              <a:rPr lang="ru-RU" sz="3200" b="1" dirty="0" smtClean="0"/>
              <a:t>Общие итоги выполнения ВПР в 7-х классах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1" y="1643049"/>
          <a:ext cx="7572426" cy="4286279"/>
        </p:xfrm>
        <a:graphic>
          <a:graphicData uri="http://schemas.openxmlformats.org/drawingml/2006/table">
            <a:tbl>
              <a:tblPr/>
              <a:tblGrid>
                <a:gridCol w="2712288"/>
                <a:gridCol w="1620339"/>
                <a:gridCol w="1620339"/>
                <a:gridCol w="1619460"/>
              </a:tblGrid>
              <a:tr h="779324"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 качества обучения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Успеваемость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Качеств. успеваемость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4">
                <a:tc>
                  <a:txBody>
                    <a:bodyPr/>
                    <a:lstStyle/>
                    <a:p>
                      <a:pPr marL="25400" indent="6477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Задания базового уровня выполнены на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4">
                <a:tc>
                  <a:txBody>
                    <a:bodyPr/>
                    <a:lstStyle/>
                    <a:p>
                      <a:pPr marL="25400" indent="6477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Задания повышенного уровня выполнены на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24"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Результативность в сравнении с ожидаемой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низкая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достаточная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освоили стандарт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64770" algn="ctr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33400"/>
          </a:xfrm>
        </p:spPr>
        <p:txBody>
          <a:bodyPr/>
          <a:lstStyle/>
          <a:p>
            <a:r>
              <a:rPr lang="ru-RU" dirty="0" smtClean="0"/>
              <a:t>ВПР по математике в 7 классе   (в МСОКО)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37661"/>
              </p:ext>
            </p:extLst>
          </p:nvPr>
        </p:nvGraphicFramePr>
        <p:xfrm>
          <a:off x="285720" y="714356"/>
          <a:ext cx="8572561" cy="6154946"/>
        </p:xfrm>
        <a:graphic>
          <a:graphicData uri="http://schemas.openxmlformats.org/drawingml/2006/table">
            <a:tbl>
              <a:tblPr/>
              <a:tblGrid>
                <a:gridCol w="1314596"/>
                <a:gridCol w="963463"/>
                <a:gridCol w="963463"/>
                <a:gridCol w="963463"/>
                <a:gridCol w="963463"/>
                <a:gridCol w="907149"/>
                <a:gridCol w="810191"/>
                <a:gridCol w="98109"/>
                <a:gridCol w="365210"/>
                <a:gridCol w="397272"/>
                <a:gridCol w="98109"/>
                <a:gridCol w="419170"/>
                <a:gridCol w="308903"/>
              </a:tblGrid>
              <a:tr h="26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СО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ИРО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Успеваемость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РЕЗ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ИКО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Результативность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высокая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высокая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высокая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ИСО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Оценки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выставлены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КО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Показатель качества обученности (КО)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УР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Показатель неуспешности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3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Задания базового уровня выполнены 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Задания повышенного уровня выполнены 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49%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3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 освоили стандарт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нет уч-ся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 уч-ся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нет уч-ся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нет уч-ся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 уч-ся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 уч-ся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Ожидаемые результаты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89" marR="21089" marT="21089" marB="210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33400"/>
          </a:xfrm>
        </p:spPr>
        <p:txBody>
          <a:bodyPr/>
          <a:lstStyle/>
          <a:p>
            <a:r>
              <a:rPr lang="ru-RU" sz="3200" dirty="0" smtClean="0"/>
              <a:t>Большая часть учеников допускает ошибки: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7772400" cy="5715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Размеры объектов окружающего мира (от элементарных частиц до Вселенной), длительность процессов в окружающем мире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Сравнение рациональных чисел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Высота, медиана, биссектриса, средняя линия треугольника; точки пересечения серединных перпендикуляров, биссектрис, медиан, высот или их продолжений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Равнобедренный и равносторонний треугольники.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Свойства и признаки равнобедренного треугольника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Сумма углов треугольника.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Внешние углы треугольника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Модуль МСОКО в АИС СГО предоставляет широкие возможности по автоматизации расчета показателей качества образования: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329642" cy="4525963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автоматизированный расчет показателей качества образования (уровни ученика,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класса);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отчетов об уровне учебных достижений обучающихся, о результатах обучения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«проблемных компонентов», влияющих на качество образования, учет динамики их проявления;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отслеживания динамики «проблемных компонентов» для своевременного реагирования на отклонения от заданных параметров;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 повышения качества образования и планирование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действий по реализации этого прогноза;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прогноза результатов государственных экзаменов;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и анализ мониторинговых работ различного уровня на уровне класса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целой параллели.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00042"/>
            <a:ext cx="9144000" cy="533400"/>
          </a:xfrm>
        </p:spPr>
        <p:txBody>
          <a:bodyPr/>
          <a:lstStyle/>
          <a:p>
            <a:r>
              <a:rPr lang="ru-RU" dirty="0" smtClean="0"/>
              <a:t>ВПР по математике в 7 классе </a:t>
            </a:r>
            <a:br>
              <a:rPr lang="ru-RU" dirty="0" smtClean="0"/>
            </a:br>
            <a:r>
              <a:rPr lang="ru-RU" dirty="0" smtClean="0"/>
              <a:t>Гистограмма соответствия отметок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624" t="47659" r="29688" b="17906"/>
          <a:stretch/>
        </p:blipFill>
        <p:spPr bwMode="auto">
          <a:xfrm>
            <a:off x="785786" y="1714488"/>
            <a:ext cx="7715304" cy="468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33400"/>
          </a:xfrm>
        </p:spPr>
        <p:txBody>
          <a:bodyPr/>
          <a:lstStyle/>
          <a:p>
            <a:r>
              <a:rPr lang="ru-RU" dirty="0" smtClean="0"/>
              <a:t>ВПР по биологии в 7 классе (в МСОКО)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050240"/>
              </p:ext>
            </p:extLst>
          </p:nvPr>
        </p:nvGraphicFramePr>
        <p:xfrm>
          <a:off x="428596" y="1000108"/>
          <a:ext cx="8568953" cy="4891952"/>
        </p:xfrm>
        <a:graphic>
          <a:graphicData uri="http://schemas.openxmlformats.org/drawingml/2006/table">
            <a:tbl>
              <a:tblPr/>
              <a:tblGrid>
                <a:gridCol w="1305922"/>
                <a:gridCol w="958986"/>
                <a:gridCol w="958986"/>
                <a:gridCol w="1037536"/>
                <a:gridCol w="921346"/>
                <a:gridCol w="1037536"/>
                <a:gridCol w="770788"/>
                <a:gridCol w="116192"/>
                <a:gridCol w="347754"/>
                <a:gridCol w="358392"/>
                <a:gridCol w="106645"/>
                <a:gridCol w="420580"/>
                <a:gridCol w="228290"/>
              </a:tblGrid>
              <a:tr h="33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Всего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СО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ИРО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Успеваемость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99,2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РЕЗ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ИКО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Результативность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достаточная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ОЦ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ИСО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Оценки выставлены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необъективно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необъективно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объективно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82,6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ИНО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Показатель качества обученности (КО)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УР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-11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Показатель неуспешности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36%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Задания базового уровня выполнены 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66%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66%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62%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Задания повышенного уровня выполнены 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77%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 освоили стандарт образования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нет уч-ся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 уч-ся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 уч-ся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нет уч-ся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1 уч-ся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уч-ся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Ожидаемые результаты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реализованы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19" marR="19019" marT="19019" marB="190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33400"/>
          </a:xfrm>
        </p:spPr>
        <p:txBody>
          <a:bodyPr/>
          <a:lstStyle/>
          <a:p>
            <a:r>
              <a:rPr lang="ru-RU" dirty="0" smtClean="0"/>
              <a:t>ВПР по биологии в 7 классе</a:t>
            </a:r>
            <a:br>
              <a:rPr lang="ru-RU" dirty="0" smtClean="0"/>
            </a:br>
            <a:r>
              <a:rPr lang="ru-RU" dirty="0" smtClean="0"/>
              <a:t> Гистограмма соответствия отметок </a:t>
            </a:r>
            <a:endParaRPr lang="ru-RU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2"/>
          <a:srcRect l="23695" t="40220" r="27521" b="24243"/>
          <a:stretch/>
        </p:blipFill>
        <p:spPr bwMode="auto">
          <a:xfrm>
            <a:off x="285720" y="1500174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9144000" cy="533400"/>
          </a:xfrm>
        </p:spPr>
        <p:txBody>
          <a:bodyPr/>
          <a:lstStyle/>
          <a:p>
            <a:r>
              <a:rPr lang="ru-RU" sz="2800" dirty="0" smtClean="0"/>
              <a:t>Анализ результатов </a:t>
            </a:r>
            <a:r>
              <a:rPr lang="ru-RU" sz="2800" dirty="0" smtClean="0"/>
              <a:t>муниципальных  </a:t>
            </a:r>
            <a:r>
              <a:rPr lang="ru-RU" sz="2800" dirty="0" smtClean="0"/>
              <a:t>контрольных  </a:t>
            </a:r>
            <a:r>
              <a:rPr lang="ru-RU" sz="2800" dirty="0" smtClean="0"/>
              <a:t>работ  </a:t>
            </a:r>
            <a:r>
              <a:rPr lang="ru-RU" sz="2800" dirty="0" smtClean="0"/>
              <a:t>по математике 2018-19 учебного года </a:t>
            </a:r>
            <a:endParaRPr lang="ru-RU" sz="2800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054" r="4983"/>
          <a:stretch>
            <a:fillRect/>
          </a:stretch>
        </p:blipFill>
        <p:spPr bwMode="auto">
          <a:xfrm>
            <a:off x="88511" y="1357298"/>
            <a:ext cx="90554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988840"/>
            <a:ext cx="1143008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6452"/>
          <a:stretch>
            <a:fillRect/>
          </a:stretch>
        </p:blipFill>
        <p:spPr bwMode="auto">
          <a:xfrm>
            <a:off x="285720" y="-285776"/>
            <a:ext cx="885828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429000"/>
            <a:ext cx="1285884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0901" y="0"/>
            <a:ext cx="104258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Диагностическая  контрольная </a:t>
            </a:r>
            <a:r>
              <a:rPr lang="ru-RU" sz="3200" dirty="0" smtClean="0"/>
              <a:t>работа 29.11.19</a:t>
            </a:r>
            <a:endParaRPr lang="ru-RU" sz="3200" dirty="0"/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785794"/>
            <a:ext cx="990606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3857628"/>
            <a:ext cx="1143008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285992"/>
            <a:ext cx="128588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286124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73" t="10772" r="19692" b="5745"/>
          <a:stretch>
            <a:fillRect/>
          </a:stretch>
        </p:blipFill>
        <p:spPr bwMode="auto">
          <a:xfrm>
            <a:off x="368680" y="62371"/>
            <a:ext cx="8203848" cy="64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3286124"/>
            <a:ext cx="242889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28926" y="1643050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37" t="11329" r="19301" b="435"/>
          <a:stretch>
            <a:fillRect/>
          </a:stretch>
        </p:blipFill>
        <p:spPr bwMode="auto">
          <a:xfrm>
            <a:off x="0" y="-331234"/>
            <a:ext cx="8786842" cy="718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33400"/>
          </a:xfrm>
        </p:spPr>
        <p:txBody>
          <a:bodyPr/>
          <a:lstStyle/>
          <a:p>
            <a:r>
              <a:rPr lang="ru-RU" dirty="0" smtClean="0"/>
              <a:t>Анализ контрольной работы по параллели</a:t>
            </a:r>
            <a:endParaRPr lang="ru-RU" dirty="0"/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52506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с четырьмя стрелками 5">
            <a:hlinkClick r:id="rId3" action="ppaction://hlinkfile"/>
          </p:cNvPr>
          <p:cNvSpPr/>
          <p:nvPr/>
        </p:nvSpPr>
        <p:spPr>
          <a:xfrm>
            <a:off x="7215206" y="4714884"/>
            <a:ext cx="1000132" cy="100013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внутреннего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мониторинга качества образования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63139"/>
            <a:ext cx="878684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●  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Внутриклассный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уровне класса или по отдельным группам учеников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предоставление информации, необходимой учителям для их практической деятельности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(индивидуальная работа с учащимися, имеющими трудности в освоении стандарта образования, корректировка программ, выбор технологий обучения и др.).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●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Индивидуальный: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накопление и анализ результатов по каждому учащемуся в течение всего периода обучения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индивидуализации образования, выявление способностей и предрасположенности каждого учащегося к определенному спектру дисциплин. 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Сравнительные результаты ДКР</a:t>
            </a:r>
            <a:endParaRPr lang="ru-RU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0726" b="5377"/>
          <a:stretch>
            <a:fillRect/>
          </a:stretch>
        </p:blipFill>
        <p:spPr bwMode="auto">
          <a:xfrm>
            <a:off x="0" y="571480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533400"/>
          </a:xfrm>
        </p:spPr>
        <p:txBody>
          <a:bodyPr/>
          <a:lstStyle/>
          <a:p>
            <a:r>
              <a:rPr lang="ru-RU" sz="3200" b="1" dirty="0" smtClean="0"/>
              <a:t>Информация о результатах городских диагностических работ по математике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 9 классах в 2018-2019 </a:t>
            </a:r>
            <a:r>
              <a:rPr lang="ru-RU" sz="3200" b="1" dirty="0" err="1" smtClean="0"/>
              <a:t>уч.г</a:t>
            </a:r>
            <a:r>
              <a:rPr lang="ru-RU" sz="3200" b="1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08" y="2071678"/>
          <a:ext cx="8215371" cy="2714642"/>
        </p:xfrm>
        <a:graphic>
          <a:graphicData uri="http://schemas.openxmlformats.org/drawingml/2006/table">
            <a:tbl>
              <a:tblPr/>
              <a:tblGrid>
                <a:gridCol w="1092818"/>
                <a:gridCol w="827830"/>
                <a:gridCol w="595003"/>
                <a:gridCol w="693587"/>
                <a:gridCol w="797066"/>
                <a:gridCol w="797066"/>
                <a:gridCol w="693587"/>
                <a:gridCol w="693587"/>
                <a:gridCol w="934105"/>
                <a:gridCol w="1090722"/>
              </a:tblGrid>
              <a:tr h="1242524">
                <a:tc rowSpan="2">
                  <a:txBody>
                    <a:bodyPr/>
                    <a:lstStyle/>
                    <a:p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ru-RU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Число уч-ся в классе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Число учащихся выполнявших работу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ru-RU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Число учащихся, получивших отметку (чел.)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Абсолютная успеваемость (%)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Качественная успеваемость (%)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%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«5»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«4»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«3»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«2»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</a:rPr>
                        <a:t>83,2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630555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630555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</a:rPr>
                        <a:t>96,1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630555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Calibri"/>
                        </a:rPr>
                        <a:t>декабрь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630555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75,7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449580" algn="l"/>
                          <a:tab pos="630555" algn="l"/>
                        </a:tabLst>
                      </a:pPr>
                      <a:r>
                        <a:rPr lang="en-US" sz="1600" b="1" i="1">
                          <a:solidFill>
                            <a:srgbClr val="00000A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март</a:t>
                      </a:r>
                      <a:endParaRPr lang="ru-RU" sz="14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</a:rPr>
                        <a:t>93,9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630555" algn="l"/>
                        </a:tabLs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33400"/>
          </a:xfrm>
        </p:spPr>
        <p:txBody>
          <a:bodyPr/>
          <a:lstStyle/>
          <a:p>
            <a:r>
              <a:rPr lang="ru-RU" dirty="0" smtClean="0"/>
              <a:t>Динамика  итогов муниципальных работ</a:t>
            </a:r>
            <a:br>
              <a:rPr lang="ru-RU" dirty="0" smtClean="0"/>
            </a:br>
            <a:r>
              <a:rPr lang="ru-RU" dirty="0" smtClean="0"/>
              <a:t>по каждому классу</a:t>
            </a:r>
            <a:endParaRPr lang="ru-RU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3" t="21133" r="45956" b="40562"/>
          <a:stretch>
            <a:fillRect/>
          </a:stretch>
        </p:blipFill>
        <p:spPr bwMode="auto">
          <a:xfrm>
            <a:off x="99328" y="1357298"/>
            <a:ext cx="90446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071546"/>
            <a:ext cx="7886700" cy="548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Викторовна, 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НМР МАОУ «СОШ № 15 г. Челябинска»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+7 (351)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237-08-62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horosheva_1@rambler.ru </a:t>
            </a: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96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33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качества образования на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уровне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ученика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45259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	В результате систематизации и обработки исходных данных автоматически формируются следующие отчеты: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о результатах </a:t>
            </a:r>
            <a:r>
              <a:rPr lang="ru-RU" sz="1800" b="1" dirty="0" smtClean="0"/>
              <a:t>контрольных и диагностических работ различного уровня (с </a:t>
            </a:r>
            <a:r>
              <a:rPr lang="ru-RU" sz="1800" b="1" dirty="0" smtClean="0"/>
              <a:t>расшифровкой каждого задания в </a:t>
            </a:r>
            <a:r>
              <a:rPr lang="ru-RU" sz="1800" b="1" dirty="0" smtClean="0">
                <a:solidFill>
                  <a:srgbClr val="FF0000"/>
                </a:solidFill>
              </a:rPr>
              <a:t>соответствии с кодификатором ФИПИ</a:t>
            </a:r>
            <a:r>
              <a:rPr lang="ru-RU" sz="1800" b="1" dirty="0" smtClean="0"/>
              <a:t>, а также, с информацией об освоенных и </a:t>
            </a:r>
            <a:r>
              <a:rPr lang="ru-RU" sz="1800" b="1" dirty="0" smtClean="0">
                <a:solidFill>
                  <a:srgbClr val="FF0000"/>
                </a:solidFill>
              </a:rPr>
              <a:t>неосвоенных контролируемых элементах содержания (КЭС);</a:t>
            </a:r>
            <a:r>
              <a:rPr lang="ru-RU" sz="1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 о </a:t>
            </a:r>
            <a:r>
              <a:rPr lang="ru-RU" sz="1800" b="1" dirty="0" smtClean="0">
                <a:solidFill>
                  <a:srgbClr val="FF0000"/>
                </a:solidFill>
              </a:rPr>
              <a:t>динамике индивидуальных достижений </a:t>
            </a:r>
            <a:r>
              <a:rPr lang="ru-RU" sz="1800" b="1" dirty="0" smtClean="0"/>
              <a:t>каждого учащегося класса по учебным периодам в разрезе </a:t>
            </a:r>
            <a:r>
              <a:rPr lang="ru-RU" sz="1800" b="1" dirty="0" smtClean="0"/>
              <a:t>предмета; </a:t>
            </a:r>
            <a:endParaRPr lang="ru-RU" sz="1800" b="1" dirty="0" smtClean="0"/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о </a:t>
            </a:r>
            <a:r>
              <a:rPr lang="ru-RU" sz="1800" b="1" dirty="0" smtClean="0"/>
              <a:t>результатах образовательных достижений класса с детализацией по показателям результатов обучения по сравнению с требованиями стандарта, с </a:t>
            </a:r>
            <a:r>
              <a:rPr lang="ru-RU" sz="1800" b="1" dirty="0" smtClean="0">
                <a:solidFill>
                  <a:srgbClr val="FF0000"/>
                </a:solidFill>
              </a:rPr>
              <a:t>перечислением учеников, имеющих проблемы в освоении образовательной программы с указанием неосвоенных тем по изучаемым предметам;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о результатах </a:t>
            </a:r>
            <a:r>
              <a:rPr lang="ru-RU" sz="1800" b="1" dirty="0" smtClean="0">
                <a:solidFill>
                  <a:srgbClr val="FF0000"/>
                </a:solidFill>
              </a:rPr>
              <a:t>прогноза проведения государственной аттестации </a:t>
            </a:r>
            <a:r>
              <a:rPr lang="ru-RU" sz="1800" b="1" dirty="0" smtClean="0"/>
              <a:t>для 9 и 11 параллелей. </a:t>
            </a:r>
          </a:p>
          <a:p>
            <a:pPr>
              <a:buFont typeface="Arial" pitchFamily="34" charset="0"/>
              <a:buChar char="•"/>
            </a:pPr>
            <a:endParaRPr lang="ru-RU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ru-RU" dirty="0" smtClean="0"/>
              <a:t>Раздел МСОКО «Отчеты по классам»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731" r="59477"/>
          <a:stretch>
            <a:fillRect/>
          </a:stretch>
        </p:blipFill>
        <p:spPr bwMode="auto">
          <a:xfrm>
            <a:off x="142844" y="571480"/>
            <a:ext cx="5857916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>
            <a:off x="2857488" y="3071810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43372" y="1500174"/>
            <a:ext cx="4286280" cy="39703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1</a:t>
            </a:r>
            <a:r>
              <a:rPr lang="ru-RU" dirty="0" smtClean="0">
                <a:solidFill>
                  <a:srgbClr val="FF0000"/>
                </a:solidFill>
              </a:rPr>
              <a:t>. Результаты контрольных работ</a:t>
            </a:r>
          </a:p>
          <a:p>
            <a:pPr marL="342900" indent="-342900"/>
            <a:r>
              <a:rPr lang="ru-RU" dirty="0" smtClean="0"/>
              <a:t>2. Диагностическая карта</a:t>
            </a:r>
          </a:p>
          <a:p>
            <a:pPr marL="342900" indent="-342900"/>
            <a:r>
              <a:rPr lang="ru-RU" dirty="0" smtClean="0"/>
              <a:t>3. Оценочные показатели</a:t>
            </a:r>
          </a:p>
          <a:p>
            <a:pPr marL="342900" indent="-342900"/>
            <a:r>
              <a:rPr lang="ru-RU" dirty="0" smtClean="0"/>
              <a:t>4. Разрыв между результатами контрольных работ и оценочными показателями</a:t>
            </a:r>
          </a:p>
          <a:p>
            <a:pPr marL="342900" indent="-342900"/>
            <a:r>
              <a:rPr lang="ru-RU" dirty="0" smtClean="0"/>
              <a:t>5. Анализ периода</a:t>
            </a:r>
          </a:p>
          <a:p>
            <a:pPr marL="342900" indent="-342900"/>
            <a:r>
              <a:rPr lang="ru-RU" dirty="0" smtClean="0"/>
              <a:t>6. Отчет классного руководителя</a:t>
            </a:r>
          </a:p>
          <a:p>
            <a:pPr marL="342900" indent="-342900"/>
            <a:r>
              <a:rPr lang="ru-RU" dirty="0" smtClean="0"/>
              <a:t>7. Анализ результатов  контрольных работ  по уровню освоения ОП</a:t>
            </a:r>
          </a:p>
          <a:p>
            <a:pPr marL="342900" indent="-342900"/>
            <a:r>
              <a:rPr lang="ru-RU" dirty="0" smtClean="0"/>
              <a:t>8. Анализ результатов  контрольных работ и ИРО</a:t>
            </a:r>
          </a:p>
          <a:p>
            <a:pPr marL="342900" indent="-342900"/>
            <a:r>
              <a:rPr lang="ru-RU" dirty="0" smtClean="0"/>
              <a:t>9. Персональный контроль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329"/>
          <a:stretch>
            <a:fillRect/>
          </a:stretch>
        </p:blipFill>
        <p:spPr bwMode="auto">
          <a:xfrm>
            <a:off x="0" y="0"/>
            <a:ext cx="10636934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286124"/>
            <a:ext cx="1357322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285776"/>
            <a:ext cx="10715669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714752"/>
            <a:ext cx="1214446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11176078" cy="73580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4214818"/>
            <a:ext cx="7143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14818"/>
            <a:ext cx="1285884" cy="1742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Выгнутая вверх стрелка 10"/>
          <p:cNvSpPr/>
          <p:nvPr/>
        </p:nvSpPr>
        <p:spPr>
          <a:xfrm>
            <a:off x="1428728" y="3929066"/>
            <a:ext cx="5786478" cy="285752"/>
          </a:xfrm>
          <a:prstGeom prst="curvedDownArrow">
            <a:avLst>
              <a:gd name="adj1" fmla="val 6562"/>
              <a:gd name="adj2" fmla="val 39920"/>
              <a:gd name="adj3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1284</Words>
  <Application>Microsoft Office PowerPoint</Application>
  <PresentationFormat>Экран (4:3)</PresentationFormat>
  <Paragraphs>497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cloud_skipper</vt:lpstr>
      <vt:lpstr>1_cloud_skipper</vt:lpstr>
      <vt:lpstr>Презентация PowerPoint</vt:lpstr>
      <vt:lpstr>Презентация PowerPoint</vt:lpstr>
      <vt:lpstr>   Модуль МСОКО в АИС СГО предоставляет широкие возможности по автоматизации расчета показателей качества образования:  </vt:lpstr>
      <vt:lpstr> Уровни организации внутреннего мониторинга качества образования </vt:lpstr>
      <vt:lpstr> Оценка качества образования на уровне  класса и ученика </vt:lpstr>
      <vt:lpstr>Раздел МСОКО «Отчеты по классам»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Объективность оценок за контрольную работу</vt:lpstr>
      <vt:lpstr>Презентация PowerPoint</vt:lpstr>
      <vt:lpstr>Презентация PowerPoint</vt:lpstr>
      <vt:lpstr>Результаты контрольных работ</vt:lpstr>
      <vt:lpstr>Педагогическая диагностика индивидуальных результатов </vt:lpstr>
      <vt:lpstr>Раздел  МСОКО «Отчеты по учащимся»</vt:lpstr>
      <vt:lpstr>Отчет «Результаты  контрольных  работ»</vt:lpstr>
      <vt:lpstr>Презентация PowerPoint</vt:lpstr>
      <vt:lpstr>Презентация PowerPoint</vt:lpstr>
      <vt:lpstr>Внешними процедурами ОКО являются:</vt:lpstr>
      <vt:lpstr>Прогноз результатов ОГЭ (на основе результатов обучения за 2 года)</vt:lpstr>
      <vt:lpstr>Используя возможности модуля МСОКО АИС СГО, был проведен анализ итогов выполнения Всероссийских проверочных работ, который уточнил проблемное поле их результативности по параллелям.  </vt:lpstr>
      <vt:lpstr>Внесение результатов ВПР в АС СГО</vt:lpstr>
      <vt:lpstr>Общие итоги выполнения ВПР в 7-х классах </vt:lpstr>
      <vt:lpstr>ВПР по математике в 7 классе   (в МСОКО)</vt:lpstr>
      <vt:lpstr>Большая часть учеников допускает ошибки: </vt:lpstr>
      <vt:lpstr>ВПР по математике в 7 классе  Гистограмма соответствия отметок </vt:lpstr>
      <vt:lpstr>ВПР по биологии в 7 классе (в МСОКО)</vt:lpstr>
      <vt:lpstr>ВПР по биологии в 7 классе  Гистограмма соответствия отметок </vt:lpstr>
      <vt:lpstr>Анализ результатов муниципальных  контрольных  работ  по математике 2018-19 учебного года </vt:lpstr>
      <vt:lpstr>Презентация PowerPoint</vt:lpstr>
      <vt:lpstr>Презентация PowerPoint</vt:lpstr>
      <vt:lpstr>Диагностическая  контрольная работа 29.11.19</vt:lpstr>
      <vt:lpstr>Презентация PowerPoint</vt:lpstr>
      <vt:lpstr>Презентация PowerPoint</vt:lpstr>
      <vt:lpstr>Анализ контрольной работы по параллели</vt:lpstr>
      <vt:lpstr>Сравнительные результаты ДКР</vt:lpstr>
      <vt:lpstr>Информация о результатах городских диагностических работ по математике  в 9 классах в 2018-2019 уч.г.  </vt:lpstr>
      <vt:lpstr>Динамика  итогов муниципальных работ по каждому классу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внешней оценки образовательных результатов (ВПР, НИКО, РИКО, ОГЭ, ЕГЭ)  через призму модуля  МСОКО АИС СГО</dc:title>
  <dc:creator>User</dc:creator>
  <cp:lastModifiedBy>User</cp:lastModifiedBy>
  <cp:revision>138</cp:revision>
  <cp:lastPrinted>2019-09-11T07:38:17Z</cp:lastPrinted>
  <dcterms:created xsi:type="dcterms:W3CDTF">2018-09-10T16:10:28Z</dcterms:created>
  <dcterms:modified xsi:type="dcterms:W3CDTF">2019-09-11T07:39:50Z</dcterms:modified>
</cp:coreProperties>
</file>