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</p:sldMasterIdLst>
  <p:handoutMasterIdLst>
    <p:handoutMasterId r:id="rId17"/>
  </p:handoutMasterIdLst>
  <p:sldIdLst>
    <p:sldId id="257" r:id="rId2"/>
    <p:sldId id="265" r:id="rId3"/>
    <p:sldId id="258" r:id="rId4"/>
    <p:sldId id="266" r:id="rId5"/>
    <p:sldId id="259" r:id="rId6"/>
    <p:sldId id="261" r:id="rId7"/>
    <p:sldId id="262" r:id="rId8"/>
    <p:sldId id="267" r:id="rId9"/>
    <p:sldId id="268" r:id="rId10"/>
    <p:sldId id="269" r:id="rId11"/>
    <p:sldId id="270" r:id="rId12"/>
    <p:sldId id="263" r:id="rId13"/>
    <p:sldId id="264" r:id="rId14"/>
    <p:sldId id="271" r:id="rId15"/>
    <p:sldId id="272" r:id="rId1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2901D2F-9121-4F9E-A6B3-C44EBAA0B97F}">
          <p14:sldIdLst>
            <p14:sldId id="257"/>
            <p14:sldId id="265"/>
            <p14:sldId id="258"/>
            <p14:sldId id="266"/>
            <p14:sldId id="259"/>
            <p14:sldId id="261"/>
            <p14:sldId id="262"/>
            <p14:sldId id="267"/>
            <p14:sldId id="268"/>
            <p14:sldId id="269"/>
            <p14:sldId id="270"/>
            <p14:sldId id="263"/>
            <p14:sldId id="264"/>
            <p14:sldId id="271"/>
            <p14:sldId id="272"/>
          </p14:sldIdLst>
        </p14:section>
        <p14:section name="Раздел без заголовка" id="{9B2A8163-DA06-40CD-8CAE-9F5F30D323FC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29" autoAdjust="0"/>
  </p:normalViewPr>
  <p:slideViewPr>
    <p:cSldViewPr>
      <p:cViewPr varScale="1">
        <p:scale>
          <a:sx n="113" d="100"/>
          <a:sy n="11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4F696-8DFA-44E5-9D6C-5ABCCA7FF417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6C60B-36EC-4782-9C54-EDCA508F5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93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3384F-9956-4607-A712-453FC041A7E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20C99-4B88-4E0F-9160-4520B19EB96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187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B906B-6E0E-460C-A844-4D9D6ED80C9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A3F1C-64E0-4B2B-B967-4C76870839B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52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A9636-5B5C-4F53-B097-318C30F8DAC1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2E91F-C6E1-431C-8849-1E0710E6421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367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CEA31-71AA-480B-B7A6-7BCD6EEB231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6CDD3-E948-4D97-886A-9D676ACB534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85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D1441-7983-4AD1-937B-445CAFA8A71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12868-4F56-4B23-A20B-DDE1180AB4A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18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74A27-4130-46E9-B76C-4F9A2AC8C181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BA75C-2CC2-4CD6-BA5A-5DB24B52A2D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86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E857E-1DBF-4ADE-88FD-E1E88ED49E9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AEA30-EA0A-43BF-8B6F-39A856274EB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94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A94A1-F096-4B95-ACA6-1D66D992C36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68E2D-1C6A-4350-A737-C1D7D7B2A4F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56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FC468-7D6E-4589-817F-98B7A5FAA0F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6A60C-D17A-440C-A2B5-F7F0231A87E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879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044B1-2203-4D6F-837B-8802A52B585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26AF7-6C34-46F6-BFF7-689A8D7D0D3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6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5CE0F-84E2-47D6-93D7-FCFE30137DB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48234-6595-4277-B9B3-5FD93FB11F8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62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9EFA96-170D-4735-A302-D93E3963863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CBF142-4F9A-46B0-B16B-859A17F57A2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93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2808312"/>
          </a:xfrm>
        </p:spPr>
        <p:txBody>
          <a:bodyPr/>
          <a:lstStyle/>
          <a:p>
            <a:r>
              <a:rPr lang="ru-RU" sz="2800" b="1" dirty="0">
                <a:latin typeface="Arial" panose="020B0604020202020204" pitchFamily="34" charset="0"/>
              </a:rPr>
              <a:t/>
            </a:r>
            <a:br>
              <a:rPr lang="ru-RU" sz="2800" b="1" dirty="0">
                <a:latin typeface="Arial" panose="020B0604020202020204" pitchFamily="34" charset="0"/>
              </a:rPr>
            </a:b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Анализ типичных ошибок участников 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ЕГЭ-201</a:t>
            </a:r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9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года</a:t>
            </a:r>
            <a:r>
              <a:rPr lang="ru-RU" sz="3600" b="1" dirty="0" smtClean="0">
                <a:latin typeface="Arial" panose="020B0604020202020204" pitchFamily="34" charset="0"/>
              </a:rPr>
              <a:t/>
            </a:r>
            <a:br>
              <a:rPr lang="ru-RU" sz="3600" b="1" dirty="0" smtClean="0">
                <a:latin typeface="Arial" panose="020B0604020202020204" pitchFamily="34" charset="0"/>
              </a:rPr>
            </a:br>
            <a:endParaRPr lang="ru-RU" sz="36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077072"/>
            <a:ext cx="8229600" cy="2049091"/>
          </a:xfrm>
        </p:spPr>
        <p:txBody>
          <a:bodyPr/>
          <a:lstStyle/>
          <a:p>
            <a:pPr marL="0" indent="0" algn="r">
              <a:spcBef>
                <a:spcPts val="0"/>
              </a:spcBef>
              <a:buNone/>
            </a:pPr>
            <a:r>
              <a:rPr lang="ru-RU" sz="2800" b="1" dirty="0" smtClean="0"/>
              <a:t>Таран Татьяна Васильевна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2800" b="1" dirty="0" smtClean="0"/>
              <a:t>руководитель ГМО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2800" b="1" dirty="0" smtClean="0"/>
              <a:t>учителей информатики,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2800" b="1" dirty="0" smtClean="0"/>
              <a:t>заместитель директора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2800" b="1" dirty="0" smtClean="0"/>
              <a:t>МАОУ «Лицей №82 г. Челябинска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1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7298413"/>
              </p:ext>
            </p:extLst>
          </p:nvPr>
        </p:nvGraphicFramePr>
        <p:xfrm>
          <a:off x="457200" y="1600200"/>
          <a:ext cx="8229600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Раздел курса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процент выполнения по группам заданий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Кодирование информации и измерение ее количества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66,67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Информационное моделирование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81,25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счисления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70,55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алгебры логики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43,03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Алгоритмизация и программирование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47,44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информационно-коммуникационных технологий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73,90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87624" y="5301208"/>
            <a:ext cx="74168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Средний процент выполнения заданий по всей работе – </a:t>
            </a:r>
            <a:r>
              <a:rPr lang="ru-RU" sz="1600" b="1" dirty="0">
                <a:solidFill>
                  <a:srgbClr val="FF0000"/>
                </a:solidFill>
              </a:rPr>
              <a:t>57,2</a:t>
            </a:r>
            <a:r>
              <a:rPr lang="ru-RU" sz="1600" b="1" dirty="0"/>
              <a:t> (в 2018 г. – 54). </a:t>
            </a:r>
          </a:p>
        </p:txBody>
      </p:sp>
    </p:spTree>
    <p:extLst>
      <p:ext uri="{BB962C8B-B14F-4D97-AF65-F5344CB8AC3E}">
        <p14:creationId xmlns:p14="http://schemas.microsoft.com/office/powerpoint/2010/main" val="2449075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1305342"/>
            <a:ext cx="7056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затруднения </a:t>
            </a:r>
            <a:r>
              <a:rPr lang="ru-RU" sz="2400" b="1" dirty="0">
                <a:solidFill>
                  <a:srgbClr val="FF0000"/>
                </a:solidFill>
              </a:rPr>
              <a:t>при выполнении заданий, контролирующих следующие знания и умения: </a:t>
            </a:r>
          </a:p>
          <a:p>
            <a:r>
              <a:rPr lang="ru-RU" sz="2400" b="1" dirty="0" smtClean="0"/>
              <a:t>- знание </a:t>
            </a:r>
            <a:r>
              <a:rPr lang="ru-RU" sz="2400" b="1" dirty="0"/>
              <a:t>базовых принципов адресации в компьютерной сети; </a:t>
            </a:r>
          </a:p>
          <a:p>
            <a:r>
              <a:rPr lang="ru-RU" sz="2400" b="1" dirty="0" smtClean="0"/>
              <a:t>- умение </a:t>
            </a:r>
            <a:r>
              <a:rPr lang="ru-RU" sz="2400" b="1" dirty="0"/>
              <a:t>исполнить рекурсивный алгоритм; </a:t>
            </a:r>
          </a:p>
          <a:p>
            <a:r>
              <a:rPr lang="ru-RU" sz="2400" b="1" dirty="0" smtClean="0"/>
              <a:t>- умение </a:t>
            </a:r>
            <a:r>
              <a:rPr lang="ru-RU" sz="2400" b="1" dirty="0"/>
              <a:t>анализировать алгоритмы и программы; </a:t>
            </a:r>
          </a:p>
          <a:p>
            <a:r>
              <a:rPr lang="ru-RU" sz="2400" b="1" dirty="0" smtClean="0"/>
              <a:t>- знание </a:t>
            </a:r>
            <a:r>
              <a:rPr lang="ru-RU" sz="2400" b="1" dirty="0"/>
              <a:t>основных понятий и законов математической логики; </a:t>
            </a:r>
          </a:p>
          <a:p>
            <a:r>
              <a:rPr lang="ru-RU" sz="2400" b="1" dirty="0" smtClean="0"/>
              <a:t>- умение </a:t>
            </a:r>
            <a:r>
              <a:rPr lang="ru-RU" sz="2400" b="1" dirty="0"/>
              <a:t>строить и преобразовывать логические выражения; </a:t>
            </a:r>
          </a:p>
          <a:p>
            <a:r>
              <a:rPr lang="ru-RU" sz="2400" b="1" dirty="0" smtClean="0"/>
              <a:t>- умение </a:t>
            </a:r>
            <a:r>
              <a:rPr lang="ru-RU" sz="2400" b="1" dirty="0"/>
              <a:t>создавать собственные программы для решения задач средней сложности. </a:t>
            </a:r>
          </a:p>
        </p:txBody>
      </p:sp>
    </p:spTree>
    <p:extLst>
      <p:ext uri="{BB962C8B-B14F-4D97-AF65-F5344CB8AC3E}">
        <p14:creationId xmlns:p14="http://schemas.microsoft.com/office/powerpoint/2010/main" val="2280919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</a:rPr>
              <a:t/>
            </a:r>
            <a:br>
              <a:rPr lang="ru-RU" b="1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9297"/>
            <a:ext cx="8229600" cy="5649491"/>
          </a:xfrm>
        </p:spPr>
        <p:txBody>
          <a:bodyPr/>
          <a:lstStyle/>
          <a:p>
            <a:pPr eaLnBrk="1" hangingPunct="1"/>
            <a:endParaRPr lang="ru-RU" sz="2400" b="1" dirty="0" smtClean="0"/>
          </a:p>
          <a:p>
            <a:pPr eaLnBrk="1" hangingPunct="1"/>
            <a:endParaRPr lang="ru-RU" sz="2400" b="1" dirty="0" smtClean="0"/>
          </a:p>
          <a:p>
            <a:pPr marL="0" indent="0" eaLnBrk="1" hangingPunct="1">
              <a:buNone/>
            </a:pPr>
            <a:endParaRPr lang="ru-RU" alt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503361"/>
            <a:ext cx="778720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Задание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проверяющее умение определять объем памяти, необходимый для хранения графической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информации (базовый уровень, % выполнения - 52). </a:t>
            </a:r>
          </a:p>
          <a:p>
            <a:r>
              <a:rPr lang="ru-RU" sz="2000" b="1" i="1" dirty="0"/>
              <a:t>Для хранения произвольного растрового изображения размером 1024×1024 пикселей отведён 1 Мбайт памяти без учёта размера заголовка файла. Для кодирования цвета каждого пикселя используется одинаковое количество бит, коды пикселей записываются в файл один за другим без промежутков. Какое максимальное количество цветов можно использовать в изображении? </a:t>
            </a:r>
            <a:endParaRPr lang="ru-RU" sz="2000" b="1" dirty="0"/>
          </a:p>
          <a:p>
            <a:r>
              <a:rPr lang="ru-RU" sz="2000" b="1" i="1" dirty="0"/>
              <a:t>Ответ: 256.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/>
              <a:t>Типичная </a:t>
            </a:r>
            <a:r>
              <a:rPr lang="ru-RU" sz="2000" dirty="0" smtClean="0"/>
              <a:t>ошибка– </a:t>
            </a:r>
            <a:r>
              <a:rPr lang="ru-RU" sz="2000" dirty="0"/>
              <a:t>перепутать количество двоичных разрядов (битов), минимально необходимое для хранения целочисленных значений из заданного диапазона (палитры), с количеством этих значений. </a:t>
            </a:r>
          </a:p>
          <a:p>
            <a:r>
              <a:rPr lang="ru-RU" sz="2000" dirty="0"/>
              <a:t>Причина неверного выполнения такого рода заданий – пробелы в знаниях об алфавитном подходе к измерению количества информации и кодировании сообщений словами фиксированной длины над заданным алфавитом (как двоичным, так и другой мощности).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7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</a:rPr>
              <a:t/>
            </a:r>
            <a:br>
              <a:rPr lang="ru-RU" b="1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9297"/>
            <a:ext cx="8229600" cy="5649491"/>
          </a:xfrm>
        </p:spPr>
        <p:txBody>
          <a:bodyPr/>
          <a:lstStyle/>
          <a:p>
            <a:pPr eaLnBrk="1" hangingPunct="1"/>
            <a:endParaRPr lang="ru-RU" sz="2400" b="1" dirty="0" smtClean="0"/>
          </a:p>
          <a:p>
            <a:pPr eaLnBrk="1" hangingPunct="1"/>
            <a:endParaRPr lang="ru-RU" sz="2400" b="1" dirty="0" smtClean="0"/>
          </a:p>
          <a:p>
            <a:pPr marL="0" indent="0" eaLnBrk="1" hangingPunct="1">
              <a:buNone/>
            </a:pPr>
            <a:r>
              <a:rPr lang="ru-RU" sz="2400" dirty="0" smtClean="0"/>
              <a:t>Основная </a:t>
            </a:r>
            <a:r>
              <a:rPr lang="ru-RU" sz="2400" dirty="0"/>
              <a:t>ошибка при выполнении такого типа заданий базового уровня – неспособность построить верную последовательность рекурсивных вызовов. Фактически это задание на проверку умения исполнить алгоритм с простым ветвлением и вызовом элементарной функции, записанный на языке высокого уровня. </a:t>
            </a:r>
            <a:endParaRPr lang="ru-RU" alt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503361"/>
            <a:ext cx="7787208" cy="736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</a:rPr>
              <a:t>2. </a:t>
            </a:r>
            <a:r>
              <a:rPr lang="ru-RU" sz="2000" b="1" dirty="0" smtClean="0">
                <a:solidFill>
                  <a:srgbClr val="FF0000"/>
                </a:solidFill>
              </a:rPr>
              <a:t>Задание</a:t>
            </a:r>
            <a:r>
              <a:rPr lang="ru-RU" sz="2000" b="1" dirty="0">
                <a:solidFill>
                  <a:srgbClr val="FF0000"/>
                </a:solidFill>
              </a:rPr>
              <a:t>, проверяющее умение исполнить рекурсивный алгоритм. Процент выполнения – 38,6. </a:t>
            </a:r>
            <a:endParaRPr lang="ru-RU" sz="2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82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</a:rPr>
              <a:t/>
            </a:r>
            <a:br>
              <a:rPr lang="ru-RU" b="1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9297"/>
            <a:ext cx="8229600" cy="5649491"/>
          </a:xfrm>
        </p:spPr>
        <p:txBody>
          <a:bodyPr/>
          <a:lstStyle/>
          <a:p>
            <a:pPr eaLnBrk="1" hangingPunct="1"/>
            <a:endParaRPr lang="ru-RU" alt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503361"/>
            <a:ext cx="7787208" cy="3041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000" b="1" dirty="0">
                <a:solidFill>
                  <a:srgbClr val="FF0000"/>
                </a:solidFill>
              </a:rPr>
              <a:t>Задание, проверяющее знание базовых принципов адресации в сети. Процент выполнения – 38,6.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/>
              <a:t>Одна из </a:t>
            </a:r>
            <a:r>
              <a:rPr lang="ru-RU" sz="2000" dirty="0" smtClean="0"/>
              <a:t>причин </a:t>
            </a:r>
            <a:r>
              <a:rPr lang="ru-RU" sz="2000" dirty="0"/>
              <a:t>ошибок, допускаемых при выполнении данного типа заданий, – отсутствие верного представления о формате маске сети (слева направо в ее двоичных разрядах сначала следуют единицы, затем – нули). Другой распространенной причиной ошибок является недостаточная </a:t>
            </a:r>
            <a:r>
              <a:rPr lang="ru-RU" sz="2000" dirty="0" err="1"/>
              <a:t>сформированность</a:t>
            </a:r>
            <a:r>
              <a:rPr lang="ru-RU" sz="2000" dirty="0"/>
              <a:t> </a:t>
            </a:r>
            <a:r>
              <a:rPr lang="ru-RU" sz="2000" dirty="0" err="1"/>
              <a:t>метапредметного</a:t>
            </a:r>
            <a:r>
              <a:rPr lang="ru-RU" sz="2000" dirty="0"/>
              <a:t> навыка анализа простых типичных для курса информатики математических операций, к которым относится поразрядная конъюнкция. </a:t>
            </a:r>
            <a:endParaRPr lang="ru-RU" sz="2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55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</a:rPr>
              <a:t/>
            </a:r>
            <a:br>
              <a:rPr lang="ru-RU" b="1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9297"/>
            <a:ext cx="8229600" cy="5649491"/>
          </a:xfrm>
        </p:spPr>
        <p:txBody>
          <a:bodyPr/>
          <a:lstStyle/>
          <a:p>
            <a:pPr eaLnBrk="1" hangingPunct="1"/>
            <a:endParaRPr lang="ru-RU" alt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503361"/>
            <a:ext cx="8363272" cy="5475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/>
              <a:t>При подготовке обучающихся к ЕГЭ 2020 г. так же, как и в прошлые годы, следует обратить особое внимание на усвоение учащимися теоретических основ информатики, в том числе раздела «Основы логики», с учетом тесных </a:t>
            </a:r>
            <a:r>
              <a:rPr lang="ru-RU" sz="2000" b="1" dirty="0" err="1"/>
              <a:t>межпредметных</a:t>
            </a:r>
            <a:r>
              <a:rPr lang="ru-RU" sz="2000" b="1" dirty="0"/>
              <a:t> связей информатики с математикой, а также на развитие </a:t>
            </a:r>
            <a:r>
              <a:rPr lang="ru-RU" sz="2000" b="1" dirty="0" err="1"/>
              <a:t>метапредметной</a:t>
            </a:r>
            <a:r>
              <a:rPr lang="ru-RU" sz="2000" b="1" dirty="0"/>
              <a:t> способности к логическому мышлению. </a:t>
            </a:r>
            <a:endParaRPr lang="ru-RU" sz="2000" b="1" dirty="0" smtClean="0"/>
          </a:p>
          <a:p>
            <a:r>
              <a:rPr lang="ru-RU" sz="2000" dirty="0"/>
              <a:t>Методическую помощь учителям и обучающимся при подготовке к ЕГЭ могут оказать материалы с сайта ФИПИ (www.fipi.ru): </a:t>
            </a:r>
          </a:p>
          <a:p>
            <a:r>
              <a:rPr lang="ru-RU" sz="2000" dirty="0"/>
              <a:t>-</a:t>
            </a:r>
            <a:r>
              <a:rPr lang="ru-RU" sz="2000" dirty="0" smtClean="0"/>
              <a:t> </a:t>
            </a:r>
            <a:r>
              <a:rPr lang="ru-RU" sz="2000" dirty="0"/>
              <a:t>документы, определяющие структуру и содержание КИМ ЕГЭ 2020 г.; </a:t>
            </a:r>
          </a:p>
          <a:p>
            <a:r>
              <a:rPr lang="ru-RU" sz="2000" dirty="0" smtClean="0"/>
              <a:t>открытый </a:t>
            </a:r>
            <a:r>
              <a:rPr lang="ru-RU" sz="2000" dirty="0"/>
              <a:t>банк заданий ЕГЭ; </a:t>
            </a:r>
          </a:p>
          <a:p>
            <a:r>
              <a:rPr lang="ru-RU" sz="2000" dirty="0"/>
              <a:t>-</a:t>
            </a:r>
            <a:r>
              <a:rPr lang="ru-RU" sz="2000" dirty="0" smtClean="0"/>
              <a:t>учебно-методические </a:t>
            </a:r>
            <a:r>
              <a:rPr lang="ru-RU" sz="2000" dirty="0"/>
              <a:t>материалы для председателей и членов региональных предметных комиссий по проверке выполнения заданий с развернутым ответом экзаменационных работ ЕГЭ; </a:t>
            </a:r>
          </a:p>
          <a:p>
            <a:r>
              <a:rPr lang="ru-RU" sz="2000" dirty="0"/>
              <a:t>-</a:t>
            </a:r>
            <a:r>
              <a:rPr lang="ru-RU" sz="2000" dirty="0" err="1" smtClean="0"/>
              <a:t>Youtube</a:t>
            </a:r>
            <a:r>
              <a:rPr lang="ru-RU" sz="2000" dirty="0" smtClean="0"/>
              <a:t>-канал </a:t>
            </a:r>
            <a:r>
              <a:rPr lang="ru-RU" sz="2000" dirty="0" err="1"/>
              <a:t>Рособрнадзора</a:t>
            </a:r>
            <a:r>
              <a:rPr lang="ru-RU" sz="2000" dirty="0"/>
              <a:t> (</a:t>
            </a:r>
            <a:r>
              <a:rPr lang="ru-RU" sz="2000" dirty="0" err="1"/>
              <a:t>видеоконсультации</a:t>
            </a:r>
            <a:r>
              <a:rPr lang="ru-RU" sz="2000" dirty="0"/>
              <a:t> по подготовке к ЕГЭ 2016–2019 гг.), </a:t>
            </a:r>
            <a:endParaRPr lang="ru-RU" sz="2000" dirty="0" smtClean="0"/>
          </a:p>
          <a:p>
            <a:r>
              <a:rPr lang="ru-RU" sz="2000"/>
              <a:t>-</a:t>
            </a:r>
            <a:r>
              <a:rPr lang="ru-RU" sz="2000" smtClean="0"/>
              <a:t>материалы </a:t>
            </a:r>
            <a:r>
              <a:rPr lang="ru-RU" sz="2000" dirty="0"/>
              <a:t>сайта ФИПИ (http://fipi.ru/ege-i-gve-11/daydzhest-ege).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2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79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</a:rPr>
              <a:t/>
            </a:r>
            <a:br>
              <a:rPr lang="ru-RU" b="1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eaLnBrk="1" hangingPunct="1"/>
            <a:endParaRPr lang="ru-RU" sz="2400" b="1" dirty="0" smtClean="0"/>
          </a:p>
          <a:p>
            <a:pPr eaLnBrk="1" hangingPunct="1"/>
            <a:endParaRPr lang="ru-RU" sz="2400" b="1" dirty="0" smtClean="0"/>
          </a:p>
          <a:p>
            <a:pPr marL="0" indent="0" eaLnBrk="1" hangingPunct="1">
              <a:buNone/>
            </a:pPr>
            <a:endParaRPr lang="ru-RU" alt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76672"/>
            <a:ext cx="850728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Результаты ЕГЭ по информатике и ИКТ выпускников муниципальных </a:t>
            </a:r>
            <a:r>
              <a:rPr lang="ru-RU" sz="3200" b="1" dirty="0" smtClean="0"/>
              <a:t>ОО </a:t>
            </a:r>
            <a:r>
              <a:rPr lang="ru-RU" sz="3200" b="1" dirty="0" err="1" smtClean="0"/>
              <a:t>г.Челябинска</a:t>
            </a:r>
            <a:endParaRPr lang="ru-RU" sz="3200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036564"/>
              </p:ext>
            </p:extLst>
          </p:nvPr>
        </p:nvGraphicFramePr>
        <p:xfrm>
          <a:off x="899592" y="2204864"/>
          <a:ext cx="7560841" cy="23997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3690"/>
                <a:gridCol w="1757524"/>
                <a:gridCol w="1100295"/>
                <a:gridCol w="1649666"/>
                <a:gridCol w="1649666"/>
              </a:tblGrid>
              <a:tr h="1800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Количество сдававших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Количество выпускников, не преодолевших минимальный порог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Средний балл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Максимальный балл, полученный на ЕГЭ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Минимальный балл, полученный на ЕГЭ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506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785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41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66,90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100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</a:rPr>
              <a:t/>
            </a:r>
            <a:br>
              <a:rPr lang="ru-RU" b="1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eaLnBrk="1" hangingPunct="1"/>
            <a:endParaRPr lang="ru-RU" sz="2400" b="1" dirty="0" smtClean="0"/>
          </a:p>
          <a:p>
            <a:pPr eaLnBrk="1" hangingPunct="1"/>
            <a:endParaRPr lang="ru-RU" sz="2400" b="1" dirty="0" smtClean="0"/>
          </a:p>
          <a:p>
            <a:pPr marL="0" indent="0" eaLnBrk="1" hangingPunct="1">
              <a:buNone/>
            </a:pPr>
            <a:endParaRPr lang="ru-RU" alt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76672"/>
            <a:ext cx="8507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lang="ru-RU" altLang="ru-RU" sz="2400" b="1" dirty="0" bmk="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редн</a:t>
            </a:r>
            <a:r>
              <a:rPr lang="ru-RU" altLang="ru-RU" sz="2400" b="1" dirty="0" bmk="_Toc426471542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ий балл ЕГЭ</a:t>
            </a:r>
            <a:r>
              <a:rPr lang="ru-RU" altLang="ru-RU" sz="2400" b="1" dirty="0" bmk="_Toc426471542">
                <a:latin typeface="Arial" pitchFamily="34" charset="0"/>
                <a:ea typeface="Times New Roman" pitchFamily="18" charset="0"/>
                <a:cs typeface="Arial" pitchFamily="34" charset="0"/>
              </a:rPr>
              <a:t> выпускников общеобразовательных </a:t>
            </a:r>
            <a:r>
              <a:rPr lang="ru-RU" altLang="ru-RU" sz="2400" b="1" dirty="0" smtClean="0" bmk="_Toc426471542"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организаций</a:t>
            </a:r>
            <a:endParaRPr lang="en-US" altLang="ru-RU" sz="2400" b="1" dirty="0" smtClean="0" bmk="_Toc426471542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 smtClean="0" bmk="_Toc426471542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altLang="ru-RU" sz="2400" b="1" dirty="0" bmk="_Toc426471542">
                <a:latin typeface="Arial" pitchFamily="34" charset="0"/>
                <a:ea typeface="Times New Roman" pitchFamily="18" charset="0"/>
                <a:cs typeface="Arial" pitchFamily="34" charset="0"/>
              </a:rPr>
              <a:t>г. Челябинска по </a:t>
            </a:r>
            <a:r>
              <a:rPr lang="ru-RU" altLang="ru-RU" sz="2400" b="1" dirty="0" smtClean="0" bmk="_Toc426471542">
                <a:latin typeface="Arial" pitchFamily="34" charset="0"/>
                <a:ea typeface="Times New Roman" pitchFamily="18" charset="0"/>
                <a:cs typeface="Arial" pitchFamily="34" charset="0"/>
              </a:rPr>
              <a:t>информатике</a:t>
            </a:r>
            <a:r>
              <a:rPr lang="ru-RU" alt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altLang="ru-RU" sz="3200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469586"/>
              </p:ext>
            </p:extLst>
          </p:nvPr>
        </p:nvGraphicFramePr>
        <p:xfrm>
          <a:off x="611560" y="2132856"/>
          <a:ext cx="7992944" cy="2069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5109"/>
                <a:gridCol w="2027011"/>
                <a:gridCol w="2025412"/>
                <a:gridCol w="2025412"/>
              </a:tblGrid>
              <a:tr h="1393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Предмет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3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2016/2017</a:t>
                      </a:r>
                      <a:endParaRPr lang="ru-RU" sz="1100" b="1" dirty="0">
                        <a:effectLst/>
                      </a:endParaRPr>
                    </a:p>
                    <a:p>
                      <a:pPr indent="13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учебный год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3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2017/2018</a:t>
                      </a:r>
                      <a:endParaRPr lang="ru-RU" sz="1100" b="1">
                        <a:effectLst/>
                      </a:endParaRPr>
                    </a:p>
                    <a:p>
                      <a:pPr indent="13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учебный год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3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2018/2019</a:t>
                      </a:r>
                      <a:endParaRPr lang="ru-RU" sz="1100" b="1">
                        <a:effectLst/>
                      </a:endParaRPr>
                    </a:p>
                    <a:p>
                      <a:pPr indent="13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учебный год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675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Информатика 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64,42 (+0,95)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63,81 (-0,61)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66,90 (+3,09</a:t>
                      </a:r>
                      <a:r>
                        <a:rPr lang="ru-RU" sz="1400" b="1" dirty="0" smtClean="0">
                          <a:effectLst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Область – 64,79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88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Снизилась доля выпускников, не преодолевших порог – 5,22% в 2019 году (7,17% в 2018 г.)</a:t>
            </a:r>
          </a:p>
          <a:p>
            <a:r>
              <a:rPr lang="ru-RU" dirty="0" smtClean="0"/>
              <a:t>15,6% выпускников выбрали для сдачи информатику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238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</a:rPr>
              <a:t/>
            </a:r>
            <a:br>
              <a:rPr lang="ru-RU" b="1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9297"/>
            <a:ext cx="8229600" cy="5649491"/>
          </a:xfrm>
        </p:spPr>
        <p:txBody>
          <a:bodyPr/>
          <a:lstStyle/>
          <a:p>
            <a:pPr eaLnBrk="1" hangingPunct="1"/>
            <a:endParaRPr lang="ru-RU" sz="2400" b="1" dirty="0" smtClean="0"/>
          </a:p>
          <a:p>
            <a:pPr eaLnBrk="1" hangingPunct="1"/>
            <a:endParaRPr lang="ru-RU" sz="2400" b="1" dirty="0" smtClean="0"/>
          </a:p>
          <a:p>
            <a:pPr marL="0" indent="0" eaLnBrk="1" hangingPunct="1">
              <a:buNone/>
            </a:pPr>
            <a:endParaRPr lang="ru-RU" alt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76672"/>
            <a:ext cx="8507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Средний балл ЕГЭ выпускников общеобразовательных </a:t>
            </a:r>
            <a:r>
              <a:rPr lang="ru-RU" sz="3200" b="1" dirty="0" smtClean="0"/>
              <a:t>организаций </a:t>
            </a:r>
            <a:r>
              <a:rPr lang="ru-RU" sz="3200" b="1" dirty="0" err="1" smtClean="0"/>
              <a:t>г.Челябинска</a:t>
            </a:r>
            <a:r>
              <a:rPr lang="ru-RU" sz="3200" b="1" dirty="0" smtClean="0"/>
              <a:t>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668873"/>
              </p:ext>
            </p:extLst>
          </p:nvPr>
        </p:nvGraphicFramePr>
        <p:xfrm>
          <a:off x="251520" y="2420888"/>
          <a:ext cx="8435279" cy="2808312"/>
        </p:xfrm>
        <a:graphic>
          <a:graphicData uri="http://schemas.openxmlformats.org/drawingml/2006/table">
            <a:tbl>
              <a:tblPr/>
              <a:tblGrid>
                <a:gridCol w="1819039"/>
                <a:gridCol w="1653701"/>
                <a:gridCol w="1653701"/>
                <a:gridCol w="1654419"/>
                <a:gridCol w="1654419"/>
              </a:tblGrid>
              <a:tr h="1718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 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2015/2016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учебный год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2016/2017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учебный год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2017/2018 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учебный год 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2018/20189</a:t>
                      </a:r>
                      <a:endParaRPr lang="ru-RU" sz="20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учебный год </a:t>
                      </a:r>
                      <a:endParaRPr lang="ru-RU" sz="20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97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 и ИКТ 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63,47 (–0,34)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64,42 (+0,95) 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63,81 (–0,61) 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66,9 (+3,09)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512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</a:rPr>
              <a:t/>
            </a:r>
            <a:br>
              <a:rPr lang="ru-RU" b="1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9297"/>
            <a:ext cx="8229600" cy="5649491"/>
          </a:xfrm>
        </p:spPr>
        <p:txBody>
          <a:bodyPr/>
          <a:lstStyle/>
          <a:p>
            <a:pPr eaLnBrk="1" hangingPunct="1"/>
            <a:endParaRPr lang="ru-RU" sz="2400" b="1" dirty="0" smtClean="0"/>
          </a:p>
          <a:p>
            <a:pPr eaLnBrk="1" hangingPunct="1"/>
            <a:endParaRPr lang="ru-RU" sz="2400" b="1" dirty="0" smtClean="0"/>
          </a:p>
          <a:p>
            <a:pPr marL="0" indent="0" eaLnBrk="1" hangingPunct="1">
              <a:buNone/>
            </a:pPr>
            <a:endParaRPr lang="ru-RU" alt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76672"/>
            <a:ext cx="8507288" cy="1064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муниципальных общеобразовательных организаций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г.Челябинска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выпускники 11-х классов которых получили 100 баллов на ЕГЭ по информатике и ИКТ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138456"/>
              </p:ext>
            </p:extLst>
          </p:nvPr>
        </p:nvGraphicFramePr>
        <p:xfrm>
          <a:off x="457200" y="1628800"/>
          <a:ext cx="8219256" cy="41044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28476"/>
                <a:gridCol w="3990780"/>
              </a:tblGrid>
              <a:tr h="8208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ОО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Количество выпускников, получивших 100 баллов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410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МБОУ «Гимназия № 1 г. Челябинска»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10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МБОУ «Лицей № 11 г. Челябинска»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10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МБОУ «ФМЛ № 31 г. Челябинска»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10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МАОУ «Лицей № 37 г. Челябинска»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10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МАОУ «Лицей № 77 г. Челябинска»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10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МАОУ «Гимназия № 80 г. Челябинска»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10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МАОУ «Лицей № 97 г. Челябинска»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10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МАОУ «СОШ № 138 г. Челябинска»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77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</a:rPr>
              <a:t/>
            </a:r>
            <a:br>
              <a:rPr lang="ru-RU" b="1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9297"/>
            <a:ext cx="8229600" cy="5649491"/>
          </a:xfrm>
        </p:spPr>
        <p:txBody>
          <a:bodyPr/>
          <a:lstStyle/>
          <a:p>
            <a:pPr eaLnBrk="1" hangingPunct="1"/>
            <a:endParaRPr lang="ru-RU" sz="2400" b="1" dirty="0" smtClean="0"/>
          </a:p>
          <a:p>
            <a:pPr eaLnBrk="1" hangingPunct="1"/>
            <a:endParaRPr lang="ru-RU" sz="2400" b="1" dirty="0" smtClean="0"/>
          </a:p>
          <a:p>
            <a:pPr marL="0" indent="0" eaLnBrk="1" hangingPunct="1">
              <a:buNone/>
            </a:pPr>
            <a:endParaRPr lang="ru-RU" alt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89197"/>
              </p:ext>
            </p:extLst>
          </p:nvPr>
        </p:nvGraphicFramePr>
        <p:xfrm>
          <a:off x="755576" y="1009577"/>
          <a:ext cx="7797552" cy="5205890"/>
        </p:xfrm>
        <a:graphic>
          <a:graphicData uri="http://schemas.openxmlformats.org/drawingml/2006/table">
            <a:tbl>
              <a:tblPr/>
              <a:tblGrid>
                <a:gridCol w="3607933"/>
                <a:gridCol w="4189619"/>
              </a:tblGrid>
              <a:tr h="9743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 курса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 процент выполнения по группам заданий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43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Кодирование информации и измерение ее количества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58,6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1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Информационное моделирование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77,5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1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Системы счисления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72,2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1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алгебры логики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35,2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1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Алгоритмизация и программирование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47,1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43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информационно-коммуникационных технологий 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71,5 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25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/>
              <a:t>На ЕГЭ по информатике в </a:t>
            </a:r>
            <a:r>
              <a:rPr lang="ru-RU" sz="2000" b="1" dirty="0">
                <a:solidFill>
                  <a:srgbClr val="FF0000"/>
                </a:solidFill>
              </a:rPr>
              <a:t>2019</a:t>
            </a:r>
            <a:r>
              <a:rPr lang="ru-RU" sz="2000" b="1" dirty="0"/>
              <a:t> г. использовалась та же экзаменационная модель контрольных измерительных материалов, что и в прошлом году.</a:t>
            </a:r>
          </a:p>
          <a:p>
            <a:pPr marL="0" indent="0">
              <a:buNone/>
            </a:pPr>
            <a:r>
              <a:rPr lang="ru-RU" sz="2000" b="1" dirty="0"/>
              <a:t>Каждый вариант экзаменационной работы состоит из двух частей и включает в себя </a:t>
            </a:r>
            <a:r>
              <a:rPr lang="ru-RU" sz="2000" b="1" dirty="0">
                <a:solidFill>
                  <a:srgbClr val="FF0000"/>
                </a:solidFill>
              </a:rPr>
              <a:t>27</a:t>
            </a:r>
            <a:r>
              <a:rPr lang="ru-RU" sz="2000" b="1" dirty="0"/>
              <a:t> заданий, которыми охватываются следующие содержательные разделы курса информатики:</a:t>
            </a:r>
          </a:p>
          <a:p>
            <a:r>
              <a:rPr lang="ru-RU" sz="2000" b="1" dirty="0" smtClean="0"/>
              <a:t>информация </a:t>
            </a:r>
            <a:r>
              <a:rPr lang="ru-RU" sz="2000" b="1" dirty="0"/>
              <a:t>и ее кодирование;</a:t>
            </a:r>
          </a:p>
          <a:p>
            <a:r>
              <a:rPr lang="ru-RU" sz="2000" b="1" dirty="0" smtClean="0"/>
              <a:t>моделирование </a:t>
            </a:r>
            <a:r>
              <a:rPr lang="ru-RU" sz="2000" b="1" dirty="0"/>
              <a:t>и компьютерный эксперимент;</a:t>
            </a:r>
          </a:p>
          <a:p>
            <a:r>
              <a:rPr lang="ru-RU" sz="2000" b="1" dirty="0" smtClean="0"/>
              <a:t>системы </a:t>
            </a:r>
            <a:r>
              <a:rPr lang="ru-RU" sz="2000" b="1" dirty="0"/>
              <a:t>счисления;</a:t>
            </a:r>
          </a:p>
          <a:p>
            <a:r>
              <a:rPr lang="ru-RU" sz="2000" b="1" dirty="0" smtClean="0"/>
              <a:t>логика </a:t>
            </a:r>
            <a:r>
              <a:rPr lang="ru-RU" sz="2000" b="1" dirty="0"/>
              <a:t>и алгоритмы;</a:t>
            </a:r>
          </a:p>
          <a:p>
            <a:r>
              <a:rPr lang="ru-RU" sz="2000" b="1" dirty="0" smtClean="0"/>
              <a:t>элементы </a:t>
            </a:r>
            <a:r>
              <a:rPr lang="ru-RU" sz="2000" b="1" dirty="0"/>
              <a:t>теории алгоритмов;</a:t>
            </a:r>
          </a:p>
          <a:p>
            <a:r>
              <a:rPr lang="ru-RU" sz="2000" b="1" dirty="0" smtClean="0"/>
              <a:t>программирование</a:t>
            </a:r>
            <a:r>
              <a:rPr lang="ru-RU" sz="2000" b="1" dirty="0"/>
              <a:t>;</a:t>
            </a:r>
          </a:p>
          <a:p>
            <a:r>
              <a:rPr lang="ru-RU" sz="2000" b="1" dirty="0" smtClean="0"/>
              <a:t>архитектура </a:t>
            </a:r>
            <a:r>
              <a:rPr lang="ru-RU" sz="2000" b="1" dirty="0"/>
              <a:t>компьютеров и компьютерных сетей;</a:t>
            </a:r>
          </a:p>
          <a:p>
            <a:r>
              <a:rPr lang="ru-RU" sz="2000" b="1" dirty="0" smtClean="0"/>
              <a:t>обработка </a:t>
            </a:r>
            <a:r>
              <a:rPr lang="ru-RU" sz="2000" b="1" dirty="0"/>
              <a:t>числовой информации;</a:t>
            </a:r>
          </a:p>
          <a:p>
            <a:r>
              <a:rPr lang="ru-RU" sz="2000" b="1" dirty="0" smtClean="0"/>
              <a:t>технологии </a:t>
            </a:r>
            <a:r>
              <a:rPr lang="ru-RU" sz="2000" b="1" dirty="0"/>
              <a:t>поиска и хранения информации.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85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6CDD3-E948-4D97-886A-9D676ACB534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692696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Минимальное количество баллов ЕГЭ по информатике и ИКТ, подтверждающее освоение выпускником основных общеобразовательных программ среднего общего образования в соответствии с требованиями Федерального компонента государственного образовательного стандарта среднего (полного) общего образования, составляет </a:t>
            </a:r>
            <a:r>
              <a:rPr lang="ru-RU" sz="2400" b="1" dirty="0">
                <a:solidFill>
                  <a:srgbClr val="FF0000"/>
                </a:solidFill>
              </a:rPr>
              <a:t>40</a:t>
            </a:r>
            <a:r>
              <a:rPr lang="ru-RU" sz="2400" b="1" dirty="0"/>
              <a:t> тестовых баллов по 100-балльной шкале, что соответствует </a:t>
            </a:r>
            <a:r>
              <a:rPr lang="ru-RU" sz="2400" b="1" dirty="0">
                <a:solidFill>
                  <a:srgbClr val="FF0000"/>
                </a:solidFill>
              </a:rPr>
              <a:t>6</a:t>
            </a:r>
            <a:r>
              <a:rPr lang="ru-RU" sz="2400" b="1" dirty="0"/>
              <a:t> первичным баллам. </a:t>
            </a:r>
          </a:p>
        </p:txBody>
      </p:sp>
    </p:spTree>
    <p:extLst>
      <p:ext uri="{BB962C8B-B14F-4D97-AF65-F5344CB8AC3E}">
        <p14:creationId xmlns:p14="http://schemas.microsoft.com/office/powerpoint/2010/main" val="2061296787"/>
      </p:ext>
    </p:extLst>
  </p:cSld>
  <p:clrMapOvr>
    <a:masterClrMapping/>
  </p:clrMapOvr>
</p:sld>
</file>

<file path=ppt/theme/theme1.xml><?xml version="1.0" encoding="utf-8"?>
<a:theme xmlns:a="http://schemas.openxmlformats.org/drawingml/2006/main" name="Полная_Программа_августовки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938</Words>
  <Application>Microsoft Office PowerPoint</Application>
  <PresentationFormat>Экран (4:3)</PresentationFormat>
  <Paragraphs>164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Полная_Программа_августовки</vt:lpstr>
      <vt:lpstr> Анализ типичных ошибок участников ЕГЭ-2019 года </vt:lpstr>
      <vt:lpstr>  </vt:lpstr>
      <vt:lpstr>  </vt:lpstr>
      <vt:lpstr>Презентация PowerPoint</vt:lpstr>
      <vt:lpstr>  </vt:lpstr>
      <vt:lpstr>  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В. Таран</dc:creator>
  <cp:lastModifiedBy>Татьяна В. Таран</cp:lastModifiedBy>
  <cp:revision>18</cp:revision>
  <cp:lastPrinted>2019-09-11T07:06:52Z</cp:lastPrinted>
  <dcterms:created xsi:type="dcterms:W3CDTF">2018-09-10T09:45:09Z</dcterms:created>
  <dcterms:modified xsi:type="dcterms:W3CDTF">2019-09-11T07:06:54Z</dcterms:modified>
</cp:coreProperties>
</file>