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2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demoversii-specifikacii-kodifikatory#!/tab/151883967-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" y="7937"/>
            <a:ext cx="9147944" cy="686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5" y="1124744"/>
            <a:ext cx="56154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b="1" dirty="0" smtClean="0"/>
              <a:t>«</a:t>
            </a:r>
            <a:r>
              <a:rPr lang="ru-RU" sz="2800" b="1" dirty="0"/>
              <a:t>Формирование предметных результатов обучения </a:t>
            </a:r>
            <a:endParaRPr lang="ru-RU" sz="2800" b="1" dirty="0" smtClean="0"/>
          </a:p>
          <a:p>
            <a:r>
              <a:rPr lang="ru-RU" sz="2800" b="1" dirty="0" smtClean="0"/>
              <a:t>и </a:t>
            </a:r>
            <a:r>
              <a:rPr lang="ru-RU" sz="2800" b="1" dirty="0"/>
              <a:t>подготовка к оценочным процедурам по географии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AutoShape 4" descr="https://kartinkin.net/uploads/posts/2021-01/1610806356_28-p-fon-po-geografii-dlya-prezentatsii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kartinkin.net/uploads/posts/2021-01/1610806356_28-p-fon-po-geografii-dlya-prezentatsii-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879" y="128072"/>
            <a:ext cx="352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Работаем по обновленным ФГОС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20" y="5814100"/>
            <a:ext cx="51183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Хаванцева Елена Александровна, </a:t>
            </a:r>
          </a:p>
          <a:p>
            <a:r>
              <a:rPr lang="ru-RU" sz="1400" b="1" i="1" dirty="0" smtClean="0"/>
              <a:t>заместитель директора МАОУ «Лицей № 35 г. Челябинска», </a:t>
            </a:r>
          </a:p>
          <a:p>
            <a:r>
              <a:rPr lang="ru-RU" sz="1400" b="1" i="1" dirty="0" smtClean="0"/>
              <a:t>руководитель ГМО учителей географии г. Челябинска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62287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8" y="-5288"/>
            <a:ext cx="344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Работаем по обновленным ФГОС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288" y="1104960"/>
            <a:ext cx="2304256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Предметные</a:t>
            </a:r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1941" y="1104960"/>
            <a:ext cx="2880320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err="1" smtClean="0"/>
              <a:t>Метапредметны</a:t>
            </a:r>
            <a:endParaRPr lang="ru-RU" sz="2800" dirty="0" smtClean="0"/>
          </a:p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288" y="2084798"/>
            <a:ext cx="2370017" cy="110764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smtClean="0"/>
              <a:t>Географические знания и умения, географическое мышление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6606" y="2084798"/>
            <a:ext cx="2736304" cy="132366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Междисциплинарные понятия и УУД (</a:t>
            </a:r>
            <a:r>
              <a:rPr lang="ru-RU" sz="1600" dirty="0" smtClean="0"/>
              <a:t>познавательные, регулятивные, коммуникативные)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05534" y="1988840"/>
            <a:ext cx="2938466" cy="1686138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/>
          </a:p>
          <a:p>
            <a:r>
              <a:rPr lang="ru-RU" sz="2000" dirty="0" smtClean="0"/>
              <a:t>Определенные качества личности, </a:t>
            </a:r>
            <a:r>
              <a:rPr lang="ru-RU" sz="2000" dirty="0"/>
              <a:t>в</a:t>
            </a:r>
            <a:r>
              <a:rPr lang="ru-RU" sz="2000" dirty="0" smtClean="0"/>
              <a:t>остребованные в современном обществе и М, Ц, Т </a:t>
            </a:r>
            <a:r>
              <a:rPr lang="ru-RU" sz="1600" dirty="0" smtClean="0"/>
              <a:t>(мотивы, ценности, смыслы)</a:t>
            </a:r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47186"/>
            <a:ext cx="2952328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400" dirty="0" smtClean="0"/>
              <a:t>Образовательные</a:t>
            </a:r>
            <a:endParaRPr lang="ru-RU" sz="2800" dirty="0" smtClean="0"/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0426" y="4663616"/>
            <a:ext cx="2663350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Развивающие</a:t>
            </a:r>
          </a:p>
          <a:p>
            <a:pPr algn="ctr"/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70240" y="4667605"/>
            <a:ext cx="2736304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400" dirty="0" smtClean="0"/>
              <a:t>Воспитательные</a:t>
            </a:r>
            <a:endParaRPr lang="ru-RU" sz="2800" dirty="0" smtClean="0"/>
          </a:p>
          <a:p>
            <a:pPr algn="ctr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661248"/>
            <a:ext cx="7920880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Традиционные задачи урока</a:t>
            </a:r>
          </a:p>
          <a:p>
            <a:pPr algn="ctr"/>
            <a:endParaRPr lang="ru-RU" sz="2400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1403648" y="3898979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429785" y="3898979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282915" y="3898979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888280" y="5243669"/>
            <a:ext cx="0" cy="4175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2000" y="5223250"/>
            <a:ext cx="0" cy="4175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96076" y="5239680"/>
            <a:ext cx="0" cy="4175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516216" y="1104960"/>
            <a:ext cx="2304256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Личностные</a:t>
            </a:r>
          </a:p>
          <a:p>
            <a:pPr algn="ctr"/>
            <a:endParaRPr lang="ru-RU" sz="2400" dirty="0"/>
          </a:p>
        </p:txBody>
      </p:sp>
      <p:sp>
        <p:nvSpPr>
          <p:cNvPr id="17" name="Овал 16"/>
          <p:cNvSpPr/>
          <p:nvPr/>
        </p:nvSpPr>
        <p:spPr>
          <a:xfrm>
            <a:off x="102856" y="1772816"/>
            <a:ext cx="364688" cy="3368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112261" y="1722715"/>
            <a:ext cx="364688" cy="3368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6" name="Овал 25"/>
          <p:cNvSpPr/>
          <p:nvPr/>
        </p:nvSpPr>
        <p:spPr>
          <a:xfrm>
            <a:off x="2816637" y="1740730"/>
            <a:ext cx="364688" cy="3368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62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6" y="0"/>
            <a:ext cx="344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Работаем по обновленным ФГОС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712968" cy="599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Предметные</a:t>
            </a:r>
            <a:r>
              <a:rPr lang="en-US" dirty="0" smtClean="0"/>
              <a:t> </a:t>
            </a:r>
            <a:r>
              <a:rPr lang="ru-RU" dirty="0" smtClean="0"/>
              <a:t>результаты</a:t>
            </a:r>
            <a:r>
              <a:rPr lang="en-US" dirty="0" smtClean="0"/>
              <a:t> </a:t>
            </a:r>
            <a:r>
              <a:rPr lang="ru-RU" dirty="0" smtClean="0"/>
              <a:t>заданы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err="1" smtClean="0"/>
              <a:t>деятельностной</a:t>
            </a:r>
            <a:r>
              <a:rPr lang="en-US" dirty="0" smtClean="0"/>
              <a:t> </a:t>
            </a:r>
            <a:r>
              <a:rPr lang="ru-RU" dirty="0" smtClean="0"/>
              <a:t>форме</a:t>
            </a:r>
            <a:r>
              <a:rPr lang="en-US" dirty="0" smtClean="0"/>
              <a:t>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усилением</a:t>
            </a:r>
            <a:r>
              <a:rPr lang="en-US" dirty="0" smtClean="0"/>
              <a:t> </a:t>
            </a:r>
            <a:r>
              <a:rPr lang="ru-RU" dirty="0" smtClean="0"/>
              <a:t>акцента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применение</a:t>
            </a:r>
            <a:r>
              <a:rPr lang="en-US" dirty="0" smtClean="0"/>
              <a:t> </a:t>
            </a:r>
            <a:r>
              <a:rPr lang="ru-RU" dirty="0" smtClean="0"/>
              <a:t>освоенного</a:t>
            </a:r>
            <a:r>
              <a:rPr lang="en-US" dirty="0" smtClean="0"/>
              <a:t> </a:t>
            </a:r>
            <a:r>
              <a:rPr lang="ru-RU" dirty="0" smtClean="0"/>
              <a:t>содержания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Предметные</a:t>
            </a:r>
            <a:r>
              <a:rPr lang="en-US" dirty="0" smtClean="0"/>
              <a:t> </a:t>
            </a:r>
            <a:r>
              <a:rPr lang="ru-RU" dirty="0" smtClean="0"/>
              <a:t>результаты</a:t>
            </a:r>
            <a:r>
              <a:rPr lang="en-US" dirty="0" smtClean="0"/>
              <a:t> </a:t>
            </a:r>
            <a:r>
              <a:rPr lang="ru-RU" dirty="0" smtClean="0"/>
              <a:t>заданы</a:t>
            </a:r>
            <a:r>
              <a:rPr lang="en-US" dirty="0" smtClean="0"/>
              <a:t>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учетом</a:t>
            </a:r>
            <a:r>
              <a:rPr lang="en-US" dirty="0" smtClean="0"/>
              <a:t> </a:t>
            </a:r>
            <a:r>
              <a:rPr lang="ru-RU" dirty="0" smtClean="0"/>
              <a:t>документов</a:t>
            </a:r>
            <a:r>
              <a:rPr lang="en-US" dirty="0" smtClean="0"/>
              <a:t> </a:t>
            </a:r>
            <a:r>
              <a:rPr lang="ru-RU" dirty="0" smtClean="0"/>
              <a:t>стратегического</a:t>
            </a:r>
            <a:r>
              <a:rPr lang="en-US" dirty="0" smtClean="0"/>
              <a:t> </a:t>
            </a:r>
            <a:r>
              <a:rPr lang="ru-RU" dirty="0" smtClean="0"/>
              <a:t>планирования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Предметные</a:t>
            </a:r>
            <a:r>
              <a:rPr lang="en-US" dirty="0" smtClean="0"/>
              <a:t> </a:t>
            </a:r>
            <a:r>
              <a:rPr lang="ru-RU" dirty="0" smtClean="0"/>
              <a:t>результаты</a:t>
            </a:r>
            <a:r>
              <a:rPr lang="en-US" dirty="0" smtClean="0"/>
              <a:t> </a:t>
            </a:r>
            <a:r>
              <a:rPr lang="ru-RU" dirty="0" smtClean="0"/>
              <a:t>заданы</a:t>
            </a:r>
            <a:r>
              <a:rPr lang="en-US" dirty="0" smtClean="0"/>
              <a:t>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учетом</a:t>
            </a:r>
            <a:r>
              <a:rPr lang="en-US" dirty="0" smtClean="0"/>
              <a:t> </a:t>
            </a:r>
            <a:r>
              <a:rPr lang="ru-RU" dirty="0" smtClean="0"/>
              <a:t>проводимых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федеральном</a:t>
            </a:r>
            <a:r>
              <a:rPr lang="en-US" dirty="0" smtClean="0"/>
              <a:t> </a:t>
            </a:r>
            <a:r>
              <a:rPr lang="ru-RU" dirty="0" smtClean="0"/>
              <a:t>уровне</a:t>
            </a:r>
            <a:r>
              <a:rPr lang="en-US" dirty="0" smtClean="0"/>
              <a:t> </a:t>
            </a:r>
            <a:r>
              <a:rPr lang="ru-RU" dirty="0" smtClean="0"/>
              <a:t>процедур</a:t>
            </a:r>
            <a:r>
              <a:rPr lang="en-US" dirty="0" smtClean="0"/>
              <a:t> </a:t>
            </a:r>
            <a:r>
              <a:rPr lang="ru-RU" dirty="0" smtClean="0"/>
              <a:t>оценки</a:t>
            </a:r>
            <a:r>
              <a:rPr lang="en-US" dirty="0" smtClean="0"/>
              <a:t> </a:t>
            </a:r>
            <a:r>
              <a:rPr lang="ru-RU" dirty="0" smtClean="0"/>
              <a:t>качества</a:t>
            </a:r>
            <a:r>
              <a:rPr lang="en-US" dirty="0" smtClean="0"/>
              <a:t> </a:t>
            </a:r>
            <a:r>
              <a:rPr lang="ru-RU" dirty="0" smtClean="0"/>
              <a:t>образования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Предметные</a:t>
            </a:r>
            <a:r>
              <a:rPr lang="en-US" dirty="0" smtClean="0"/>
              <a:t> </a:t>
            </a:r>
            <a:r>
              <a:rPr lang="ru-RU" dirty="0" smtClean="0"/>
              <a:t>результаты</a:t>
            </a:r>
            <a:r>
              <a:rPr lang="en-US" dirty="0" smtClean="0"/>
              <a:t> </a:t>
            </a:r>
            <a:r>
              <a:rPr lang="ru-RU" dirty="0" smtClean="0"/>
              <a:t>определяют</a:t>
            </a:r>
            <a:r>
              <a:rPr lang="en-US" dirty="0" smtClean="0"/>
              <a:t> </a:t>
            </a:r>
            <a:r>
              <a:rPr lang="ru-RU" dirty="0" smtClean="0"/>
              <a:t>минимум</a:t>
            </a:r>
            <a:r>
              <a:rPr lang="en-US" dirty="0" smtClean="0"/>
              <a:t> </a:t>
            </a:r>
            <a:r>
              <a:rPr lang="ru-RU" dirty="0" smtClean="0"/>
              <a:t>содержания</a:t>
            </a:r>
            <a:r>
              <a:rPr lang="en-US" dirty="0" smtClean="0"/>
              <a:t> </a:t>
            </a:r>
            <a:r>
              <a:rPr lang="ru-RU" dirty="0" smtClean="0"/>
              <a:t>основного</a:t>
            </a:r>
            <a:r>
              <a:rPr lang="en-US" dirty="0" smtClean="0"/>
              <a:t> </a:t>
            </a:r>
            <a:r>
              <a:rPr lang="ru-RU" dirty="0" smtClean="0"/>
              <a:t>общего</a:t>
            </a:r>
            <a:r>
              <a:rPr lang="en-US" dirty="0" smtClean="0"/>
              <a:t> </a:t>
            </a:r>
            <a:r>
              <a:rPr lang="ru-RU" dirty="0" smtClean="0"/>
              <a:t>образования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Углубленного</a:t>
            </a:r>
            <a:r>
              <a:rPr lang="en-US" dirty="0" smtClean="0"/>
              <a:t> </a:t>
            </a:r>
            <a:r>
              <a:rPr lang="ru-RU" dirty="0" smtClean="0"/>
              <a:t>уровня</a:t>
            </a:r>
            <a:r>
              <a:rPr lang="en-US" dirty="0" smtClean="0"/>
              <a:t> </a:t>
            </a:r>
            <a:r>
              <a:rPr lang="ru-RU" dirty="0" smtClean="0"/>
              <a:t>изучения</a:t>
            </a:r>
            <a:r>
              <a:rPr lang="en-US" dirty="0" smtClean="0"/>
              <a:t> </a:t>
            </a:r>
            <a:r>
              <a:rPr lang="ru-RU" dirty="0" smtClean="0"/>
              <a:t>географии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основной</a:t>
            </a:r>
            <a:r>
              <a:rPr lang="en-US" dirty="0" smtClean="0"/>
              <a:t> </a:t>
            </a:r>
            <a:r>
              <a:rPr lang="ru-RU" dirty="0" smtClean="0"/>
              <a:t>школе</a:t>
            </a:r>
            <a:r>
              <a:rPr lang="en-US" dirty="0" smtClean="0"/>
              <a:t> </a:t>
            </a:r>
            <a:r>
              <a:rPr lang="ru-RU" dirty="0" smtClean="0"/>
              <a:t>нет. Уровневую</a:t>
            </a:r>
            <a:r>
              <a:rPr lang="en-US" dirty="0" smtClean="0"/>
              <a:t> </a:t>
            </a:r>
            <a:r>
              <a:rPr lang="ru-RU" dirty="0" smtClean="0"/>
              <a:t>дифференциацию</a:t>
            </a:r>
            <a:r>
              <a:rPr lang="en-US" dirty="0" smtClean="0"/>
              <a:t> </a:t>
            </a:r>
            <a:r>
              <a:rPr lang="ru-RU" dirty="0" smtClean="0"/>
              <a:t>можно</a:t>
            </a:r>
            <a:r>
              <a:rPr lang="en-US" dirty="0" smtClean="0"/>
              <a:t> </a:t>
            </a:r>
            <a:r>
              <a:rPr lang="ru-RU" dirty="0" smtClean="0"/>
              <a:t>осуществлять</a:t>
            </a:r>
            <a:r>
              <a:rPr lang="en-US" dirty="0" smtClean="0"/>
              <a:t> </a:t>
            </a:r>
            <a:r>
              <a:rPr lang="ru-RU" dirty="0" smtClean="0"/>
              <a:t>за</a:t>
            </a:r>
            <a:r>
              <a:rPr lang="en-US" dirty="0" smtClean="0"/>
              <a:t> </a:t>
            </a:r>
            <a:r>
              <a:rPr lang="ru-RU" dirty="0" smtClean="0"/>
              <a:t>счет</a:t>
            </a:r>
            <a:r>
              <a:rPr lang="en-US" dirty="0" smtClean="0"/>
              <a:t> </a:t>
            </a:r>
            <a:r>
              <a:rPr lang="ru-RU" dirty="0" smtClean="0"/>
              <a:t>методического</a:t>
            </a:r>
            <a:r>
              <a:rPr lang="en-US" dirty="0" smtClean="0"/>
              <a:t> </a:t>
            </a:r>
            <a:r>
              <a:rPr lang="ru-RU" dirty="0" smtClean="0"/>
              <a:t>аппарата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примерной рабочей программе предметные результаты  выделены по классам </a:t>
            </a:r>
            <a:r>
              <a:rPr lang="ru-RU" sz="1100" dirty="0" smtClean="0">
                <a:solidFill>
                  <a:srgbClr val="0070C0"/>
                </a:solidFill>
              </a:rPr>
              <a:t>https://edsoo.ru/Primernaya_rabochaya_programma_osnovnogo_obschego_obrazovaniya_predmeta_Geografiya_proekt_.htm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универсальном кодификаторе обозначены проверяемые результаты </a:t>
            </a:r>
            <a:r>
              <a:rPr lang="ru-RU" sz="1200" dirty="0">
                <a:solidFill>
                  <a:srgbClr val="0070C0"/>
                </a:solidFill>
              </a:rPr>
              <a:t>http://fipi.ru/metodicheskaya-kopilka/univers-kodifikatory-oko#!/tab/243050673-8</a:t>
            </a:r>
          </a:p>
        </p:txBody>
      </p:sp>
    </p:spTree>
    <p:extLst>
      <p:ext uri="{BB962C8B-B14F-4D97-AF65-F5344CB8AC3E}">
        <p14:creationId xmlns:p14="http://schemas.microsoft.com/office/powerpoint/2010/main" val="67570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76778"/>
            <a:ext cx="3960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Проверяемое содержание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44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Работаем по обновленным ФГОС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2083" r="31745" b="14068"/>
          <a:stretch/>
        </p:blipFill>
        <p:spPr bwMode="auto">
          <a:xfrm>
            <a:off x="467544" y="938443"/>
            <a:ext cx="8136903" cy="492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7787" y="5876111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Таблица составлена на основе кодификаторов экзаменационных работ ОГЭ и </a:t>
            </a:r>
            <a:r>
              <a:rPr lang="ru-RU" sz="1600" dirty="0" smtClean="0"/>
              <a:t>ЕГЭ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hlinkClick r:id="rId3"/>
              </a:rPr>
              <a:t>https://fipi.ru/ege/demoversii-specifikacii-kodifikatory#!/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tab/151883967-8</a:t>
            </a:r>
            <a:endParaRPr lang="ru-RU" sz="1400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757" y="620688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Знать и понимать:</a:t>
            </a:r>
          </a:p>
          <a:p>
            <a:r>
              <a:rPr lang="ru-RU" dirty="0"/>
              <a:t>1.1 смысл основных категорий и понятий;</a:t>
            </a:r>
          </a:p>
          <a:p>
            <a:r>
              <a:rPr lang="ru-RU" dirty="0"/>
              <a:t>1.2 особенности размещения основных видов природных ресурсов и их главные месторождения и территориальные сочетания;</a:t>
            </a:r>
          </a:p>
          <a:p>
            <a:r>
              <a:rPr lang="ru-RU" dirty="0"/>
              <a:t>1.4 географические особенности отраслевой и территориальной структуры мирового хозяйства, размещение его основных отраслей;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Уметь: </a:t>
            </a:r>
          </a:p>
          <a:p>
            <a:r>
              <a:rPr lang="ru-RU" dirty="0"/>
              <a:t>2.2. Объяснять существенные признаки географических объектов и явлений;</a:t>
            </a:r>
          </a:p>
          <a:p>
            <a:r>
              <a:rPr lang="ru-RU" dirty="0"/>
              <a:t>2.4 Определять по карте расстояния, направления и высоты точек,, географические координаты и местоположение объектов;</a:t>
            </a:r>
          </a:p>
          <a:p>
            <a:r>
              <a:rPr lang="ru-RU" dirty="0"/>
              <a:t>2.6 Оценивать </a:t>
            </a:r>
            <a:r>
              <a:rPr lang="ru-RU" dirty="0" smtClean="0"/>
              <a:t>ресурсообеспеченность отдельных </a:t>
            </a:r>
            <a:r>
              <a:rPr lang="ru-RU" dirty="0"/>
              <a:t>стран и регионов мира, их демографическую ситуацию;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Использовать приобретенные знания и умения в практической деятельности и…</a:t>
            </a:r>
          </a:p>
          <a:p>
            <a:r>
              <a:rPr lang="ru-RU" dirty="0"/>
              <a:t>3.1 Определение поясного времени и чтение карт различного содержания;</a:t>
            </a:r>
          </a:p>
          <a:p>
            <a:r>
              <a:rPr lang="ru-RU" dirty="0"/>
              <a:t>3.2 Выявление описание и объяснение текущих событий и ситуаций в географической среде на основе их географической и </a:t>
            </a:r>
            <a:r>
              <a:rPr lang="ru-RU" dirty="0" err="1" smtClean="0"/>
              <a:t>геоэкологической</a:t>
            </a:r>
            <a:r>
              <a:rPr lang="ru-RU" dirty="0" smtClean="0"/>
              <a:t> экспертизы</a:t>
            </a:r>
            <a:r>
              <a:rPr lang="ru-RU" dirty="0"/>
              <a:t>;</a:t>
            </a:r>
          </a:p>
          <a:p>
            <a:r>
              <a:rPr lang="ru-RU" dirty="0"/>
              <a:t>3.3 Анализ и оценка территорий с точки зрения взаимосвязи природных, социально-экономических и техногенных процессов, исходя из их пространственно-временного развития….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44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Работаем по обновленным ФГОС</a:t>
            </a:r>
          </a:p>
        </p:txBody>
      </p:sp>
    </p:spTree>
    <p:extLst>
      <p:ext uri="{BB962C8B-B14F-4D97-AF65-F5344CB8AC3E}">
        <p14:creationId xmlns:p14="http://schemas.microsoft.com/office/powerpoint/2010/main" val="40522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22" y="984782"/>
            <a:ext cx="6192688" cy="91440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Возможность их использовать в реальной жизни (компетенции)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44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Работаем по обновленным ФГОС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1126" y="3356992"/>
            <a:ext cx="1980220" cy="68045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Умения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2636912"/>
            <a:ext cx="2664296" cy="216024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Предметные результаты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1" y="2636912"/>
            <a:ext cx="3256432" cy="216024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Объекты </a:t>
            </a:r>
          </a:p>
          <a:p>
            <a:pPr algn="ctr"/>
            <a:r>
              <a:rPr lang="ru-RU" sz="2800" b="1" dirty="0" smtClean="0"/>
              <a:t>контроля в ГИА мероприятиях (ФИПИ)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4" y="5012257"/>
            <a:ext cx="1980220" cy="69837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Знания</a:t>
            </a:r>
            <a:endParaRPr lang="ru-RU" sz="2800" b="1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3775656" y="4365104"/>
            <a:ext cx="963973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3783978" y="2535903"/>
            <a:ext cx="963973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endCxn id="7" idx="3"/>
          </p:cNvCxnSpPr>
          <p:nvPr/>
        </p:nvCxnSpPr>
        <p:spPr>
          <a:xfrm flipH="1">
            <a:off x="5256074" y="4797152"/>
            <a:ext cx="396047" cy="5642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7" idx="1"/>
          </p:cNvCxnSpPr>
          <p:nvPr/>
        </p:nvCxnSpPr>
        <p:spPr>
          <a:xfrm>
            <a:off x="2951820" y="4797152"/>
            <a:ext cx="324034" cy="5642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55976" y="1899182"/>
            <a:ext cx="1296145" cy="7377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4" idx="1"/>
          </p:cNvCxnSpPr>
          <p:nvPr/>
        </p:nvCxnSpPr>
        <p:spPr>
          <a:xfrm>
            <a:off x="2970264" y="3694308"/>
            <a:ext cx="340862" cy="29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" idx="2"/>
          </p:cNvCxnSpPr>
          <p:nvPr/>
        </p:nvCxnSpPr>
        <p:spPr>
          <a:xfrm flipH="1">
            <a:off x="2951821" y="1899182"/>
            <a:ext cx="1314145" cy="7377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1"/>
          </p:cNvCxnSpPr>
          <p:nvPr/>
        </p:nvCxnSpPr>
        <p:spPr>
          <a:xfrm>
            <a:off x="5291346" y="3712873"/>
            <a:ext cx="360775" cy="41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1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626859"/>
            <a:ext cx="82089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Что делать</a:t>
            </a:r>
            <a:r>
              <a:rPr lang="ru-RU" sz="2000" b="1" dirty="0" smtClean="0"/>
              <a:t>?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Включать </a:t>
            </a:r>
            <a:r>
              <a:rPr lang="ru-RU" sz="2000" b="1" dirty="0"/>
              <a:t>задания в формате ОГЭ, ЕГЭ, ВПР в соответствующие уроки </a:t>
            </a:r>
            <a:endParaRPr lang="ru-RU" sz="2000" b="1" dirty="0" smtClean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3691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Построение </a:t>
            </a:r>
            <a:r>
              <a:rPr lang="ru-RU" sz="2000" dirty="0"/>
              <a:t>профиля рельефа по топографическим </a:t>
            </a:r>
            <a:r>
              <a:rPr lang="ru-RU" sz="2000" dirty="0" smtClean="0"/>
              <a:t>картам</a:t>
            </a:r>
            <a:r>
              <a:rPr lang="ru-RU" sz="2000" dirty="0"/>
              <a:t> </a:t>
            </a:r>
            <a:r>
              <a:rPr lang="ru-RU" sz="2000" dirty="0" smtClean="0"/>
              <a:t>(Задание </a:t>
            </a:r>
            <a:r>
              <a:rPr lang="ru-RU" sz="2000" dirty="0"/>
              <a:t>22</a:t>
            </a:r>
            <a:r>
              <a:rPr lang="ru-RU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Определение </a:t>
            </a:r>
            <a:r>
              <a:rPr lang="ru-RU" sz="2000" dirty="0"/>
              <a:t>азимутов по картам (Задание </a:t>
            </a:r>
            <a:r>
              <a:rPr lang="ru-RU" sz="2000" dirty="0" smtClean="0"/>
              <a:t>21)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Распределение </a:t>
            </a:r>
            <a:r>
              <a:rPr lang="ru-RU" sz="2000" dirty="0"/>
              <a:t>точек в порядке увеличения влажности воздуха (Задание 2, вар</a:t>
            </a:r>
            <a:r>
              <a:rPr lang="ru-RU" sz="2000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Некоторые </a:t>
            </a:r>
            <a:r>
              <a:rPr lang="ru-RU" sz="2000" dirty="0"/>
              <a:t>задания на определение регионов по описаниям (Задания 16 вар</a:t>
            </a:r>
            <a:r>
              <a:rPr lang="ru-RU" sz="2000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Задания </a:t>
            </a:r>
            <a:r>
              <a:rPr lang="ru-RU" sz="2000" dirty="0"/>
              <a:t>на определение долготы пункта исходя из разницы во времени с гринвичским меридианом (задание 30 вар</a:t>
            </a:r>
            <a:r>
              <a:rPr lang="ru-RU" sz="2000" dirty="0" smtClean="0"/>
              <a:t>.)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2893" y="1072252"/>
            <a:ext cx="28803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55475" y="5499234"/>
            <a:ext cx="5961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 </a:t>
            </a:r>
          </a:p>
          <a:p>
            <a:r>
              <a:rPr lang="ru-RU" b="1" dirty="0" smtClean="0"/>
              <a:t>Организовывать </a:t>
            </a:r>
            <a:r>
              <a:rPr lang="ru-RU" b="1" dirty="0"/>
              <a:t>дополнительные занятия, </a:t>
            </a:r>
            <a:endParaRPr lang="ru-RU" b="1" dirty="0" smtClean="0"/>
          </a:p>
          <a:p>
            <a:r>
              <a:rPr lang="ru-RU" b="1" dirty="0" smtClean="0"/>
              <a:t>для </a:t>
            </a:r>
            <a:r>
              <a:rPr lang="ru-RU" b="1" dirty="0"/>
              <a:t>желающих сдавать ОГЭ, ЕГЭ </a:t>
            </a:r>
          </a:p>
        </p:txBody>
      </p:sp>
      <p:sp>
        <p:nvSpPr>
          <p:cNvPr id="8" name="Прямоугольник 7"/>
          <p:cNvSpPr/>
          <p:nvPr/>
        </p:nvSpPr>
        <p:spPr>
          <a:xfrm rot="20004326">
            <a:off x="555493" y="2025350"/>
            <a:ext cx="65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88" y="0"/>
            <a:ext cx="344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Работаем по обновленным ФГОС</a:t>
            </a:r>
          </a:p>
        </p:txBody>
      </p:sp>
    </p:spTree>
    <p:extLst>
      <p:ext uri="{BB962C8B-B14F-4D97-AF65-F5344CB8AC3E}">
        <p14:creationId xmlns:p14="http://schemas.microsoft.com/office/powerpoint/2010/main" val="266186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Предметные </a:t>
            </a:r>
            <a:r>
              <a:rPr lang="ru-RU" dirty="0" smtClean="0"/>
              <a:t>результаты ф</a:t>
            </a:r>
            <a:r>
              <a:rPr lang="ru-RU" b="1" dirty="0" smtClean="0"/>
              <a:t>ормируются </a:t>
            </a:r>
            <a:r>
              <a:rPr lang="ru-RU" b="1" dirty="0"/>
              <a:t>в ходе выполнения заданий, практических работ  и ответов на вопросы в </a:t>
            </a:r>
            <a:r>
              <a:rPr lang="ru-RU" b="1" dirty="0" err="1"/>
              <a:t>деятельностной</a:t>
            </a:r>
            <a:r>
              <a:rPr lang="ru-RU" b="1" dirty="0"/>
              <a:t> форме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2088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Особое </a:t>
            </a:r>
            <a:r>
              <a:rPr lang="ru-RU" dirty="0"/>
              <a:t>внимание –темы «Планы местности» и «Географические карты»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Обязательные </a:t>
            </a:r>
            <a:r>
              <a:rPr lang="ru-RU" dirty="0"/>
              <a:t>практические работы  </a:t>
            </a:r>
            <a:r>
              <a:rPr lang="ru-RU" sz="1100" dirty="0">
                <a:solidFill>
                  <a:srgbClr val="0070C0"/>
                </a:solidFill>
              </a:rPr>
              <a:t>https://edsoo.ru/Primernaya_rabochaya_programma_osnovnogo_obschego_obrazovaniya_predmeta_Geografiya_proekt_.htm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</a:t>
            </a:r>
            <a:r>
              <a:rPr lang="ru-RU" dirty="0"/>
              <a:t>метапредметных результатов, эмоционального интеллекта и функциональной грамотности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Проверяемое содержание –универсальный кодификатор ФИПИ 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70C0"/>
                </a:solidFill>
              </a:rPr>
              <a:t>http://fipi.ru/metodicheskaya-kopilka/univers-kodifikatory-oko#!/tab/243050673-8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Основа ФГОС 2022 –системно</a:t>
            </a:r>
            <a:r>
              <a:rPr lang="en-US" b="1" dirty="0" smtClean="0"/>
              <a:t> </a:t>
            </a:r>
            <a:r>
              <a:rPr lang="ru-RU" b="1" dirty="0" smtClean="0"/>
              <a:t>деятельностный подход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88" y="0"/>
            <a:ext cx="344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Работаем по обновленным ФГОС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78364" y="1062028"/>
            <a:ext cx="28803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83568" y="2097132"/>
            <a:ext cx="28803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8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786" y="2176336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Подготовка к оценочным процедурам: актуализируем планируемые результаты по географии в соответствии с обновленными ФГОС ООО и ФГОС СОО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763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Коновалова Наталья Васильевна, </a:t>
            </a:r>
            <a:r>
              <a:rPr lang="ru-RU" i="1" dirty="0"/>
              <a:t>заместитель директора по УВР МБОУ «СОШ № 86 г. </a:t>
            </a:r>
            <a:r>
              <a:rPr lang="ru-RU" i="1" dirty="0" smtClean="0"/>
              <a:t>Челябинска</a:t>
            </a:r>
            <a:r>
              <a:rPr lang="ru-RU" i="1" dirty="0"/>
              <a:t>» 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899" y="4006805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Подготовка к ВПР по географии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из опыта работы)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006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Бойченко Наталья Васильевна, </a:t>
            </a:r>
            <a:r>
              <a:rPr lang="ru-RU" dirty="0"/>
              <a:t>учитель географии МАОУ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СОШ № 62 г. Челябинска»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942909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Подготовка к ГИА по географии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из опыта работы) 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5266" y="50040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Шайхалова</a:t>
            </a:r>
            <a:r>
              <a:rPr lang="ru-RU" b="1" dirty="0"/>
              <a:t> Олеся Юрьевна, </a:t>
            </a:r>
            <a:endParaRPr lang="ru-RU" b="1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географии МБОУ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СОШ № 107 г. Челябинска» 	</a:t>
            </a:r>
          </a:p>
        </p:txBody>
      </p:sp>
      <p:sp>
        <p:nvSpPr>
          <p:cNvPr id="9" name="Овал 8"/>
          <p:cNvSpPr/>
          <p:nvPr/>
        </p:nvSpPr>
        <p:spPr>
          <a:xfrm>
            <a:off x="141184" y="1822433"/>
            <a:ext cx="364688" cy="3368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9555" y="3669919"/>
            <a:ext cx="364688" cy="3368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2442" y="4653136"/>
            <a:ext cx="364688" cy="3368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44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Работаем по обновленным ФГОС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899" y="389531"/>
            <a:ext cx="864096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«</a:t>
            </a:r>
            <a:r>
              <a:rPr lang="ru-RU" sz="2400" b="1" dirty="0"/>
              <a:t>Формирование предметных результатов обучения </a:t>
            </a:r>
            <a:endParaRPr lang="ru-RU" sz="2400" b="1" dirty="0" smtClean="0"/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и </a:t>
            </a:r>
            <a:r>
              <a:rPr lang="ru-RU" sz="2400" b="1" dirty="0"/>
              <a:t>подготовка к оценочным процедурам по географии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2178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491</TotalTime>
  <Words>644</Words>
  <Application>Microsoft Office PowerPoint</Application>
  <PresentationFormat>Экран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22</cp:revision>
  <cp:lastPrinted>2023-03-14T05:11:29Z</cp:lastPrinted>
  <dcterms:created xsi:type="dcterms:W3CDTF">2023-03-13T05:24:09Z</dcterms:created>
  <dcterms:modified xsi:type="dcterms:W3CDTF">2023-03-14T09:25:06Z</dcterms:modified>
</cp:coreProperties>
</file>