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2F4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aqyVG" TargetMode="External"/><Relationship Id="rId2" Type="http://schemas.openxmlformats.org/officeDocument/2006/relationships/hyperlink" Target="https://clck.ru/aqyZ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ck.ru/aqyW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aqyWN" TargetMode="External"/><Relationship Id="rId2" Type="http://schemas.openxmlformats.org/officeDocument/2006/relationships/hyperlink" Target="https://clck.ru/aqyV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hyperlink" Target="http://publication.pravo.gov.ru/Document/View/000120210705002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ation.pravo.gov.ru/Document/View/00012021121300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 smtClean="0"/>
              <a:t>География</a:t>
            </a:r>
            <a:r>
              <a:rPr lang="ru-RU" sz="4000" b="1" dirty="0"/>
              <a:t>. </a:t>
            </a:r>
            <a:r>
              <a:rPr lang="ru-RU" sz="4000" b="1" dirty="0" smtClean="0"/>
              <a:t>Переход на обновлённый ФГОС в сентябре </a:t>
            </a:r>
            <a:r>
              <a:rPr lang="ru-RU" sz="4000" b="1" dirty="0"/>
              <a:t>2022 года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Городское методическое объединение учителей географии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01.03.2022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877272"/>
            <a:ext cx="61206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Хаванцева Елена Александровна, 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заместитель директора по УВР МАОУ «Лицей № 35 г. Челябинска»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>
            <a:spLocks/>
          </p:cNvSpPr>
          <p:nvPr/>
        </p:nvSpPr>
        <p:spPr>
          <a:xfrm>
            <a:off x="662249" y="692696"/>
            <a:ext cx="7654167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400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</a:t>
            </a:r>
            <a:r>
              <a:rPr lang="ru-RU" sz="24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b="1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ru-RU" sz="2400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91361"/>
              </p:ext>
            </p:extLst>
          </p:nvPr>
        </p:nvGraphicFramePr>
        <p:xfrm>
          <a:off x="251520" y="1484784"/>
          <a:ext cx="8640960" cy="33286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72408"/>
                <a:gridCol w="4968552"/>
              </a:tblGrid>
              <a:tr h="1066800">
                <a:tc>
                  <a:txBody>
                    <a:bodyPr/>
                    <a:lstStyle/>
                    <a:p>
                      <a:pPr marL="511175" marR="3721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/>
                        <a:t>Элементы </a:t>
                      </a:r>
                      <a:r>
                        <a:rPr sz="1400" spc="-15" dirty="0"/>
                        <a:t>содержания, </a:t>
                      </a:r>
                      <a:r>
                        <a:rPr sz="1400" spc="-5" dirty="0"/>
                        <a:t>из </a:t>
                      </a:r>
                      <a:r>
                        <a:rPr sz="1400" spc="-350" dirty="0"/>
                        <a:t> </a:t>
                      </a:r>
                      <a:r>
                        <a:rPr sz="1400" spc="-5" dirty="0"/>
                        <a:t>примерной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программы,</a:t>
                      </a:r>
                      <a:endParaRPr sz="1400" dirty="0"/>
                    </a:p>
                    <a:p>
                      <a:pPr marL="394970" marR="256540" algn="ctr">
                        <a:lnSpc>
                          <a:spcPct val="100000"/>
                        </a:lnSpc>
                      </a:pPr>
                      <a:r>
                        <a:rPr sz="1400" spc="-5" dirty="0"/>
                        <a:t>требующие </a:t>
                      </a:r>
                      <a:r>
                        <a:rPr sz="1400" spc="-10" dirty="0"/>
                        <a:t>дополнительной </a:t>
                      </a:r>
                      <a:r>
                        <a:rPr sz="1400" spc="-355" dirty="0"/>
                        <a:t> </a:t>
                      </a:r>
                      <a:r>
                        <a:rPr sz="1400" spc="-5" dirty="0"/>
                        <a:t>информации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1938020" marR="1798320" indent="3581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 err="1" smtClean="0"/>
                        <a:t>Рекомендации</a:t>
                      </a:r>
                      <a:r>
                        <a:rPr sz="1400" spc="-5" dirty="0" smtClean="0"/>
                        <a:t> </a:t>
                      </a:r>
                      <a:r>
                        <a:rPr sz="1400" spc="-5" dirty="0"/>
                        <a:t>по компенсации 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(при</a:t>
                      </a:r>
                      <a:r>
                        <a:rPr sz="1400" spc="20" dirty="0"/>
                        <a:t> </a:t>
                      </a:r>
                      <a:r>
                        <a:rPr sz="1400" spc="-10" dirty="0"/>
                        <a:t>отсутствии</a:t>
                      </a:r>
                      <a:r>
                        <a:rPr sz="1400" spc="10" dirty="0"/>
                        <a:t> </a:t>
                      </a:r>
                      <a:r>
                        <a:rPr sz="1400" spc="-10" dirty="0"/>
                        <a:t>элементов </a:t>
                      </a:r>
                      <a:r>
                        <a:rPr sz="1400" spc="-15" dirty="0"/>
                        <a:t>содержания)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</a:tr>
              <a:tr h="914400">
                <a:tc>
                  <a:txBody>
                    <a:bodyPr/>
                    <a:lstStyle/>
                    <a:p>
                      <a:pPr marL="91440" marR="2165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/>
                        <a:t>Практическая</a:t>
                      </a:r>
                      <a:r>
                        <a:rPr sz="1800" spc="15" dirty="0"/>
                        <a:t> </a:t>
                      </a:r>
                      <a:r>
                        <a:rPr sz="1800" spc="-10" dirty="0"/>
                        <a:t>работа: </a:t>
                      </a:r>
                      <a:r>
                        <a:rPr sz="1800" spc="-5" dirty="0"/>
                        <a:t> Организация</a:t>
                      </a:r>
                      <a:r>
                        <a:rPr sz="1800" spc="-70" dirty="0"/>
                        <a:t> </a:t>
                      </a:r>
                      <a:r>
                        <a:rPr sz="1800" spc="-5" dirty="0"/>
                        <a:t>фенологических </a:t>
                      </a:r>
                      <a:r>
                        <a:rPr sz="1800" spc="-390" dirty="0"/>
                        <a:t> </a:t>
                      </a:r>
                      <a:r>
                        <a:rPr sz="1800" spc="-15" dirty="0"/>
                        <a:t>наблюдений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u="heavy" spc="-10" dirty="0">
                          <a:uFill>
                            <a:solidFill>
                              <a:srgbClr val="0462C1"/>
                            </a:solidFill>
                          </a:uFill>
                          <a:hlinkClick r:id="rId2"/>
                        </a:rPr>
                        <a:t>https://clck.ru/aqyZx</a:t>
                      </a:r>
                      <a:endParaRPr sz="1800"/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spc="-5" dirty="0"/>
                        <a:t>(пример</a:t>
                      </a:r>
                      <a:r>
                        <a:rPr sz="1800" spc="15" dirty="0"/>
                        <a:t> </a:t>
                      </a:r>
                      <a:r>
                        <a:rPr sz="1800" spc="-10" dirty="0"/>
                        <a:t>источника</a:t>
                      </a:r>
                      <a:r>
                        <a:rPr sz="1800" spc="20" dirty="0"/>
                        <a:t> </a:t>
                      </a:r>
                      <a:r>
                        <a:rPr sz="1800" spc="-5" dirty="0"/>
                        <a:t>информации)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/>
                        <a:t>Древо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географических</a:t>
                      </a:r>
                      <a:r>
                        <a:rPr sz="1800" spc="20" dirty="0"/>
                        <a:t> </a:t>
                      </a:r>
                      <a:r>
                        <a:rPr sz="1800" spc="-5" dirty="0"/>
                        <a:t>наук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2479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https://clck.ru/aqyVG </a:t>
                      </a:r>
                      <a:r>
                        <a:rPr lang="en-US" sz="1800" spc="-5" dirty="0" smtClean="0">
                          <a:solidFill>
                            <a:srgbClr val="04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1800" spc="-5" dirty="0" smtClean="0">
                        <a:solidFill>
                          <a:srgbClr val="0462C1"/>
                        </a:solidFill>
                        <a:latin typeface="Calibri"/>
                        <a:cs typeface="Calibri"/>
                      </a:endParaRPr>
                    </a:p>
                    <a:p>
                      <a:pPr marL="22479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h</a:t>
                      </a:r>
                      <a:r>
                        <a:rPr lang="en-US" sz="1800" u="heavy" spc="-3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t</a:t>
                      </a:r>
                      <a:r>
                        <a:rPr lang="en-US" sz="18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t</a:t>
                      </a:r>
                      <a:r>
                        <a:rPr lang="en-US" sz="1800" u="heavy" spc="-1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p</a:t>
                      </a:r>
                      <a:r>
                        <a:rPr lang="en-US" sz="1800" u="heavy" spc="-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s:/</a:t>
                      </a:r>
                      <a:r>
                        <a:rPr lang="en-US" sz="1800" u="heavy" spc="-3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/</a:t>
                      </a:r>
                      <a:r>
                        <a:rPr lang="en-US" sz="18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c</a:t>
                      </a:r>
                      <a:r>
                        <a:rPr lang="en-US" sz="1800" u="heavy" spc="-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l</a:t>
                      </a:r>
                      <a:r>
                        <a:rPr lang="en-US" sz="18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c</a:t>
                      </a:r>
                      <a:r>
                        <a:rPr lang="en-US" sz="18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k.ru</a:t>
                      </a:r>
                      <a:r>
                        <a:rPr lang="en-US" sz="1800" u="heavy" spc="-4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/</a:t>
                      </a:r>
                      <a:r>
                        <a:rPr lang="en-US" sz="18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aqy</a:t>
                      </a:r>
                      <a:r>
                        <a:rPr lang="en-US" sz="1800" u="heavy" spc="-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W</a:t>
                      </a:r>
                      <a:r>
                        <a:rPr lang="en-US" sz="18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N</a:t>
                      </a:r>
                      <a:endParaRPr lang="ru-RU" sz="1800" spc="-5" dirty="0" smtClean="0"/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800" spc="-5" dirty="0" smtClean="0"/>
                        <a:t>(</a:t>
                      </a:r>
                      <a:r>
                        <a:rPr sz="1800" spc="-5" dirty="0"/>
                        <a:t>пример</a:t>
                      </a:r>
                      <a:r>
                        <a:rPr sz="1800" spc="15" dirty="0"/>
                        <a:t> </a:t>
                      </a:r>
                      <a:r>
                        <a:rPr sz="1800" spc="-10" dirty="0"/>
                        <a:t>источника</a:t>
                      </a:r>
                      <a:r>
                        <a:rPr sz="1800" spc="30" dirty="0"/>
                        <a:t> </a:t>
                      </a:r>
                      <a:r>
                        <a:rPr sz="1800" spc="-5" dirty="0"/>
                        <a:t>информации)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4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928992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tabLst>
                <a:tab pos="568325" algn="l"/>
                <a:tab pos="1123950" algn="l"/>
              </a:tabLst>
            </a:pP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1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1600" b="1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</a:t>
            </a:r>
            <a:r>
              <a:rPr lang="ru-RU" sz="1600" b="1" spc="-9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«Роза</a:t>
            </a:r>
            <a:r>
              <a:rPr lang="ru-RU" sz="1600" b="1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ветров»</a:t>
            </a:r>
            <a:r>
              <a:rPr lang="ru-RU" sz="1600" b="1" spc="-1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spc="-125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  <a:tabLst>
                <a:tab pos="568325" algn="l"/>
                <a:tab pos="1123950" algn="l"/>
              </a:tabLs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spc="-9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1600" b="1" spc="-1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spc="-4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1600" b="1" spc="-3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6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ru-RU" sz="1600" b="1" spc="-3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600" b="1" spc="-10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graphicFrame>
        <p:nvGraphicFramePr>
          <p:cNvPr id="4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2247"/>
              </p:ext>
            </p:extLst>
          </p:nvPr>
        </p:nvGraphicFramePr>
        <p:xfrm>
          <a:off x="132656" y="1556792"/>
          <a:ext cx="8687817" cy="3838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017"/>
                <a:gridCol w="2649088"/>
                <a:gridCol w="3710712"/>
              </a:tblGrid>
              <a:tr h="327711"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Содержание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учебника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4285" marR="113664" indent="-1146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b="1" spc="-5" dirty="0" smtClean="0">
                          <a:latin typeface="Calibri"/>
                          <a:cs typeface="Calibri"/>
                        </a:rPr>
                        <a:t>ПРП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Комментарий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01702">
                <a:tc>
                  <a:txBody>
                    <a:bodyPr/>
                    <a:lstStyle/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зд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еографич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чение  Земли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03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зд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еографич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чение  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этого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раздела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</a:tr>
              <a:tr h="321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Введение.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География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наука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планете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Земля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</a:tr>
              <a:tr h="229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географических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открытий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EBF6"/>
                    </a:solidFill>
                  </a:tcPr>
                </a:tc>
              </a:tr>
              <a:tr h="2931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Изображение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поверхности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Изображение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поверхности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 элементы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 marR="193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этого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раздела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  <a:tr h="210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Планы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местности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/>
                </a:tc>
              </a:tr>
              <a:tr h="210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Географическая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3951">
                <a:tc>
                  <a:txBody>
                    <a:bodyPr/>
                    <a:lstStyle/>
                    <a:p>
                      <a:pPr marL="91440" marR="772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планета </a:t>
                      </a:r>
                      <a:r>
                        <a:rPr sz="12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Солнечной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системы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9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—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планета Солнечной </a:t>
                      </a:r>
                      <a:r>
                        <a:rPr sz="1200" b="1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системы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 marR="1936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этого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раздела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</a:tr>
              <a:tr h="2103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Оболочки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Оболочки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4196">
                <a:tc>
                  <a:txBody>
                    <a:bodyPr/>
                    <a:lstStyle/>
                    <a:p>
                      <a:pPr marL="91440" marR="5016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1.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Литосфера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—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каменная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оболочка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62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1.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Литосфера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каменная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оболочка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 marR="1936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 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1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/>
          <p:cNvSpPr txBox="1">
            <a:spLocks/>
          </p:cNvSpPr>
          <p:nvPr/>
        </p:nvSpPr>
        <p:spPr>
          <a:xfrm>
            <a:off x="0" y="476672"/>
            <a:ext cx="8928992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568325" algn="l"/>
                <a:tab pos="984250" algn="l"/>
              </a:tabLst>
            </a:pP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1600" b="1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1600" b="1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</a:t>
            </a:r>
            <a:r>
              <a:rPr lang="ru-RU" sz="1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«Классическая</a:t>
            </a:r>
            <a:r>
              <a:rPr lang="ru-RU" sz="1600" b="1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география»</a:t>
            </a:r>
            <a:r>
              <a:rPr lang="ru-RU" sz="1600" b="1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spcBef>
                <a:spcPts val="100"/>
              </a:spcBef>
              <a:tabLst>
                <a:tab pos="568325" algn="l"/>
                <a:tab pos="98425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600" b="1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600" b="1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16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98893"/>
              </p:ext>
            </p:extLst>
          </p:nvPr>
        </p:nvGraphicFramePr>
        <p:xfrm>
          <a:off x="107504" y="1124744"/>
          <a:ext cx="8821489" cy="5373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431"/>
                <a:gridCol w="2460798"/>
                <a:gridCol w="4243260"/>
              </a:tblGrid>
              <a:tr h="432048"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Содержание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учебника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4285" marR="113664" indent="-1146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b="1" spc="-5" dirty="0" smtClean="0">
                          <a:latin typeface="Calibri"/>
                          <a:cs typeface="Calibri"/>
                        </a:rPr>
                        <a:t>ПРП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Комментарий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зд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еографич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чение  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03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зд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еографич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чение  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этого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раздела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</a:tr>
              <a:tr h="6167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географических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знаний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Введение.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География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наука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планете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Земля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</a:tr>
              <a:tr h="371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географических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открытий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EBF6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Изображение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поверхности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Изображение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поверхности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 элементы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193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этого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раздела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  <a:tr h="518159">
                <a:tc>
                  <a:txBody>
                    <a:bodyPr/>
                    <a:lstStyle/>
                    <a:p>
                      <a:pPr marL="91440" marR="44513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 План 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топографическая </a:t>
                      </a:r>
                      <a:r>
                        <a:rPr sz="1200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Планы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местности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/>
                </a:tc>
              </a:tr>
              <a:tr h="3717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Географические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Географическая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планета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нечно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сис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планета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Солнечной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системы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43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этого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раздела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</a:tr>
              <a:tr h="3718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Оболочки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Оболочки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02640">
                <a:tc>
                  <a:txBody>
                    <a:bodyPr/>
                    <a:lstStyle/>
                    <a:p>
                      <a:pPr marL="91440" marR="5016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1.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Литосфера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—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каменная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оболочка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62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1.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Литосфера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каменная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оболочка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5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/>
          <p:cNvSpPr txBox="1">
            <a:spLocks/>
          </p:cNvSpPr>
          <p:nvPr/>
        </p:nvSpPr>
        <p:spPr>
          <a:xfrm>
            <a:off x="251521" y="548680"/>
            <a:ext cx="8640960" cy="590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2280"/>
              </a:lnSpc>
              <a:spcBef>
                <a:spcPts val="105"/>
              </a:spcBef>
              <a:tabLst>
                <a:tab pos="556260" algn="l"/>
                <a:tab pos="708025" algn="l"/>
              </a:tabLst>
            </a:pPr>
            <a:r>
              <a:rPr lang="ru-RU" sz="1600" b="1" spc="-40" dirty="0" smtClean="0"/>
              <a:t>Соответствие</a:t>
            </a:r>
            <a:r>
              <a:rPr lang="ru-RU" sz="1600" b="1" spc="-114" dirty="0" smtClean="0"/>
              <a:t> </a:t>
            </a:r>
            <a:r>
              <a:rPr lang="ru-RU" sz="1600" b="1" spc="-45" dirty="0" smtClean="0"/>
              <a:t>содержания</a:t>
            </a:r>
            <a:r>
              <a:rPr lang="ru-RU" sz="1600" b="1" spc="-114" dirty="0" smtClean="0"/>
              <a:t> </a:t>
            </a:r>
            <a:r>
              <a:rPr lang="ru-RU" sz="1600" b="1" spc="-40" dirty="0" smtClean="0"/>
              <a:t>учебника</a:t>
            </a:r>
            <a:r>
              <a:rPr lang="ru-RU" sz="1600" b="1" spc="-110" dirty="0" smtClean="0"/>
              <a:t> </a:t>
            </a:r>
            <a:r>
              <a:rPr lang="ru-RU" sz="1600" b="1" spc="-40" dirty="0" smtClean="0"/>
              <a:t>под</a:t>
            </a:r>
            <a:r>
              <a:rPr lang="ru-RU" sz="1600" b="1" spc="-100" dirty="0" smtClean="0"/>
              <a:t> </a:t>
            </a:r>
            <a:r>
              <a:rPr lang="ru-RU" sz="1600" b="1" spc="-40" dirty="0" smtClean="0"/>
              <a:t>редакцией</a:t>
            </a:r>
            <a:r>
              <a:rPr lang="ru-RU" sz="1600" b="1" spc="-130" dirty="0" smtClean="0"/>
              <a:t> </a:t>
            </a:r>
            <a:r>
              <a:rPr lang="ru-RU" sz="1600" b="1" spc="-35" dirty="0" smtClean="0"/>
              <a:t>О.</a:t>
            </a:r>
            <a:r>
              <a:rPr lang="ru-RU" sz="1600" b="1" spc="-80" dirty="0" smtClean="0"/>
              <a:t> </a:t>
            </a:r>
            <a:r>
              <a:rPr lang="ru-RU" sz="1600" b="1" spc="-15" dirty="0" smtClean="0"/>
              <a:t>А.</a:t>
            </a:r>
            <a:r>
              <a:rPr lang="ru-RU" sz="1600" b="1" spc="-80" dirty="0" smtClean="0"/>
              <a:t> </a:t>
            </a:r>
            <a:r>
              <a:rPr lang="ru-RU" sz="1600" b="1" spc="-40" dirty="0" smtClean="0"/>
              <a:t>Климановой</a:t>
            </a:r>
            <a:r>
              <a:rPr lang="ru-RU" sz="1600" b="1" spc="-110" dirty="0" smtClean="0"/>
              <a:t> </a:t>
            </a:r>
          </a:p>
          <a:p>
            <a:pPr marL="12700" algn="ctr">
              <a:lnSpc>
                <a:spcPts val="2280"/>
              </a:lnSpc>
              <a:spcBef>
                <a:spcPts val="105"/>
              </a:spcBef>
              <a:tabLst>
                <a:tab pos="556260" algn="l"/>
                <a:tab pos="708025" algn="l"/>
              </a:tabLst>
            </a:pPr>
            <a:r>
              <a:rPr lang="ru-RU" sz="1600" b="1" spc="-10" dirty="0" smtClean="0"/>
              <a:t>5-6</a:t>
            </a:r>
            <a:r>
              <a:rPr lang="ru-RU" sz="1600" b="1" spc="-95" dirty="0" smtClean="0"/>
              <a:t> </a:t>
            </a:r>
            <a:r>
              <a:rPr lang="ru-RU" sz="1600" b="1" spc="-35" dirty="0" smtClean="0"/>
              <a:t>классов</a:t>
            </a:r>
            <a:r>
              <a:rPr lang="ru-RU" sz="1600" b="1" spc="-114" dirty="0" smtClean="0"/>
              <a:t> </a:t>
            </a:r>
            <a:r>
              <a:rPr lang="ru-RU" sz="1600" b="1" spc="-40" dirty="0" smtClean="0"/>
              <a:t>разделам</a:t>
            </a:r>
            <a:r>
              <a:rPr lang="ru-RU" sz="1600" b="1" dirty="0">
                <a:latin typeface="Times New Roman"/>
                <a:cs typeface="Times New Roman"/>
              </a:rPr>
              <a:t> </a:t>
            </a:r>
            <a:r>
              <a:rPr lang="ru-RU" sz="1600" b="1" spc="-40" dirty="0" smtClean="0"/>
              <a:t>п</a:t>
            </a:r>
            <a:r>
              <a:rPr lang="ru-RU" sz="1600" b="1" spc="-35" dirty="0" smtClean="0"/>
              <a:t>р</a:t>
            </a:r>
            <a:r>
              <a:rPr lang="ru-RU" sz="1600" b="1" spc="-40" dirty="0" smtClean="0"/>
              <a:t>име</a:t>
            </a:r>
            <a:r>
              <a:rPr lang="ru-RU" sz="1600" b="1" spc="-35" dirty="0" smtClean="0"/>
              <a:t>р</a:t>
            </a:r>
            <a:r>
              <a:rPr lang="ru-RU" sz="1600" b="1" spc="-50" dirty="0" smtClean="0"/>
              <a:t>но</a:t>
            </a:r>
            <a:r>
              <a:rPr lang="ru-RU" sz="1600" b="1" dirty="0" smtClean="0"/>
              <a:t>й</a:t>
            </a:r>
            <a:r>
              <a:rPr lang="ru-RU" sz="1600" b="1" spc="-114" dirty="0" smtClean="0"/>
              <a:t> </a:t>
            </a:r>
            <a:r>
              <a:rPr lang="ru-RU" sz="1600" b="1" spc="-35" dirty="0" smtClean="0"/>
              <a:t>р</a:t>
            </a:r>
            <a:r>
              <a:rPr lang="ru-RU" sz="1600" b="1" spc="-45" dirty="0" smtClean="0"/>
              <a:t>а</a:t>
            </a:r>
            <a:r>
              <a:rPr lang="ru-RU" sz="1600" b="1" spc="-35" dirty="0" smtClean="0"/>
              <a:t>бо</a:t>
            </a:r>
            <a:r>
              <a:rPr lang="ru-RU" sz="1600" b="1" spc="-45" dirty="0" smtClean="0"/>
              <a:t>ч</a:t>
            </a:r>
            <a:r>
              <a:rPr lang="ru-RU" sz="1600" b="1" spc="-40" dirty="0" smtClean="0"/>
              <a:t>е</a:t>
            </a:r>
            <a:r>
              <a:rPr lang="ru-RU" sz="1600" b="1" dirty="0" smtClean="0"/>
              <a:t>й</a:t>
            </a:r>
            <a:r>
              <a:rPr lang="ru-RU" sz="1600" b="1" spc="-114" dirty="0" smtClean="0"/>
              <a:t> </a:t>
            </a:r>
            <a:r>
              <a:rPr lang="ru-RU" sz="1600" b="1" spc="-40" dirty="0" smtClean="0"/>
              <a:t>п</a:t>
            </a:r>
            <a:r>
              <a:rPr lang="ru-RU" sz="1600" b="1" spc="-35" dirty="0" smtClean="0"/>
              <a:t>ро</a:t>
            </a:r>
            <a:r>
              <a:rPr lang="ru-RU" sz="1600" b="1" spc="-40" dirty="0" smtClean="0"/>
              <a:t>г</a:t>
            </a:r>
            <a:r>
              <a:rPr lang="ru-RU" sz="1600" b="1" spc="-35" dirty="0" smtClean="0"/>
              <a:t>р</a:t>
            </a:r>
            <a:r>
              <a:rPr lang="ru-RU" sz="1600" b="1" spc="-45" dirty="0" smtClean="0"/>
              <a:t>а</a:t>
            </a:r>
            <a:r>
              <a:rPr lang="ru-RU" sz="1600" b="1" spc="-50" dirty="0" smtClean="0"/>
              <a:t>м</a:t>
            </a:r>
            <a:r>
              <a:rPr lang="ru-RU" sz="1600" b="1" spc="-40" dirty="0" smtClean="0"/>
              <a:t>м</a:t>
            </a:r>
            <a:r>
              <a:rPr lang="ru-RU" sz="1600" b="1" dirty="0" smtClean="0"/>
              <a:t>ы</a:t>
            </a:r>
            <a:endParaRPr lang="ru-RU" sz="1600" b="1" dirty="0"/>
          </a:p>
        </p:txBody>
      </p:sp>
      <p:graphicFrame>
        <p:nvGraphicFramePr>
          <p:cNvPr id="3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1815"/>
              </p:ext>
            </p:extLst>
          </p:nvPr>
        </p:nvGraphicFramePr>
        <p:xfrm>
          <a:off x="107505" y="1139034"/>
          <a:ext cx="8856984" cy="55504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40359"/>
                <a:gridCol w="1656184"/>
                <a:gridCol w="3960441"/>
              </a:tblGrid>
              <a:tr h="417758">
                <a:tc>
                  <a:txBody>
                    <a:bodyPr/>
                    <a:lstStyle/>
                    <a:p>
                      <a:pPr marL="11360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15" dirty="0"/>
                        <a:t>Содержание </a:t>
                      </a:r>
                      <a:r>
                        <a:rPr sz="1200" spc="-10" dirty="0"/>
                        <a:t>учебника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875030" marR="411480" indent="-3981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ПРП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10" dirty="0"/>
                        <a:t>Комментарий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</a:tr>
              <a:tr h="518159">
                <a:tc>
                  <a:txBody>
                    <a:bodyPr/>
                    <a:lstStyle/>
                    <a:p>
                      <a:pPr marL="91440" marR="6832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/>
                        <a:t>Раздел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2.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Развитие</a:t>
                      </a:r>
                      <a:r>
                        <a:rPr sz="1100" spc="-50" dirty="0"/>
                        <a:t> </a:t>
                      </a:r>
                      <a:r>
                        <a:rPr sz="1100" spc="-5" dirty="0"/>
                        <a:t>географических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знаний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о </a:t>
                      </a:r>
                      <a:r>
                        <a:rPr sz="1100" spc="-300" dirty="0"/>
                        <a:t> </a:t>
                      </a:r>
                      <a:r>
                        <a:rPr sz="1100" spc="-5" dirty="0"/>
                        <a:t>земной</a:t>
                      </a:r>
                      <a:r>
                        <a:rPr sz="1100" spc="-35" dirty="0"/>
                        <a:t> </a:t>
                      </a:r>
                      <a:r>
                        <a:rPr sz="1100" spc="-5" dirty="0"/>
                        <a:t>поверхности</a:t>
                      </a:r>
                      <a:r>
                        <a:rPr sz="1100" spc="-35" dirty="0"/>
                        <a:t> </a:t>
                      </a:r>
                      <a:r>
                        <a:rPr sz="1100" spc="-5" dirty="0"/>
                        <a:t>(5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класс)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9220" marR="580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/>
                        <a:t>Раздел </a:t>
                      </a:r>
                      <a:r>
                        <a:rPr sz="1100" dirty="0"/>
                        <a:t>1. </a:t>
                      </a:r>
                      <a:r>
                        <a:rPr sz="1100" spc="-15" dirty="0"/>
                        <a:t>Географическое </a:t>
                      </a:r>
                      <a:r>
                        <a:rPr sz="1100" spc="-310" dirty="0"/>
                        <a:t> </a:t>
                      </a:r>
                      <a:r>
                        <a:rPr sz="1100" spc="-5" dirty="0"/>
                        <a:t>изучение</a:t>
                      </a:r>
                      <a:r>
                        <a:rPr sz="1100" spc="-35" dirty="0"/>
                        <a:t> </a:t>
                      </a:r>
                      <a:r>
                        <a:rPr sz="1100" spc="-5" dirty="0"/>
                        <a:t>Земли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335915" indent="393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/>
                        <a:t>Введение. </a:t>
                      </a:r>
                      <a:r>
                        <a:rPr sz="1100" spc="-20" dirty="0"/>
                        <a:t>География</a:t>
                      </a:r>
                      <a:r>
                        <a:rPr sz="1100" dirty="0"/>
                        <a:t> </a:t>
                      </a:r>
                      <a:r>
                        <a:rPr sz="1100" spc="-10" dirty="0"/>
                        <a:t>наука </a:t>
                      </a:r>
                      <a:r>
                        <a:rPr sz="1100" dirty="0"/>
                        <a:t>о </a:t>
                      </a:r>
                      <a:r>
                        <a:rPr sz="1100" spc="-300" dirty="0"/>
                        <a:t> </a:t>
                      </a:r>
                      <a:r>
                        <a:rPr sz="1100" spc="-5" dirty="0"/>
                        <a:t>планете</a:t>
                      </a:r>
                      <a:r>
                        <a:rPr sz="1100" spc="-25" dirty="0"/>
                        <a:t> </a:t>
                      </a:r>
                      <a:r>
                        <a:rPr sz="1100" spc="-10" dirty="0"/>
                        <a:t>Земля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33985" marR="2159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/>
                        <a:t>Элементы</a:t>
                      </a:r>
                      <a:r>
                        <a:rPr sz="1100" spc="-15" dirty="0"/>
                        <a:t> </a:t>
                      </a:r>
                      <a:r>
                        <a:rPr sz="1100" spc="-10" dirty="0"/>
                        <a:t>содержания</a:t>
                      </a:r>
                      <a:r>
                        <a:rPr sz="1100" spc="5" dirty="0"/>
                        <a:t> </a:t>
                      </a:r>
                      <a:r>
                        <a:rPr sz="1100" dirty="0"/>
                        <a:t>из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примерной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программы, </a:t>
                      </a:r>
                      <a:r>
                        <a:rPr sz="1100" spc="-300" dirty="0"/>
                        <a:t> </a:t>
                      </a:r>
                      <a:r>
                        <a:rPr sz="1100" spc="-5" dirty="0"/>
                        <a:t>требующие</a:t>
                      </a:r>
                      <a:r>
                        <a:rPr sz="1100" spc="10" dirty="0"/>
                        <a:t> </a:t>
                      </a:r>
                      <a:r>
                        <a:rPr sz="1100" spc="-10" dirty="0"/>
                        <a:t>дополнительной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информации:</a:t>
                      </a:r>
                      <a:endParaRPr sz="1100"/>
                    </a:p>
                    <a:p>
                      <a:pPr marL="133985" marR="315595">
                        <a:lnSpc>
                          <a:spcPct val="100000"/>
                        </a:lnSpc>
                      </a:pPr>
                      <a:r>
                        <a:rPr sz="1100" spc="-5" dirty="0"/>
                        <a:t>Что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изучает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география;</a:t>
                      </a:r>
                      <a:r>
                        <a:rPr sz="1100" spc="15" dirty="0"/>
                        <a:t> </a:t>
                      </a:r>
                      <a:r>
                        <a:rPr sz="1100" spc="-15" dirty="0"/>
                        <a:t>Географические</a:t>
                      </a:r>
                      <a:r>
                        <a:rPr sz="1100" spc="35" dirty="0"/>
                        <a:t> </a:t>
                      </a:r>
                      <a:r>
                        <a:rPr sz="1100" spc="-5" dirty="0"/>
                        <a:t>объекты, </a:t>
                      </a:r>
                      <a:r>
                        <a:rPr sz="1100" spc="-300" dirty="0"/>
                        <a:t> </a:t>
                      </a:r>
                      <a:r>
                        <a:rPr sz="1100" spc="-5" dirty="0"/>
                        <a:t>явления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и </a:t>
                      </a:r>
                      <a:r>
                        <a:rPr sz="1100" spc="-5" dirty="0"/>
                        <a:t>процессы;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Древо географических</a:t>
                      </a:r>
                      <a:r>
                        <a:rPr sz="1100" spc="40" dirty="0"/>
                        <a:t> </a:t>
                      </a:r>
                      <a:r>
                        <a:rPr sz="1100" spc="-5" dirty="0"/>
                        <a:t>наук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35" dirty="0"/>
                        <a:t>Тема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4.</a:t>
                      </a:r>
                      <a:r>
                        <a:rPr sz="1100" spc="-20" dirty="0"/>
                        <a:t> </a:t>
                      </a:r>
                      <a:r>
                        <a:rPr sz="1100" spc="-5" dirty="0"/>
                        <a:t>История открытия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-5" dirty="0"/>
                        <a:t> </a:t>
                      </a:r>
                      <a:r>
                        <a:rPr sz="1100" dirty="0"/>
                        <a:t>освоения</a:t>
                      </a:r>
                      <a:r>
                        <a:rPr sz="1100" spc="-20" dirty="0"/>
                        <a:t> </a:t>
                      </a:r>
                      <a:r>
                        <a:rPr sz="1100" spc="-10" dirty="0"/>
                        <a:t>Земли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09220" marR="136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35" dirty="0"/>
                        <a:t>Тема </a:t>
                      </a:r>
                      <a:r>
                        <a:rPr sz="1100" dirty="0"/>
                        <a:t>1. </a:t>
                      </a:r>
                      <a:r>
                        <a:rPr sz="1100" spc="-5" dirty="0"/>
                        <a:t>История географических </a:t>
                      </a:r>
                      <a:r>
                        <a:rPr sz="1100" spc="-305" dirty="0"/>
                        <a:t> </a:t>
                      </a:r>
                      <a:r>
                        <a:rPr sz="1100" spc="-5" dirty="0"/>
                        <a:t>открытий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33985" marR="1352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/>
                        <a:t>Материалы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учебника</a:t>
                      </a:r>
                      <a:r>
                        <a:rPr sz="1100" spc="25" dirty="0"/>
                        <a:t> </a:t>
                      </a:r>
                      <a:r>
                        <a:rPr sz="1100" spc="-10" dirty="0"/>
                        <a:t>позволяют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освоить</a:t>
                      </a:r>
                      <a:r>
                        <a:rPr sz="1100" spc="5" dirty="0"/>
                        <a:t> </a:t>
                      </a:r>
                      <a:r>
                        <a:rPr sz="1100" spc="-10" dirty="0"/>
                        <a:t>элементы </a:t>
                      </a:r>
                      <a:r>
                        <a:rPr sz="1100" spc="-305" dirty="0"/>
                        <a:t> </a:t>
                      </a:r>
                      <a:r>
                        <a:rPr sz="1100" spc="-10" dirty="0"/>
                        <a:t>содержания,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перечисленные</a:t>
                      </a:r>
                      <a:r>
                        <a:rPr sz="1100" dirty="0"/>
                        <a:t> в</a:t>
                      </a:r>
                      <a:r>
                        <a:rPr sz="1100" spc="-5" dirty="0"/>
                        <a:t> примерной</a:t>
                      </a:r>
                      <a:endParaRPr sz="1100"/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spc="-5" dirty="0"/>
                        <a:t>программе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для </a:t>
                      </a:r>
                      <a:r>
                        <a:rPr sz="1100" spc="-10" dirty="0"/>
                        <a:t>этой</a:t>
                      </a:r>
                      <a:r>
                        <a:rPr sz="1100" spc="-30" dirty="0"/>
                        <a:t> </a:t>
                      </a:r>
                      <a:r>
                        <a:rPr sz="1100" spc="-10" dirty="0"/>
                        <a:t>темы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</a:tr>
              <a:tr h="1158239">
                <a:tc>
                  <a:txBody>
                    <a:bodyPr/>
                    <a:lstStyle/>
                    <a:p>
                      <a:pPr marL="91440" marR="10610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/>
                        <a:t>Раздел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1.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Как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устроен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наш</a:t>
                      </a:r>
                      <a:r>
                        <a:rPr sz="1100" spc="-40" dirty="0"/>
                        <a:t> </a:t>
                      </a:r>
                      <a:r>
                        <a:rPr sz="1100" spc="-5" dirty="0"/>
                        <a:t>мир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(5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класс) </a:t>
                      </a:r>
                      <a:r>
                        <a:rPr sz="1100" spc="-300" dirty="0"/>
                        <a:t> </a:t>
                      </a:r>
                      <a:r>
                        <a:rPr sz="1100" spc="-35" dirty="0"/>
                        <a:t>Тема</a:t>
                      </a:r>
                      <a:r>
                        <a:rPr sz="1100" spc="-5" dirty="0"/>
                        <a:t> </a:t>
                      </a:r>
                      <a:r>
                        <a:rPr sz="1100" dirty="0"/>
                        <a:t>2.</a:t>
                      </a:r>
                      <a:r>
                        <a:rPr sz="1100" spc="-15" dirty="0"/>
                        <a:t> </a:t>
                      </a:r>
                      <a:r>
                        <a:rPr sz="1100" spc="-10" dirty="0"/>
                        <a:t>Облик</a:t>
                      </a:r>
                      <a:r>
                        <a:rPr sz="1100" spc="-5" dirty="0"/>
                        <a:t> Земли</a:t>
                      </a:r>
                      <a:endParaRPr sz="110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/>
                        <a:t>Раздел</a:t>
                      </a:r>
                      <a:r>
                        <a:rPr sz="1100" spc="-20" dirty="0"/>
                        <a:t> </a:t>
                      </a:r>
                      <a:r>
                        <a:rPr sz="1100" spc="-5" dirty="0"/>
                        <a:t>2. </a:t>
                      </a:r>
                      <a:r>
                        <a:rPr sz="1100" dirty="0"/>
                        <a:t>Развитие</a:t>
                      </a:r>
                      <a:r>
                        <a:rPr sz="1100" spc="-40" dirty="0"/>
                        <a:t> </a:t>
                      </a:r>
                      <a:r>
                        <a:rPr sz="1100" spc="-5" dirty="0"/>
                        <a:t>географических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знаний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о</a:t>
                      </a:r>
                      <a:endParaRPr sz="1100"/>
                    </a:p>
                    <a:p>
                      <a:pPr marL="91440" marR="1856739">
                        <a:lnSpc>
                          <a:spcPct val="100000"/>
                        </a:lnSpc>
                      </a:pPr>
                      <a:r>
                        <a:rPr sz="1100" spc="-5" dirty="0"/>
                        <a:t>земной</a:t>
                      </a:r>
                      <a:r>
                        <a:rPr sz="1100" spc="-45" dirty="0"/>
                        <a:t> </a:t>
                      </a:r>
                      <a:r>
                        <a:rPr sz="1100" spc="-5" dirty="0"/>
                        <a:t>поверхности</a:t>
                      </a:r>
                      <a:r>
                        <a:rPr sz="1100" spc="-45" dirty="0"/>
                        <a:t> </a:t>
                      </a:r>
                      <a:r>
                        <a:rPr sz="1100" spc="-5" dirty="0"/>
                        <a:t>(5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класс) </a:t>
                      </a:r>
                      <a:r>
                        <a:rPr sz="1100" spc="-300" dirty="0"/>
                        <a:t> </a:t>
                      </a:r>
                      <a:r>
                        <a:rPr sz="1100" spc="-35" dirty="0"/>
                        <a:t>Тема</a:t>
                      </a:r>
                      <a:r>
                        <a:rPr sz="1100" spc="-5" dirty="0"/>
                        <a:t> </a:t>
                      </a:r>
                      <a:r>
                        <a:rPr sz="1100" dirty="0"/>
                        <a:t>3.</a:t>
                      </a:r>
                      <a:r>
                        <a:rPr sz="1100" spc="-20" dirty="0"/>
                        <a:t> </a:t>
                      </a:r>
                      <a:r>
                        <a:rPr sz="1100" spc="-5" dirty="0"/>
                        <a:t>Изображение</a:t>
                      </a:r>
                      <a:r>
                        <a:rPr sz="1100" spc="-15" dirty="0"/>
                        <a:t> </a:t>
                      </a:r>
                      <a:r>
                        <a:rPr sz="1100" spc="-10" dirty="0"/>
                        <a:t>Земли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9220" marR="12636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/>
                        <a:t>Раздел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2.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Изображение</a:t>
                      </a:r>
                      <a:r>
                        <a:rPr sz="1100" spc="-65" dirty="0"/>
                        <a:t> </a:t>
                      </a:r>
                      <a:r>
                        <a:rPr sz="1100" spc="-5" dirty="0"/>
                        <a:t>земной </a:t>
                      </a:r>
                      <a:r>
                        <a:rPr sz="1100" spc="-300" dirty="0"/>
                        <a:t> </a:t>
                      </a:r>
                      <a:r>
                        <a:rPr sz="1100" spc="-5" dirty="0"/>
                        <a:t>поверхности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/>
                        <a:t>Содержание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данного</a:t>
                      </a:r>
                      <a:r>
                        <a:rPr sz="1100" spc="-15" dirty="0"/>
                        <a:t> раздела</a:t>
                      </a:r>
                      <a:r>
                        <a:rPr sz="1100" spc="5" dirty="0"/>
                        <a:t> </a:t>
                      </a:r>
                      <a:r>
                        <a:rPr sz="1100" dirty="0"/>
                        <a:t>в</a:t>
                      </a:r>
                      <a:r>
                        <a:rPr sz="1100" spc="-5" dirty="0"/>
                        <a:t> учебнике</a:t>
                      </a:r>
                      <a:endParaRPr sz="1100"/>
                    </a:p>
                    <a:p>
                      <a:pPr marL="133985" marR="277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/>
                        <a:t>представлено </a:t>
                      </a:r>
                      <a:r>
                        <a:rPr sz="1100" spc="-5" dirty="0"/>
                        <a:t>частично </a:t>
                      </a:r>
                      <a:r>
                        <a:rPr sz="1100" dirty="0"/>
                        <a:t>в 5 </a:t>
                      </a:r>
                      <a:r>
                        <a:rPr sz="1100" spc="-5" dirty="0"/>
                        <a:t>классе, </a:t>
                      </a:r>
                      <a:r>
                        <a:rPr sz="1100" dirty="0"/>
                        <a:t>частично в 6 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классе.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В</a:t>
                      </a:r>
                      <a:r>
                        <a:rPr sz="1100" spc="-20" dirty="0"/>
                        <a:t> </a:t>
                      </a:r>
                      <a:r>
                        <a:rPr sz="1100" spc="-10" dirty="0"/>
                        <a:t>целом </a:t>
                      </a:r>
                      <a:r>
                        <a:rPr sz="1100" spc="-5" dirty="0"/>
                        <a:t>Материалы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учебника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позволяют 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освоить</a:t>
                      </a:r>
                      <a:r>
                        <a:rPr sz="1100" dirty="0"/>
                        <a:t> </a:t>
                      </a:r>
                      <a:r>
                        <a:rPr sz="1100" spc="-10" dirty="0"/>
                        <a:t>элементы</a:t>
                      </a:r>
                      <a:r>
                        <a:rPr sz="1100" spc="-5" dirty="0"/>
                        <a:t> </a:t>
                      </a:r>
                      <a:r>
                        <a:rPr sz="1100" spc="-10" dirty="0"/>
                        <a:t>содержания,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перечисленные </a:t>
                      </a:r>
                      <a:r>
                        <a:rPr sz="1100" dirty="0"/>
                        <a:t>в </a:t>
                      </a:r>
                      <a:r>
                        <a:rPr sz="1100" spc="-300" dirty="0"/>
                        <a:t> </a:t>
                      </a:r>
                      <a:r>
                        <a:rPr sz="1100" spc="-5" dirty="0"/>
                        <a:t>примерной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программе</a:t>
                      </a:r>
                      <a:r>
                        <a:rPr sz="1100" dirty="0"/>
                        <a:t> для </a:t>
                      </a:r>
                      <a:r>
                        <a:rPr sz="1100" spc="-5" dirty="0"/>
                        <a:t>этой</a:t>
                      </a:r>
                      <a:r>
                        <a:rPr sz="1100" spc="-20" dirty="0"/>
                        <a:t> </a:t>
                      </a:r>
                      <a:r>
                        <a:rPr sz="1100" spc="-10" dirty="0"/>
                        <a:t>темы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  <a:tr h="1371600">
                <a:tc>
                  <a:txBody>
                    <a:bodyPr/>
                    <a:lstStyle/>
                    <a:p>
                      <a:pPr marL="91440" marR="7537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10" dirty="0"/>
                        <a:t>Раздел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5.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Путешествия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их</a:t>
                      </a:r>
                      <a:r>
                        <a:rPr sz="1100" spc="-40" dirty="0"/>
                        <a:t> </a:t>
                      </a:r>
                      <a:r>
                        <a:rPr sz="1100" spc="-5" dirty="0"/>
                        <a:t>географическое </a:t>
                      </a:r>
                      <a:r>
                        <a:rPr sz="1100" spc="-300" dirty="0"/>
                        <a:t> </a:t>
                      </a:r>
                      <a:r>
                        <a:rPr sz="1100" spc="-5" dirty="0"/>
                        <a:t>отражение</a:t>
                      </a:r>
                      <a:r>
                        <a:rPr sz="1100" spc="-45" dirty="0"/>
                        <a:t> </a:t>
                      </a:r>
                      <a:r>
                        <a:rPr sz="1100" spc="-5" dirty="0"/>
                        <a:t>(6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класс)</a:t>
                      </a:r>
                      <a:endParaRPr sz="11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/>
                        <a:t>§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35.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План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местности</a:t>
                      </a:r>
                      <a:endParaRPr sz="11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/>
                        <a:t>§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36. Ориентирование</a:t>
                      </a:r>
                      <a:r>
                        <a:rPr sz="1100" spc="15" dirty="0"/>
                        <a:t> </a:t>
                      </a:r>
                      <a:r>
                        <a:rPr sz="1100" dirty="0"/>
                        <a:t>по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плану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местности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в</a:t>
                      </a:r>
                      <a:r>
                        <a:rPr sz="1100" spc="-5" dirty="0"/>
                        <a:t> </a:t>
                      </a:r>
                      <a:r>
                        <a:rPr sz="1100" spc="-10" dirty="0"/>
                        <a:t>природе</a:t>
                      </a:r>
                      <a:endParaRPr sz="11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/>
                        <a:t>и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в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населённом</a:t>
                      </a:r>
                      <a:r>
                        <a:rPr sz="1100" spc="-45" dirty="0"/>
                        <a:t> </a:t>
                      </a:r>
                      <a:r>
                        <a:rPr sz="1100" spc="-5" dirty="0"/>
                        <a:t>пункте</a:t>
                      </a:r>
                      <a:endParaRPr sz="11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/>
                        <a:t>§</a:t>
                      </a:r>
                      <a:r>
                        <a:rPr sz="1100" spc="-5" dirty="0"/>
                        <a:t> 37.</a:t>
                      </a:r>
                      <a:r>
                        <a:rPr sz="1100" dirty="0"/>
                        <a:t> </a:t>
                      </a:r>
                      <a:r>
                        <a:rPr sz="1100" spc="-10" dirty="0"/>
                        <a:t>Урок-практикум.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Составление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плана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местности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35" dirty="0"/>
                        <a:t>Тема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1.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Планы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местности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33985" marR="6388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35" dirty="0"/>
                        <a:t>Тема </a:t>
                      </a:r>
                      <a:r>
                        <a:rPr sz="1100" spc="-5" dirty="0"/>
                        <a:t>расположена </a:t>
                      </a:r>
                      <a:r>
                        <a:rPr sz="1100" dirty="0"/>
                        <a:t>в</a:t>
                      </a:r>
                      <a:r>
                        <a:rPr sz="1100" spc="5" dirty="0"/>
                        <a:t> </a:t>
                      </a:r>
                      <a:r>
                        <a:rPr sz="1100" spc="-10" dirty="0"/>
                        <a:t>содержательном блоке </a:t>
                      </a:r>
                      <a:r>
                        <a:rPr sz="1100" spc="-305" dirty="0"/>
                        <a:t> </a:t>
                      </a:r>
                      <a:r>
                        <a:rPr sz="1100" spc="-5" dirty="0"/>
                        <a:t>учебника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для</a:t>
                      </a:r>
                      <a:r>
                        <a:rPr sz="1100" spc="295" dirty="0"/>
                        <a:t> </a:t>
                      </a:r>
                      <a:r>
                        <a:rPr sz="1100" dirty="0"/>
                        <a:t>6 </a:t>
                      </a:r>
                      <a:r>
                        <a:rPr sz="1100" spc="-5" dirty="0"/>
                        <a:t>класса.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3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92899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5"/>
              </a:spcBef>
              <a:tabLst>
                <a:tab pos="556260" algn="l"/>
                <a:tab pos="708025" algn="l"/>
              </a:tabLst>
            </a:pP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Соответствие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</a:rPr>
              <a:t>содержания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учебника</a:t>
            </a:r>
            <a:r>
              <a:rPr lang="ru-RU" sz="1600" b="1" spc="-1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под</a:t>
            </a:r>
            <a:r>
              <a:rPr lang="ru-RU" sz="1600" b="1" spc="-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редакцией</a:t>
            </a:r>
            <a:r>
              <a:rPr lang="ru-RU" sz="1600" b="1" spc="-13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О.</a:t>
            </a:r>
            <a:r>
              <a:rPr lang="ru-RU" sz="1600" b="1" spc="-8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15" dirty="0">
                <a:solidFill>
                  <a:schemeClr val="tx2">
                    <a:lumMod val="75000"/>
                  </a:schemeClr>
                </a:solidFill>
              </a:rPr>
              <a:t>А.</a:t>
            </a:r>
            <a:r>
              <a:rPr lang="ru-RU" sz="1600" b="1" spc="-8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Климановой</a:t>
            </a:r>
            <a:r>
              <a:rPr lang="ru-RU" sz="1600" b="1" spc="-11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2700" algn="ctr">
              <a:lnSpc>
                <a:spcPts val="2280"/>
              </a:lnSpc>
              <a:spcBef>
                <a:spcPts val="105"/>
              </a:spcBef>
              <a:tabLst>
                <a:tab pos="556260" algn="l"/>
                <a:tab pos="708025" algn="l"/>
              </a:tabLst>
            </a:pPr>
            <a:r>
              <a:rPr lang="ru-RU" sz="1600" b="1" spc="-10" dirty="0">
                <a:solidFill>
                  <a:schemeClr val="tx2">
                    <a:lumMod val="75000"/>
                  </a:schemeClr>
                </a:solidFill>
              </a:rPr>
              <a:t>5-6</a:t>
            </a:r>
            <a:r>
              <a:rPr lang="ru-RU" sz="1600" b="1" spc="-9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классов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разделам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50" dirty="0">
                <a:solidFill>
                  <a:schemeClr val="tx2">
                    <a:lumMod val="75000"/>
                  </a:schemeClr>
                </a:solidFill>
              </a:rPr>
              <a:t>но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бо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ро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pc="-50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ы</a:t>
            </a:r>
          </a:p>
        </p:txBody>
      </p:sp>
      <p:graphicFrame>
        <p:nvGraphicFramePr>
          <p:cNvPr id="3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40825"/>
              </p:ext>
            </p:extLst>
          </p:nvPr>
        </p:nvGraphicFramePr>
        <p:xfrm>
          <a:off x="139056" y="1365557"/>
          <a:ext cx="8753423" cy="5241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8808"/>
                <a:gridCol w="2232248"/>
                <a:gridCol w="3312367"/>
              </a:tblGrid>
              <a:tr h="263243">
                <a:tc>
                  <a:txBody>
                    <a:bodyPr/>
                    <a:lstStyle/>
                    <a:p>
                      <a:pPr marL="11963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Содержание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учебника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 marR="168275" indent="2070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b="1" spc="-5" dirty="0" smtClean="0">
                          <a:latin typeface="Calibri"/>
                          <a:cs typeface="Calibri"/>
                        </a:rPr>
                        <a:t>ПРП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Комментарий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7983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4.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Вселенной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(6 класс)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§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33.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Географические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координаты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§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34.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Урок-практикум.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Определение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географических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координат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точки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глобусу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0805" marR="77406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5.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Путешествия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географическое </a:t>
                      </a:r>
                      <a:r>
                        <a:rPr sz="12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отражение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(6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класс)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§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38.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Многообразие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карт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39.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Урок-практикум.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Работа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картой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Географическая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639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расположена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содержательном блоке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класса.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</a:tr>
              <a:tr h="13716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устроен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наш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мир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(5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класс)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Вселенной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4.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Вселенной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(6 класс)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§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32.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Вращение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Земли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его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следствия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планета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нечно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сис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данного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раздела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учебнике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представлено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частично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классе,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частично 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09220" marR="277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классе.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целом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освоить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  <a:tr h="371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Оболочки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EBF6"/>
                    </a:solidFill>
                  </a:tcPr>
                </a:tc>
              </a:tr>
              <a:tr h="13715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устроена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наша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планета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класс)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5.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Литосфера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 marR="134048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6.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Природа Земли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(6 класс)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Тема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11.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Внутреннее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строение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12.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Рельеф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суши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Литосфера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—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каменная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оболочка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данного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раздела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учебнике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09220" marR="34036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представлено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частично в 5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классе,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частично в 6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классе. Материалы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 </a:t>
                      </a:r>
                      <a:r>
                        <a:rPr sz="12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 содержания,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5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>
            <a:spLocks/>
          </p:cNvSpPr>
          <p:nvPr/>
        </p:nvSpPr>
        <p:spPr>
          <a:xfrm>
            <a:off x="251520" y="548680"/>
            <a:ext cx="871296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600" b="1" spc="-70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600" b="1" spc="-75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оме</a:t>
            </a:r>
            <a:r>
              <a:rPr lang="ru-RU" sz="1600" b="1" spc="-4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ци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1600" b="1" spc="-12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600" b="1" spc="-95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бо</a:t>
            </a:r>
            <a:r>
              <a:rPr lang="ru-RU" sz="1600" b="1" spc="-50" smtClean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600" b="1" spc="-95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1600" b="1" spc="-95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pc="-55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600" b="1" spc="-70" smtClean="0">
                <a:solidFill>
                  <a:schemeClr val="tx2">
                    <a:lumMod val="75000"/>
                  </a:schemeClr>
                </a:solidFill>
              </a:rPr>
              <a:t>де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1600" b="1" spc="-1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«Ка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1600" b="1" spc="-125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1600" b="1" spc="-40" smtClean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ое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1600" b="1" spc="-13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1600" b="1" spc="-85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1600" b="1" spc="-45" smtClean="0">
                <a:solidFill>
                  <a:schemeClr val="tx2">
                    <a:lumMod val="75000"/>
                  </a:schemeClr>
                </a:solidFill>
              </a:rPr>
              <a:t>ир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78735"/>
              </p:ext>
            </p:extLst>
          </p:nvPr>
        </p:nvGraphicFramePr>
        <p:xfrm>
          <a:off x="248360" y="1340768"/>
          <a:ext cx="8500104" cy="4208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7960"/>
                <a:gridCol w="5972144"/>
              </a:tblGrid>
              <a:tr h="538832">
                <a:tc>
                  <a:txBody>
                    <a:bodyPr/>
                    <a:lstStyle/>
                    <a:p>
                      <a:pPr marL="1129665" marR="304165" indent="-59944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Отсутствующие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элементы </a:t>
                      </a:r>
                      <a:r>
                        <a:rPr sz="1400" b="1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содержания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6285" marR="1798320" indent="3581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Рекомендации по компенсации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(при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отсутствии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элементов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содержания)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изучает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география?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48069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«Обращении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школьникам»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перечислены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основные интересы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задачи современной географии.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Текст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возможно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6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введения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тему.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24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Возможно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материалы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электронного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приложения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УМК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2420" algn="just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«Полярная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звезда»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Географические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объекты,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явления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процессы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https://clck.ru/aqyVG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(пример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источника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информации)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</a:tr>
              <a:tr h="9143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Древо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географических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наук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https://clck.ru/aqyVG </a:t>
                      </a:r>
                      <a:r>
                        <a:rPr lang="en-US" sz="1600" spc="-5" dirty="0" smtClean="0">
                          <a:solidFill>
                            <a:srgbClr val="04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1600" spc="-5" dirty="0" smtClean="0">
                        <a:solidFill>
                          <a:srgbClr val="0462C1"/>
                        </a:solidFill>
                        <a:latin typeface="Calibri"/>
                        <a:cs typeface="Calibri"/>
                      </a:endParaRPr>
                    </a:p>
                    <a:p>
                      <a:pPr marL="31242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</a:t>
                      </a:r>
                      <a:r>
                        <a:rPr lang="en-US" sz="1600" u="heavy" spc="-3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t</a:t>
                      </a:r>
                      <a:r>
                        <a:rPr lang="en-US" sz="16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t</a:t>
                      </a:r>
                      <a:r>
                        <a:rPr lang="en-US" sz="1600" u="heavy" spc="-1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p</a:t>
                      </a:r>
                      <a:r>
                        <a:rPr lang="en-US" sz="1600" u="heavy" spc="-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s:/</a:t>
                      </a:r>
                      <a:r>
                        <a:rPr lang="en-US" sz="1600" u="heavy" spc="-3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/</a:t>
                      </a:r>
                      <a:r>
                        <a:rPr lang="en-US" sz="16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c</a:t>
                      </a:r>
                      <a:r>
                        <a:rPr lang="en-US" sz="1600" u="heavy" spc="-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l</a:t>
                      </a:r>
                      <a:r>
                        <a:rPr lang="en-US" sz="1600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c</a:t>
                      </a:r>
                      <a:r>
                        <a:rPr lang="en-US" sz="16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k.ru</a:t>
                      </a:r>
                      <a:r>
                        <a:rPr lang="en-US" sz="1600" u="heavy" spc="-4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/</a:t>
                      </a:r>
                      <a:r>
                        <a:rPr lang="en-US" sz="16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aqy</a:t>
                      </a:r>
                      <a:r>
                        <a:rPr lang="en-US" sz="1600" u="heavy" spc="-5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W</a:t>
                      </a:r>
                      <a:r>
                        <a:rPr lang="en-US" sz="1600" u="heavy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N</a:t>
                      </a:r>
                      <a:endParaRPr lang="ru-RU" sz="1600" spc="-5" dirty="0" smtClean="0">
                        <a:latin typeface="Calibri"/>
                        <a:cs typeface="Calibri"/>
                      </a:endParaRPr>
                    </a:p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пример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источника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информации)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61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467544" y="1472310"/>
            <a:ext cx="203073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600" b="1" spc="-8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D2D"/>
                </a:solidFill>
                <a:latin typeface="Calibri"/>
                <a:cs typeface="Calibri"/>
              </a:rPr>
              <a:t>5-6</a:t>
            </a:r>
            <a:r>
              <a:rPr sz="1600" b="1" spc="-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классов</a:t>
            </a:r>
            <a:endParaRPr sz="1600" dirty="0">
              <a:latin typeface="Calibri"/>
              <a:cs typeface="Calibri"/>
            </a:endParaRPr>
          </a:p>
          <a:p>
            <a:pPr marL="47625">
              <a:lnSpc>
                <a:spcPts val="1880"/>
              </a:lnSpc>
            </a:pP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«Полярная</a:t>
            </a:r>
            <a:r>
              <a:rPr sz="1600" b="1" spc="-9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звезда»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409" y="1975230"/>
            <a:ext cx="1143000" cy="1583436"/>
          </a:xfrm>
          <a:prstGeom prst="rect">
            <a:avLst/>
          </a:prstGeom>
        </p:spPr>
      </p:pic>
      <p:sp>
        <p:nvSpPr>
          <p:cNvPr id="7" name="object 29"/>
          <p:cNvSpPr txBox="1"/>
          <p:nvPr/>
        </p:nvSpPr>
        <p:spPr>
          <a:xfrm>
            <a:off x="4355976" y="1471675"/>
            <a:ext cx="3586479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600" b="1" spc="-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D2D"/>
                </a:solidFill>
                <a:latin typeface="Calibri"/>
                <a:cs typeface="Calibri"/>
              </a:rPr>
              <a:t>5-6</a:t>
            </a:r>
            <a:r>
              <a:rPr sz="1600" b="1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классов</a:t>
            </a:r>
            <a:r>
              <a:rPr sz="1600" b="1" spc="-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2D2D2D"/>
                </a:solidFill>
                <a:latin typeface="Calibri"/>
                <a:cs typeface="Calibri"/>
              </a:rPr>
              <a:t>под</a:t>
            </a:r>
            <a:r>
              <a:rPr sz="1600" b="1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2D2D"/>
                </a:solidFill>
                <a:latin typeface="Calibri"/>
                <a:cs typeface="Calibri"/>
              </a:rPr>
              <a:t>редакцией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880"/>
              </a:lnSpc>
            </a:pPr>
            <a:r>
              <a:rPr sz="1600" b="1" spc="-30" dirty="0">
                <a:solidFill>
                  <a:srgbClr val="2D2D2D"/>
                </a:solidFill>
                <a:latin typeface="Calibri"/>
                <a:cs typeface="Calibri"/>
              </a:rPr>
              <a:t>О.</a:t>
            </a:r>
            <a:r>
              <a:rPr sz="1600" b="1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D2D2D"/>
                </a:solidFill>
                <a:latin typeface="Calibri"/>
                <a:cs typeface="Calibri"/>
              </a:rPr>
              <a:t>А.</a:t>
            </a:r>
            <a:r>
              <a:rPr sz="1600" b="1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Климановой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8" name="object 4"/>
          <p:cNvGrpSpPr/>
          <p:nvPr/>
        </p:nvGrpSpPr>
        <p:grpSpPr>
          <a:xfrm>
            <a:off x="5790864" y="2030728"/>
            <a:ext cx="1247140" cy="1588135"/>
            <a:chOff x="6010655" y="1568196"/>
            <a:chExt cx="1247140" cy="1588135"/>
          </a:xfrm>
        </p:grpSpPr>
        <p:pic>
          <p:nvPicPr>
            <p:cNvPr id="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5227" y="1572768"/>
              <a:ext cx="1237487" cy="1578864"/>
            </a:xfrm>
            <a:prstGeom prst="rect">
              <a:avLst/>
            </a:prstGeom>
          </p:spPr>
        </p:pic>
        <p:sp>
          <p:nvSpPr>
            <p:cNvPr id="10" name="object 6"/>
            <p:cNvSpPr/>
            <p:nvPr/>
          </p:nvSpPr>
          <p:spPr>
            <a:xfrm>
              <a:off x="6015227" y="1572768"/>
              <a:ext cx="1237615" cy="1579245"/>
            </a:xfrm>
            <a:custGeom>
              <a:avLst/>
              <a:gdLst/>
              <a:ahLst/>
              <a:cxnLst/>
              <a:rect l="l" t="t" r="r" b="b"/>
              <a:pathLst>
                <a:path w="1237615" h="1579245">
                  <a:moveTo>
                    <a:pt x="0" y="1578864"/>
                  </a:moveTo>
                  <a:lnTo>
                    <a:pt x="1237487" y="1578864"/>
                  </a:lnTo>
                  <a:lnTo>
                    <a:pt x="1237487" y="0"/>
                  </a:lnTo>
                  <a:lnTo>
                    <a:pt x="0" y="0"/>
                  </a:lnTo>
                  <a:lnTo>
                    <a:pt x="0" y="157886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30"/>
          <p:cNvSpPr txBox="1"/>
          <p:nvPr/>
        </p:nvSpPr>
        <p:spPr>
          <a:xfrm>
            <a:off x="1285747" y="4256559"/>
            <a:ext cx="1722755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endParaRPr lang="ru-RU" sz="1600" b="1" spc="-10" dirty="0" smtClean="0">
              <a:solidFill>
                <a:srgbClr val="2D2D2D"/>
              </a:solidFill>
              <a:latin typeface="Calibri"/>
              <a:cs typeface="Calibri"/>
            </a:endParaRPr>
          </a:p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600" b="1" spc="-10" dirty="0" err="1" smtClean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600" b="1" spc="-75" dirty="0" smtClean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D2D"/>
                </a:solidFill>
                <a:latin typeface="Calibri"/>
                <a:cs typeface="Calibri"/>
              </a:rPr>
              <a:t>5</a:t>
            </a:r>
            <a:r>
              <a:rPr sz="1600" b="1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класса</a:t>
            </a:r>
            <a:endParaRPr sz="1600" dirty="0">
              <a:latin typeface="Calibri"/>
              <a:cs typeface="Calibri"/>
            </a:endParaRPr>
          </a:p>
          <a:p>
            <a:pPr marL="635" algn="ctr">
              <a:lnSpc>
                <a:spcPts val="1880"/>
              </a:lnSpc>
            </a:pP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«Роза</a:t>
            </a:r>
            <a:r>
              <a:rPr sz="1600" b="1" spc="-7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ветров»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0548" y="5013176"/>
            <a:ext cx="1143000" cy="1598676"/>
          </a:xfrm>
          <a:prstGeom prst="rect">
            <a:avLst/>
          </a:prstGeom>
        </p:spPr>
      </p:pic>
      <p:sp>
        <p:nvSpPr>
          <p:cNvPr id="15" name="object 31"/>
          <p:cNvSpPr txBox="1"/>
          <p:nvPr/>
        </p:nvSpPr>
        <p:spPr>
          <a:xfrm>
            <a:off x="4932040" y="4504161"/>
            <a:ext cx="2676525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600" b="1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D2D"/>
                </a:solidFill>
                <a:latin typeface="Calibri"/>
                <a:cs typeface="Calibri"/>
              </a:rPr>
              <a:t>5</a:t>
            </a:r>
            <a:r>
              <a:rPr sz="1600" b="1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2D2D"/>
                </a:solidFill>
                <a:latin typeface="Calibri"/>
                <a:cs typeface="Calibri"/>
              </a:rPr>
              <a:t>класса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880"/>
              </a:lnSpc>
            </a:pPr>
            <a:r>
              <a:rPr sz="1600" b="1" spc="-10" dirty="0">
                <a:solidFill>
                  <a:srgbClr val="2D2D2D"/>
                </a:solidFill>
                <a:latin typeface="Calibri"/>
                <a:cs typeface="Calibri"/>
              </a:rPr>
              <a:t>«Классическая</a:t>
            </a:r>
            <a:r>
              <a:rPr sz="1600" b="1" spc="-7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2D2D"/>
                </a:solidFill>
                <a:latin typeface="Calibri"/>
                <a:cs typeface="Calibri"/>
              </a:rPr>
              <a:t>география»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6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8107" y="5007081"/>
            <a:ext cx="1152144" cy="16047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288" y="548680"/>
            <a:ext cx="8577184" cy="74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735"/>
              </a:lnSpc>
              <a:spcBef>
                <a:spcPts val="100"/>
              </a:spcBef>
              <a:tabLst>
                <a:tab pos="568325" algn="l"/>
                <a:tab pos="812800" algn="l"/>
              </a:tabLst>
            </a:pPr>
            <a:r>
              <a:rPr lang="ru-RU" sz="1600" b="1" spc="-50" dirty="0">
                <a:solidFill>
                  <a:schemeClr val="tx2">
                    <a:lumMod val="75000"/>
                  </a:schemeClr>
                </a:solidFill>
              </a:rPr>
              <a:t>Содержание</a:t>
            </a:r>
            <a:r>
              <a:rPr lang="ru-RU" sz="1600" b="1" spc="-9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всех</a:t>
            </a:r>
            <a:r>
              <a:rPr lang="ru-RU" sz="1600" b="1" spc="-9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</a:rPr>
              <a:t>представленных</a:t>
            </a:r>
            <a:r>
              <a:rPr lang="ru-RU" sz="1600" b="1" spc="-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учебников</a:t>
            </a:r>
            <a:r>
              <a:rPr lang="ru-RU" sz="1600" b="1" spc="-12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1600" b="1" spc="-9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классов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</a:rPr>
              <a:t>соответствует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80564">
              <a:lnSpc>
                <a:spcPts val="2735"/>
              </a:lnSpc>
            </a:pP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1600" b="1" spc="-95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600" b="1" spc="-65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600" b="1" spc="-65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80" dirty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ю</a:t>
            </a:r>
            <a:r>
              <a:rPr lang="ru-RU" sz="1600" b="1" spc="-1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ри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ме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рн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1600" b="1" spc="-10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ог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амм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ы</a:t>
            </a:r>
            <a:r>
              <a:rPr lang="ru-RU" sz="1600" b="1" spc="-12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600" b="1" spc="-9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-60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еог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</a:rPr>
              <a:t>фи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</p:txBody>
      </p:sp>
      <p:sp>
        <p:nvSpPr>
          <p:cNvPr id="18" name="object 28"/>
          <p:cNvSpPr txBox="1"/>
          <p:nvPr/>
        </p:nvSpPr>
        <p:spPr>
          <a:xfrm>
            <a:off x="243289" y="3789040"/>
            <a:ext cx="8649192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Последовательность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изложения тем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учебниках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«Роза ветров» и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«Классическая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география» </a:t>
            </a:r>
            <a:r>
              <a:rPr sz="16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ru-RU" sz="1600" b="1" spc="-44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10" dirty="0" err="1" smtClean="0">
                <a:solidFill>
                  <a:srgbClr val="C00000"/>
                </a:solidFill>
                <a:latin typeface="Calibri"/>
                <a:cs typeface="Calibri"/>
              </a:rPr>
              <a:t>соответствует</a:t>
            </a:r>
            <a:r>
              <a:rPr sz="1600" b="1" spc="-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последовательности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изложения тем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примерной</a:t>
            </a:r>
            <a:r>
              <a:rPr sz="1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программе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географии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47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640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приоритеты системы образования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закреплены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обновлённых ФГОС</a:t>
            </a:r>
          </a:p>
        </p:txBody>
      </p:sp>
      <p:grpSp>
        <p:nvGrpSpPr>
          <p:cNvPr id="3" name="object 15"/>
          <p:cNvGrpSpPr/>
          <p:nvPr/>
        </p:nvGrpSpPr>
        <p:grpSpPr>
          <a:xfrm>
            <a:off x="484996" y="4202038"/>
            <a:ext cx="6597217" cy="828294"/>
            <a:chOff x="1072234" y="2731262"/>
            <a:chExt cx="6597217" cy="828294"/>
          </a:xfrm>
        </p:grpSpPr>
        <p:pic>
          <p:nvPicPr>
            <p:cNvPr id="5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343" y="2750312"/>
              <a:ext cx="731520" cy="809244"/>
            </a:xfrm>
            <a:prstGeom prst="rect">
              <a:avLst/>
            </a:prstGeom>
          </p:spPr>
        </p:pic>
        <p:pic>
          <p:nvPicPr>
            <p:cNvPr id="6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9455" y="2750312"/>
              <a:ext cx="729996" cy="809244"/>
            </a:xfrm>
            <a:prstGeom prst="rect">
              <a:avLst/>
            </a:prstGeom>
          </p:spPr>
        </p:pic>
        <p:pic>
          <p:nvPicPr>
            <p:cNvPr id="7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234" y="2750312"/>
              <a:ext cx="731519" cy="809244"/>
            </a:xfrm>
            <a:prstGeom prst="rect">
              <a:avLst/>
            </a:prstGeom>
          </p:spPr>
        </p:pic>
        <p:pic>
          <p:nvPicPr>
            <p:cNvPr id="8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8854" y="2750312"/>
              <a:ext cx="731520" cy="809244"/>
            </a:xfrm>
            <a:prstGeom prst="rect">
              <a:avLst/>
            </a:prstGeom>
          </p:spPr>
        </p:pic>
        <p:pic>
          <p:nvPicPr>
            <p:cNvPr id="9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115" y="2731262"/>
              <a:ext cx="729995" cy="809244"/>
            </a:xfrm>
            <a:prstGeom prst="rect">
              <a:avLst/>
            </a:prstGeom>
          </p:spPr>
        </p:pic>
      </p:grpSp>
      <p:sp>
        <p:nvSpPr>
          <p:cNvPr id="10" name="object 42"/>
          <p:cNvSpPr txBox="1"/>
          <p:nvPr/>
        </p:nvSpPr>
        <p:spPr>
          <a:xfrm>
            <a:off x="31160" y="5162485"/>
            <a:ext cx="1512167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370"/>
              </a:lnSpc>
              <a:spcBef>
                <a:spcPts val="100"/>
              </a:spcBef>
            </a:pP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Указ</a:t>
            </a:r>
            <a:endParaRPr sz="1200" dirty="0">
              <a:latin typeface="Calibri"/>
              <a:cs typeface="Calibri"/>
            </a:endParaRPr>
          </a:p>
          <a:p>
            <a:pPr marL="147955" marR="140970" algn="ctr">
              <a:lnSpc>
                <a:spcPts val="1300"/>
              </a:lnSpc>
              <a:spcBef>
                <a:spcPts val="8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«О</a:t>
            </a:r>
            <a:r>
              <a:rPr sz="12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национальных </a:t>
            </a:r>
            <a:r>
              <a:rPr sz="1200" b="1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целях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развития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Российской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195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Федерации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 err="1">
                <a:solidFill>
                  <a:srgbClr val="252525"/>
                </a:solidFill>
                <a:latin typeface="Calibri"/>
                <a:cs typeface="Calibri"/>
              </a:rPr>
              <a:t>на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endParaRPr lang="ru-RU" sz="1200" b="1" spc="-20" dirty="0" smtClean="0">
              <a:solidFill>
                <a:srgbClr val="252525"/>
              </a:solidFill>
              <a:latin typeface="Calibri"/>
              <a:cs typeface="Calibri"/>
            </a:endParaRPr>
          </a:p>
          <a:p>
            <a:pPr algn="ctr">
              <a:lnSpc>
                <a:spcPts val="1195"/>
              </a:lnSpc>
            </a:pPr>
            <a:r>
              <a:rPr sz="12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период</a:t>
            </a:r>
            <a:endParaRPr sz="1200" dirty="0">
              <a:latin typeface="Calibri"/>
              <a:cs typeface="Calibri"/>
            </a:endParaRPr>
          </a:p>
          <a:p>
            <a:pPr marL="635" algn="ctr">
              <a:lnSpc>
                <a:spcPts val="1295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до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2030 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года»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21.07.2020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41"/>
          <p:cNvSpPr txBox="1"/>
          <p:nvPr/>
        </p:nvSpPr>
        <p:spPr>
          <a:xfrm>
            <a:off x="1433813" y="5162485"/>
            <a:ext cx="1781810" cy="13608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46685" marR="141605" algn="ctr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Федеральный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закон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 </a:t>
            </a:r>
            <a:r>
              <a:rPr sz="1200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31.07.2020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 304-ФЗ</a:t>
            </a:r>
            <a:endParaRPr sz="1200" dirty="0">
              <a:latin typeface="Calibri"/>
              <a:cs typeface="Calibri"/>
            </a:endParaRPr>
          </a:p>
          <a:p>
            <a:pPr marL="31750" algn="ctr">
              <a:lnSpc>
                <a:spcPts val="12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«О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внесении</a:t>
            </a:r>
            <a:r>
              <a:rPr sz="12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изменений</a:t>
            </a:r>
            <a:endParaRPr sz="1200" dirty="0">
              <a:latin typeface="Calibri"/>
              <a:cs typeface="Calibri"/>
            </a:endParaRPr>
          </a:p>
          <a:p>
            <a:pPr marL="12065" marR="5080" algn="ctr">
              <a:lnSpc>
                <a:spcPts val="1300"/>
              </a:lnSpc>
              <a:spcBef>
                <a:spcPts val="8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в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Федеральный закон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«Об </a:t>
            </a:r>
            <a:r>
              <a:rPr sz="1200" b="1" spc="-2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образовании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Российской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Федерации»</a:t>
            </a:r>
            <a:endParaRPr sz="1200" dirty="0">
              <a:latin typeface="Calibri"/>
              <a:cs typeface="Calibri"/>
            </a:endParaRPr>
          </a:p>
          <a:p>
            <a:pPr marL="66040" marR="59690" algn="ctr">
              <a:lnSpc>
                <a:spcPts val="1300"/>
              </a:lnSpc>
              <a:spcBef>
                <a:spcPts val="90"/>
              </a:spcBef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по вопросам воспитания </a:t>
            </a:r>
            <a:r>
              <a:rPr sz="1200" b="1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обучающихся»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47"/>
          <p:cNvSpPr txBox="1"/>
          <p:nvPr/>
        </p:nvSpPr>
        <p:spPr>
          <a:xfrm>
            <a:off x="3206889" y="5158037"/>
            <a:ext cx="122237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Паспорт</a:t>
            </a:r>
            <a:r>
              <a:rPr sz="12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стратегии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«Цифровая</a:t>
            </a:r>
            <a:endParaRPr sz="1200" dirty="0">
              <a:latin typeface="Calibri"/>
              <a:cs typeface="Calibri"/>
            </a:endParaRPr>
          </a:p>
          <a:p>
            <a:pPr marL="79375" marR="73025" algn="ctr">
              <a:lnSpc>
                <a:spcPts val="1300"/>
              </a:lnSpc>
              <a:spcBef>
                <a:spcPts val="8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тр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252525"/>
                </a:solidFill>
                <a:latin typeface="Calibri"/>
                <a:cs typeface="Calibri"/>
              </a:rPr>
              <a:t>ф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ма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ция 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образования»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15.07.2021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43"/>
          <p:cNvSpPr txBox="1"/>
          <p:nvPr/>
        </p:nvSpPr>
        <p:spPr>
          <a:xfrm>
            <a:off x="4469617" y="5158037"/>
            <a:ext cx="1499235" cy="15259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3030" marR="28575" indent="-76835">
              <a:lnSpc>
                <a:spcPct val="90100"/>
              </a:lnSpc>
              <a:spcBef>
                <a:spcPts val="240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Приказ Министерства </a:t>
            </a:r>
            <a:r>
              <a:rPr sz="1200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просвещения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РФ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31.05.2021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286</a:t>
            </a:r>
            <a:endParaRPr sz="1200" dirty="0">
              <a:latin typeface="Calibri"/>
              <a:cs typeface="Calibri"/>
            </a:endParaRPr>
          </a:p>
          <a:p>
            <a:pPr marL="154305" marR="146685" algn="ctr">
              <a:lnSpc>
                <a:spcPts val="1300"/>
              </a:lnSpc>
              <a:spcBef>
                <a:spcPts val="15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«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Об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ут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нии 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федерального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ts val="1200"/>
              </a:lnSpc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государственного</a:t>
            </a:r>
            <a:endParaRPr sz="1200" dirty="0">
              <a:latin typeface="Calibri"/>
              <a:cs typeface="Calibri"/>
            </a:endParaRPr>
          </a:p>
          <a:p>
            <a:pPr marL="12065" marR="5080" indent="1270" algn="ctr">
              <a:lnSpc>
                <a:spcPts val="1300"/>
              </a:lnSpc>
              <a:spcBef>
                <a:spcPts val="90"/>
              </a:spcBef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образовательного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ста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нд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рта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ачаль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но</a:t>
            </a:r>
            <a:r>
              <a:rPr sz="1200" b="1" spc="-20" dirty="0">
                <a:solidFill>
                  <a:srgbClr val="252525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 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общего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образования»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44"/>
          <p:cNvSpPr txBox="1"/>
          <p:nvPr/>
        </p:nvSpPr>
        <p:spPr>
          <a:xfrm>
            <a:off x="5956939" y="5158036"/>
            <a:ext cx="1498600" cy="1525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3030" marR="28575" indent="-76200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Приказ</a:t>
            </a:r>
            <a:r>
              <a:rPr sz="1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Министерства </a:t>
            </a:r>
            <a:r>
              <a:rPr sz="1200" spc="-25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просвещения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РФ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31.05.2021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287</a:t>
            </a:r>
            <a:endParaRPr sz="1200" dirty="0">
              <a:latin typeface="Calibri"/>
              <a:cs typeface="Calibri"/>
            </a:endParaRPr>
          </a:p>
          <a:p>
            <a:pPr marL="154305">
              <a:lnSpc>
                <a:spcPts val="1195"/>
              </a:lnSpc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«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Об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ут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ж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д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нии</a:t>
            </a:r>
            <a:endParaRPr sz="1200" dirty="0">
              <a:latin typeface="Calibri"/>
              <a:cs typeface="Calibri"/>
            </a:endParaRPr>
          </a:p>
          <a:p>
            <a:pPr marL="147955" marR="139065" indent="124460">
              <a:lnSpc>
                <a:spcPct val="90100"/>
              </a:lnSpc>
              <a:spcBef>
                <a:spcPts val="70"/>
              </a:spcBef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федерального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государственного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образовательного</a:t>
            </a:r>
            <a:endParaRPr sz="1200" dirty="0">
              <a:latin typeface="Calibri"/>
              <a:cs typeface="Calibri"/>
            </a:endParaRPr>
          </a:p>
          <a:p>
            <a:pPr marL="12700" marR="5080" indent="46990">
              <a:lnSpc>
                <a:spcPts val="1300"/>
              </a:lnSpc>
              <a:spcBef>
                <a:spcPts val="15"/>
              </a:spcBef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стандарта основного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общего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образования»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5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1467" y="4224278"/>
            <a:ext cx="731520" cy="809244"/>
          </a:xfrm>
          <a:prstGeom prst="rect">
            <a:avLst/>
          </a:prstGeom>
        </p:spPr>
      </p:pic>
      <p:sp>
        <p:nvSpPr>
          <p:cNvPr id="16" name="object 45"/>
          <p:cNvSpPr txBox="1"/>
          <p:nvPr/>
        </p:nvSpPr>
        <p:spPr>
          <a:xfrm>
            <a:off x="7455539" y="5158036"/>
            <a:ext cx="1603375" cy="11963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83820" marR="74930" indent="1270" algn="ctr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Протокол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ФУМО </a:t>
            </a:r>
            <a:r>
              <a:rPr sz="1200" dirty="0" err="1" smtClean="0">
                <a:solidFill>
                  <a:srgbClr val="252525"/>
                </a:solidFill>
                <a:latin typeface="Calibri"/>
                <a:cs typeface="Calibri"/>
              </a:rPr>
              <a:t>по</a:t>
            </a:r>
            <a:r>
              <a:rPr sz="120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общему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образованию</a:t>
            </a:r>
            <a:endParaRPr sz="1200" dirty="0">
              <a:latin typeface="Calibri"/>
              <a:cs typeface="Calibri"/>
            </a:endParaRPr>
          </a:p>
          <a:p>
            <a:pPr marL="635" algn="ctr">
              <a:lnSpc>
                <a:spcPts val="1200"/>
              </a:lnSpc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№</a:t>
            </a: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3/21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от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27.09.2021</a:t>
            </a:r>
            <a:endParaRPr sz="1200" dirty="0">
              <a:latin typeface="Calibri"/>
              <a:cs typeface="Calibri"/>
            </a:endParaRPr>
          </a:p>
          <a:p>
            <a:pPr marL="12700" marR="5080" indent="3175" algn="ctr">
              <a:lnSpc>
                <a:spcPct val="90100"/>
              </a:lnSpc>
              <a:spcBef>
                <a:spcPts val="70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Примерные рабочие </a:t>
            </a:r>
            <a:r>
              <a:rPr sz="1200" b="1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программы</a:t>
            </a:r>
            <a:r>
              <a:rPr sz="1200" b="1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начального </a:t>
            </a:r>
            <a:r>
              <a:rPr sz="1200" b="1" spc="-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основного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 общего</a:t>
            </a:r>
            <a:endParaRPr sz="1200" dirty="0">
              <a:latin typeface="Calibri"/>
              <a:cs typeface="Calibri"/>
            </a:endParaRPr>
          </a:p>
          <a:p>
            <a:pPr marL="635" algn="ctr">
              <a:lnSpc>
                <a:spcPts val="1295"/>
              </a:lnSpc>
            </a:pP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образования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9"/>
          <p:cNvSpPr txBox="1"/>
          <p:nvPr/>
        </p:nvSpPr>
        <p:spPr>
          <a:xfrm>
            <a:off x="545591" y="2549398"/>
            <a:ext cx="16501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2460" marR="226695" indent="-43307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9" y="2002980"/>
            <a:ext cx="3706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48"/>
          <p:cNvSpPr txBox="1"/>
          <p:nvPr/>
        </p:nvSpPr>
        <p:spPr>
          <a:xfrm>
            <a:off x="1432661" y="2584284"/>
            <a:ext cx="25971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Единство</a:t>
            </a:r>
            <a:r>
              <a:rPr sz="14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учебной</a:t>
            </a:r>
            <a:r>
              <a:rPr sz="1400" b="1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endParaRPr sz="1400" dirty="0">
              <a:latin typeface="Calibri"/>
              <a:cs typeface="Calibri"/>
            </a:endParaRPr>
          </a:p>
          <a:p>
            <a:pPr marR="38735" algn="ctr">
              <a:lnSpc>
                <a:spcPct val="100000"/>
              </a:lnSpc>
            </a:pP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воспитательной</a:t>
            </a:r>
            <a:r>
              <a:rPr sz="1400" b="1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деятельности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30"/>
          <p:cNvSpPr txBox="1"/>
          <p:nvPr/>
        </p:nvSpPr>
        <p:spPr>
          <a:xfrm>
            <a:off x="5579562" y="2029967"/>
            <a:ext cx="259715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15430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Развитие</a:t>
            </a:r>
            <a:r>
              <a:rPr sz="1400" b="1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личностных</a:t>
            </a:r>
            <a:r>
              <a:rPr sz="1400" b="1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качеств </a:t>
            </a:r>
            <a:r>
              <a:rPr sz="1400" b="1" spc="-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для</a:t>
            </a:r>
            <a:r>
              <a:rPr sz="14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адаптации</a:t>
            </a:r>
            <a:r>
              <a:rPr sz="14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к</a:t>
            </a:r>
            <a:endParaRPr sz="1400" dirty="0">
              <a:latin typeface="Calibri"/>
              <a:cs typeface="Calibri"/>
            </a:endParaRPr>
          </a:p>
          <a:p>
            <a:pPr marL="274955" marR="283845" algn="ctr">
              <a:lnSpc>
                <a:spcPct val="100000"/>
              </a:lnSpc>
            </a:pP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изменяющимся условиям </a:t>
            </a:r>
            <a:r>
              <a:rPr sz="1400" b="1" spc="-3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социальной и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природной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среды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8"/>
          <p:cNvSpPr txBox="1"/>
          <p:nvPr/>
        </p:nvSpPr>
        <p:spPr>
          <a:xfrm>
            <a:off x="2713872" y="3442147"/>
            <a:ext cx="2597150" cy="442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955" algn="ctr">
              <a:lnSpc>
                <a:spcPts val="1639"/>
              </a:lnSpc>
              <a:spcBef>
                <a:spcPts val="105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Безопасное</a:t>
            </a:r>
            <a:r>
              <a:rPr sz="1400" b="1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использование</a:t>
            </a:r>
            <a:endParaRPr sz="1400" dirty="0">
              <a:latin typeface="Calibri"/>
              <a:cs typeface="Calibri"/>
            </a:endParaRPr>
          </a:p>
          <a:p>
            <a:pPr marR="22225" algn="ctr">
              <a:lnSpc>
                <a:spcPts val="1639"/>
              </a:lnSpc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цифровых</a:t>
            </a:r>
            <a:r>
              <a:rPr sz="1400" b="1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технологий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7452" y="2549398"/>
            <a:ext cx="3138524" cy="573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8720" y="1823109"/>
            <a:ext cx="3875354" cy="606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13872" y="3298051"/>
            <a:ext cx="2597150" cy="7307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38754" y="1822284"/>
            <a:ext cx="3021678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3052" y="4168510"/>
            <a:ext cx="851742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3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36" y="54219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>
                <a:solidFill>
                  <a:schemeClr val="accent1">
                    <a:lumMod val="50000"/>
                  </a:schemeClr>
                </a:solidFill>
              </a:rPr>
              <a:t>Примерная</a:t>
            </a:r>
            <a:r>
              <a:rPr lang="ru-RU" b="1" spc="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</a:rPr>
              <a:t>рабочая</a:t>
            </a:r>
            <a:r>
              <a:rPr lang="ru-RU" b="1" spc="1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</a:rPr>
              <a:t>программа</a:t>
            </a:r>
            <a:r>
              <a:rPr lang="ru-RU" b="1" spc="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основного </a:t>
            </a:r>
            <a:r>
              <a:rPr lang="ru-RU" b="1" spc="-15" dirty="0">
                <a:solidFill>
                  <a:schemeClr val="accent1">
                    <a:lumMod val="50000"/>
                  </a:schemeClr>
                </a:solidFill>
              </a:rPr>
              <a:t>общего </a:t>
            </a:r>
            <a:r>
              <a:rPr lang="ru-RU" b="1" spc="-62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  <a:r>
              <a:rPr lang="ru-RU" b="1" spc="4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spc="4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spc="-5" dirty="0" smtClean="0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географии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7191" y="1124744"/>
            <a:ext cx="6327720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sz="1600" b="1" spc="4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600" b="1" spc="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</a:t>
            </a:r>
            <a:r>
              <a:rPr lang="ru-RU" sz="1600" b="1" spc="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spc="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годам</a:t>
            </a:r>
            <a:r>
              <a:rPr lang="ru-RU" sz="1600" b="1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</a:t>
            </a:r>
            <a:r>
              <a:rPr lang="ru-RU" sz="1600" b="1" i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ru-RU" sz="1600" b="1" i="1" spc="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ru-RU" sz="1600" b="1" spc="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1600" b="1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</a:t>
            </a:r>
            <a:r>
              <a:rPr lang="ru-RU" sz="1600" b="1" spc="3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lang="ru-RU" sz="1600" b="1" spc="-3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географией).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  <a:r>
              <a:rPr lang="ru-RU" sz="1600" b="1" spc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  <a:r>
              <a:rPr lang="ru-RU" sz="1600" b="1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spc="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lang="ru-RU" sz="1600" b="1" spc="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40719"/>
              </p:ext>
            </p:extLst>
          </p:nvPr>
        </p:nvGraphicFramePr>
        <p:xfrm>
          <a:off x="3382392" y="2553012"/>
          <a:ext cx="5616624" cy="42112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5179"/>
                <a:gridCol w="4991445"/>
              </a:tblGrid>
              <a:tr h="496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5" dirty="0"/>
                        <a:t>Класс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6235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5" dirty="0"/>
                        <a:t>Основные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изменения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10" dirty="0"/>
                        <a:t> </a:t>
                      </a:r>
                      <a:r>
                        <a:rPr sz="1200" spc="-15" dirty="0"/>
                        <a:t>содержании </a:t>
                      </a:r>
                      <a:r>
                        <a:rPr sz="1200" spc="-5" dirty="0"/>
                        <a:t>по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классам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/>
                </a:tc>
              </a:tr>
              <a:tr h="578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/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1440" marR="8102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5" dirty="0"/>
                        <a:t>Практическая</a:t>
                      </a:r>
                      <a:r>
                        <a:rPr sz="1200" spc="30" dirty="0"/>
                        <a:t> </a:t>
                      </a:r>
                      <a:r>
                        <a:rPr sz="1200" spc="-5" dirty="0"/>
                        <a:t>работа «Организация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фенологических</a:t>
                      </a:r>
                      <a:r>
                        <a:rPr sz="1200" spc="20" dirty="0"/>
                        <a:t> </a:t>
                      </a:r>
                      <a:r>
                        <a:rPr sz="1200" spc="-10" dirty="0"/>
                        <a:t>наблюдений», </a:t>
                      </a:r>
                      <a:r>
                        <a:rPr sz="1200" spc="-300" dirty="0"/>
                        <a:t> </a:t>
                      </a:r>
                      <a:r>
                        <a:rPr sz="1200" spc="-5" dirty="0"/>
                        <a:t>рассчитанная </a:t>
                      </a:r>
                      <a:r>
                        <a:rPr sz="1200" dirty="0"/>
                        <a:t>на</a:t>
                      </a:r>
                      <a:r>
                        <a:rPr sz="1200" spc="-5" dirty="0"/>
                        <a:t> </a:t>
                      </a:r>
                      <a:r>
                        <a:rPr sz="1200" spc="-15" dirty="0"/>
                        <a:t>год.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</a:tr>
              <a:tr h="3136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/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/>
                        <a:t>В новой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программе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изменилась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заключительная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тема,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которая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называлась: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/>
                        <a:t>«Географическая</a:t>
                      </a:r>
                      <a:r>
                        <a:rPr sz="1200" spc="25" dirty="0"/>
                        <a:t> </a:t>
                      </a:r>
                      <a:r>
                        <a:rPr sz="1200" spc="-10" dirty="0"/>
                        <a:t>оболочка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как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среда</a:t>
                      </a:r>
                      <a:r>
                        <a:rPr sz="1200" spc="15" dirty="0"/>
                        <a:t> </a:t>
                      </a:r>
                      <a:r>
                        <a:rPr sz="1200" dirty="0"/>
                        <a:t>жизни».</a:t>
                      </a:r>
                      <a:r>
                        <a:rPr sz="1200" spc="-20" dirty="0"/>
                        <a:t> </a:t>
                      </a:r>
                      <a:r>
                        <a:rPr sz="1200" spc="-25" dirty="0"/>
                        <a:t>Теперь</a:t>
                      </a:r>
                      <a:r>
                        <a:rPr sz="1200" spc="10" dirty="0"/>
                        <a:t> </a:t>
                      </a:r>
                      <a:r>
                        <a:rPr sz="1200" dirty="0"/>
                        <a:t>в </a:t>
                      </a:r>
                      <a:r>
                        <a:rPr sz="1200" spc="-5" dirty="0"/>
                        <a:t>заключительной</a:t>
                      </a:r>
                      <a:r>
                        <a:rPr sz="1200" dirty="0"/>
                        <a:t> </a:t>
                      </a:r>
                      <a:r>
                        <a:rPr sz="1200" spc="-10" dirty="0"/>
                        <a:t>теме</a:t>
                      </a:r>
                      <a:endParaRPr sz="1200" dirty="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/>
                        <a:t>«Природно-территориальные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комплексы»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изучается:</a:t>
                      </a:r>
                      <a:endParaRPr sz="1200" dirty="0"/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Взаимосвязь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оболочек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Земли.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Понятие</a:t>
                      </a:r>
                      <a:r>
                        <a:rPr sz="1200" spc="-15" dirty="0"/>
                        <a:t> </a:t>
                      </a:r>
                      <a:r>
                        <a:rPr sz="1200" dirty="0"/>
                        <a:t>о</a:t>
                      </a:r>
                      <a:r>
                        <a:rPr sz="1200" spc="-5" dirty="0"/>
                        <a:t> природном </a:t>
                      </a:r>
                      <a:r>
                        <a:rPr sz="1200" spc="-10" dirty="0"/>
                        <a:t>комплексе.</a:t>
                      </a:r>
                      <a:endParaRPr sz="1200" dirty="0"/>
                    </a:p>
                    <a:p>
                      <a:pPr marL="377825" marR="400050">
                        <a:lnSpc>
                          <a:spcPct val="100000"/>
                        </a:lnSpc>
                      </a:pPr>
                      <a:r>
                        <a:rPr sz="1200" spc="-5" dirty="0"/>
                        <a:t>Природно-территориальный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комплекс.</a:t>
                      </a:r>
                      <a:r>
                        <a:rPr sz="1200" spc="-20" dirty="0"/>
                        <a:t> </a:t>
                      </a:r>
                      <a:r>
                        <a:rPr sz="1200" spc="-15" dirty="0"/>
                        <a:t>Глобальные, </a:t>
                      </a:r>
                      <a:r>
                        <a:rPr sz="1200" dirty="0"/>
                        <a:t>региональные</a:t>
                      </a:r>
                      <a:r>
                        <a:rPr sz="1200" spc="10" dirty="0"/>
                        <a:t> </a:t>
                      </a:r>
                      <a:r>
                        <a:rPr sz="1200" dirty="0"/>
                        <a:t>и </a:t>
                      </a:r>
                      <a:r>
                        <a:rPr sz="1200" spc="-305" dirty="0"/>
                        <a:t> </a:t>
                      </a:r>
                      <a:r>
                        <a:rPr sz="1200" spc="-5" dirty="0"/>
                        <a:t>локальные природные комплексы. Природные </a:t>
                      </a:r>
                      <a:r>
                        <a:rPr sz="1200" spc="-10" dirty="0"/>
                        <a:t>комплексы </a:t>
                      </a:r>
                      <a:r>
                        <a:rPr sz="1200" dirty="0"/>
                        <a:t>своей 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местности.</a:t>
                      </a:r>
                      <a:endParaRPr sz="1200" dirty="0"/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Круговороты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веществ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на</a:t>
                      </a:r>
                      <a:r>
                        <a:rPr sz="1200" spc="-35" dirty="0"/>
                        <a:t> </a:t>
                      </a:r>
                      <a:r>
                        <a:rPr sz="1200" spc="-5" dirty="0"/>
                        <a:t>Земле.</a:t>
                      </a:r>
                      <a:endParaRPr sz="1200" dirty="0"/>
                    </a:p>
                    <a:p>
                      <a:pPr marL="377825" marR="26797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dirty="0"/>
                        <a:t>Почва,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её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строение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и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состав.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Образование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почвы</a:t>
                      </a:r>
                      <a:r>
                        <a:rPr sz="1200" spc="-20" dirty="0"/>
                        <a:t> </a:t>
                      </a:r>
                      <a:r>
                        <a:rPr sz="1200" dirty="0"/>
                        <a:t>и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плодородие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почв. </a:t>
                      </a:r>
                      <a:r>
                        <a:rPr sz="1200" spc="-300" dirty="0"/>
                        <a:t> </a:t>
                      </a:r>
                      <a:r>
                        <a:rPr sz="1200" dirty="0"/>
                        <a:t>Охрана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почв.</a:t>
                      </a:r>
                    </a:p>
                    <a:p>
                      <a:pPr marL="377825" marR="42100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Природная среда. Охрана </a:t>
                      </a:r>
                      <a:r>
                        <a:rPr sz="1200" spc="-10" dirty="0"/>
                        <a:t>природы. </a:t>
                      </a:r>
                      <a:r>
                        <a:rPr sz="1200" spc="-5" dirty="0"/>
                        <a:t>Природные </a:t>
                      </a:r>
                      <a:r>
                        <a:rPr sz="1200" dirty="0"/>
                        <a:t>особо </a:t>
                      </a:r>
                      <a:r>
                        <a:rPr sz="1200" spc="-5" dirty="0"/>
                        <a:t>охраняемые </a:t>
                      </a:r>
                      <a:r>
                        <a:rPr sz="1200" spc="-305" dirty="0"/>
                        <a:t> </a:t>
                      </a:r>
                      <a:r>
                        <a:rPr sz="1200" spc="-5" dirty="0"/>
                        <a:t>территории.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Всемирное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наследие</a:t>
                      </a:r>
                      <a:r>
                        <a:rPr sz="1200" spc="-45" dirty="0"/>
                        <a:t> </a:t>
                      </a:r>
                      <a:r>
                        <a:rPr sz="1200" spc="-15" dirty="0"/>
                        <a:t>ЮНЕСКО.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/>
          <a:srcRect l="35000" t="17947" r="36282" b="21083"/>
          <a:stretch/>
        </p:blipFill>
        <p:spPr bwMode="auto">
          <a:xfrm>
            <a:off x="242536" y="1209378"/>
            <a:ext cx="2169224" cy="26516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ject 22"/>
          <p:cNvSpPr txBox="1"/>
          <p:nvPr/>
        </p:nvSpPr>
        <p:spPr>
          <a:xfrm>
            <a:off x="107504" y="3861047"/>
            <a:ext cx="2808312" cy="2189061"/>
          </a:xfrm>
          <a:prstGeom prst="rect">
            <a:avLst/>
          </a:prstGeom>
          <a:ln w="9144">
            <a:solidFill>
              <a:srgbClr val="4383D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alibri"/>
                <a:cs typeface="Calibri"/>
              </a:rPr>
              <a:t>…</a:t>
            </a:r>
            <a:r>
              <a:rPr sz="1400" spc="-10" dirty="0">
                <a:latin typeface="Calibri"/>
                <a:cs typeface="Calibri"/>
              </a:rPr>
              <a:t> устанавливает </a:t>
            </a:r>
            <a:r>
              <a:rPr sz="1400" spc="-10" dirty="0" err="1">
                <a:solidFill>
                  <a:srgbClr val="C00000"/>
                </a:solidFill>
                <a:latin typeface="Calibri"/>
                <a:cs typeface="Calibri"/>
              </a:rPr>
              <a:t>обязательное</a:t>
            </a:r>
            <a:r>
              <a:rPr sz="1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C00000"/>
                </a:solidFill>
                <a:latin typeface="Calibri"/>
                <a:cs typeface="Calibri"/>
              </a:rPr>
              <a:t>предметное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содержание</a:t>
            </a:r>
            <a:r>
              <a:rPr sz="1400" spc="-15" dirty="0">
                <a:latin typeface="Calibri"/>
                <a:cs typeface="Calibri"/>
              </a:rPr>
              <a:t>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предусматривает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распределение </a:t>
            </a:r>
            <a:r>
              <a:rPr sz="1400" spc="-3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его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по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классам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структурирование </a:t>
            </a:r>
            <a:r>
              <a:rPr sz="1400" spc="-10" dirty="0">
                <a:latin typeface="Calibri"/>
                <a:cs typeface="Calibri"/>
              </a:rPr>
              <a:t>его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разделам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темам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курса;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даёт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примерное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15" dirty="0" err="1" smtClean="0">
                <a:latin typeface="Calibri"/>
                <a:cs typeface="Calibri"/>
              </a:rPr>
              <a:t>распределение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учебных часов по </a:t>
            </a:r>
            <a:r>
              <a:rPr sz="1400" spc="-10" dirty="0">
                <a:latin typeface="Calibri"/>
                <a:cs typeface="Calibri"/>
              </a:rPr>
              <a:t>тематическим </a:t>
            </a:r>
            <a:r>
              <a:rPr sz="1400" spc="-3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разделам </a:t>
            </a:r>
            <a:r>
              <a:rPr sz="1400" spc="-5" dirty="0">
                <a:latin typeface="Calibri"/>
                <a:cs typeface="Calibri"/>
              </a:rPr>
              <a:t>курса и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рекомендуемую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(примерную) </a:t>
            </a:r>
            <a:r>
              <a:rPr sz="1400" spc="-3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последовательность</a:t>
            </a:r>
            <a:r>
              <a:rPr sz="14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изучения…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52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36" y="54219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>
                <a:solidFill>
                  <a:schemeClr val="accent1">
                    <a:lumMod val="50000"/>
                  </a:schemeClr>
                </a:solidFill>
              </a:rPr>
              <a:t>Примерная</a:t>
            </a:r>
            <a:r>
              <a:rPr lang="ru-RU" b="1" spc="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</a:rPr>
              <a:t>рабочая</a:t>
            </a:r>
            <a:r>
              <a:rPr lang="ru-RU" b="1" spc="1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</a:rPr>
              <a:t>программа</a:t>
            </a:r>
            <a:r>
              <a:rPr lang="ru-RU" b="1" spc="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основного </a:t>
            </a:r>
            <a:r>
              <a:rPr lang="ru-RU" b="1" spc="-15" dirty="0">
                <a:solidFill>
                  <a:schemeClr val="accent1">
                    <a:lumMod val="50000"/>
                  </a:schemeClr>
                </a:solidFill>
              </a:rPr>
              <a:t>общего </a:t>
            </a:r>
            <a:r>
              <a:rPr lang="ru-RU" b="1" spc="-62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  <a:r>
              <a:rPr lang="ru-RU" b="1" spc="4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spc="4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spc="-5" dirty="0" smtClean="0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географии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5000" t="17947" r="36282" b="21083"/>
          <a:stretch/>
        </p:blipFill>
        <p:spPr bwMode="auto">
          <a:xfrm>
            <a:off x="242536" y="1209378"/>
            <a:ext cx="2169224" cy="26516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ject 22"/>
          <p:cNvSpPr txBox="1"/>
          <p:nvPr/>
        </p:nvSpPr>
        <p:spPr>
          <a:xfrm>
            <a:off x="107504" y="3861047"/>
            <a:ext cx="2808312" cy="2189061"/>
          </a:xfrm>
          <a:prstGeom prst="rect">
            <a:avLst/>
          </a:prstGeom>
          <a:ln w="9144">
            <a:solidFill>
              <a:srgbClr val="4383D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alibri"/>
                <a:cs typeface="Calibri"/>
              </a:rPr>
              <a:t>…</a:t>
            </a:r>
            <a:r>
              <a:rPr sz="1400" spc="-10" dirty="0">
                <a:latin typeface="Calibri"/>
                <a:cs typeface="Calibri"/>
              </a:rPr>
              <a:t> устанавливает </a:t>
            </a:r>
            <a:r>
              <a:rPr sz="1400" spc="-10" dirty="0" err="1">
                <a:solidFill>
                  <a:srgbClr val="C00000"/>
                </a:solidFill>
                <a:latin typeface="Calibri"/>
                <a:cs typeface="Calibri"/>
              </a:rPr>
              <a:t>обязательное</a:t>
            </a:r>
            <a:r>
              <a:rPr sz="1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C00000"/>
                </a:solidFill>
                <a:latin typeface="Calibri"/>
                <a:cs typeface="Calibri"/>
              </a:rPr>
              <a:t>предметное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содержание</a:t>
            </a:r>
            <a:r>
              <a:rPr sz="1400" spc="-15" dirty="0">
                <a:latin typeface="Calibri"/>
                <a:cs typeface="Calibri"/>
              </a:rPr>
              <a:t>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предусматривает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распределение </a:t>
            </a:r>
            <a:r>
              <a:rPr sz="1400" spc="-3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его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по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C00000"/>
                </a:solidFill>
                <a:latin typeface="Calibri"/>
                <a:cs typeface="Calibri"/>
              </a:rPr>
              <a:t>классам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 smtClean="0">
                <a:latin typeface="Calibri"/>
                <a:cs typeface="Calibri"/>
              </a:rPr>
              <a:t>и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структурирование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его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разделам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темам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курса;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даёт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примерное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spc="-15" dirty="0" err="1" smtClean="0">
                <a:latin typeface="Calibri"/>
                <a:cs typeface="Calibri"/>
              </a:rPr>
              <a:t>распределение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учебных часов по </a:t>
            </a:r>
            <a:r>
              <a:rPr sz="1400" spc="-10" dirty="0">
                <a:latin typeface="Calibri"/>
                <a:cs typeface="Calibri"/>
              </a:rPr>
              <a:t>тематическим </a:t>
            </a:r>
            <a:r>
              <a:rPr sz="1400" spc="-3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разделам </a:t>
            </a:r>
            <a:r>
              <a:rPr sz="1400" spc="-5" dirty="0">
                <a:latin typeface="Calibri"/>
                <a:cs typeface="Calibri"/>
              </a:rPr>
              <a:t>курса и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рекомендуемую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(примерную) </a:t>
            </a:r>
            <a:r>
              <a:rPr sz="1400" spc="-3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последовательность</a:t>
            </a:r>
            <a:r>
              <a:rPr sz="14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изучения…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7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401"/>
              </p:ext>
            </p:extLst>
          </p:nvPr>
        </p:nvGraphicFramePr>
        <p:xfrm>
          <a:off x="2987824" y="1217186"/>
          <a:ext cx="5931039" cy="50960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67318"/>
                <a:gridCol w="5263721"/>
              </a:tblGrid>
              <a:tr h="420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/>
                        <a:t>Класс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20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/>
                        <a:t>Основные</a:t>
                      </a:r>
                      <a:r>
                        <a:rPr sz="1200" spc="-25" dirty="0"/>
                        <a:t> </a:t>
                      </a:r>
                      <a:r>
                        <a:rPr sz="1200" dirty="0"/>
                        <a:t>изменения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в </a:t>
                      </a:r>
                      <a:r>
                        <a:rPr sz="1200" spc="-15" dirty="0"/>
                        <a:t>содержании </a:t>
                      </a:r>
                      <a:r>
                        <a:rPr sz="1200" spc="-5" dirty="0"/>
                        <a:t>по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классам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</a:tr>
              <a:tr h="13400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/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0" dirty="0"/>
                        <a:t>Исчезла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тема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«Освоение Земли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человеком».</a:t>
                      </a:r>
                      <a:endParaRPr sz="1200" dirty="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/>
                        <a:t>Заключительная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тема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«Взаимодействия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природы</a:t>
                      </a:r>
                      <a:r>
                        <a:rPr sz="1200" spc="5" dirty="0"/>
                        <a:t> </a:t>
                      </a:r>
                      <a:r>
                        <a:rPr sz="1200" dirty="0"/>
                        <a:t>и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общества»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дополнена:</a:t>
                      </a:r>
                      <a:endParaRPr sz="1200" dirty="0"/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15" dirty="0"/>
                        <a:t>Глобальные</a:t>
                      </a:r>
                      <a:r>
                        <a:rPr sz="1200" spc="-10" dirty="0"/>
                        <a:t> проблемы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человечества:</a:t>
                      </a:r>
                      <a:r>
                        <a:rPr sz="1200" spc="15" dirty="0"/>
                        <a:t> </a:t>
                      </a:r>
                      <a:r>
                        <a:rPr sz="1200" spc="-10" dirty="0"/>
                        <a:t>экологическая,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сырьевая,</a:t>
                      </a:r>
                      <a:endParaRPr sz="1200" dirty="0"/>
                    </a:p>
                    <a:p>
                      <a:pPr marL="377825" marR="160655">
                        <a:lnSpc>
                          <a:spcPct val="100000"/>
                        </a:lnSpc>
                      </a:pPr>
                      <a:r>
                        <a:rPr sz="1200" spc="-5" dirty="0"/>
                        <a:t>энергетическая, </a:t>
                      </a:r>
                      <a:r>
                        <a:rPr sz="1200" spc="-10" dirty="0"/>
                        <a:t>преодоления отсталости </a:t>
                      </a:r>
                      <a:r>
                        <a:rPr sz="1200" spc="-5" dirty="0"/>
                        <a:t>стран, продовольственная </a:t>
                      </a:r>
                      <a:r>
                        <a:rPr sz="1200" dirty="0"/>
                        <a:t>— и </a:t>
                      </a:r>
                      <a:r>
                        <a:rPr sz="1200" spc="-305" dirty="0"/>
                        <a:t> </a:t>
                      </a:r>
                      <a:r>
                        <a:rPr sz="1200" spc="-10" dirty="0"/>
                        <a:t>международные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усилия</a:t>
                      </a:r>
                      <a:r>
                        <a:rPr sz="1200" spc="-15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15" dirty="0"/>
                        <a:t> </a:t>
                      </a:r>
                      <a:r>
                        <a:rPr sz="1200" dirty="0"/>
                        <a:t>их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преодолению.</a:t>
                      </a:r>
                      <a:endParaRPr sz="1200" dirty="0"/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dirty="0"/>
                        <a:t>Программа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ООН</a:t>
                      </a:r>
                      <a:r>
                        <a:rPr sz="1200" dirty="0"/>
                        <a:t> и</a:t>
                      </a:r>
                      <a:r>
                        <a:rPr sz="1200" spc="-15" dirty="0"/>
                        <a:t> цели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устойчивого</a:t>
                      </a:r>
                      <a:r>
                        <a:rPr sz="1200" spc="-5" dirty="0"/>
                        <a:t> развития.</a:t>
                      </a:r>
                      <a:endParaRPr sz="1200" dirty="0"/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Всемирное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наследие</a:t>
                      </a:r>
                      <a:r>
                        <a:rPr sz="1200" dirty="0"/>
                        <a:t> </a:t>
                      </a:r>
                      <a:r>
                        <a:rPr sz="1200" spc="-15" dirty="0"/>
                        <a:t>ЮНЕСКО: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природные</a:t>
                      </a:r>
                      <a:r>
                        <a:rPr sz="1200" dirty="0"/>
                        <a:t> и</a:t>
                      </a:r>
                      <a:r>
                        <a:rPr sz="1200" spc="-10" dirty="0"/>
                        <a:t> </a:t>
                      </a:r>
                      <a:r>
                        <a:rPr sz="1200" spc="-15" dirty="0"/>
                        <a:t>культурные</a:t>
                      </a:r>
                      <a:r>
                        <a:rPr sz="1200" spc="-5" dirty="0"/>
                        <a:t> объекты.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  <a:tr h="979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/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1440" marR="2514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/>
                        <a:t>Тема</a:t>
                      </a:r>
                      <a:r>
                        <a:rPr sz="1200" dirty="0"/>
                        <a:t> </a:t>
                      </a:r>
                      <a:r>
                        <a:rPr sz="1200" spc="-15" dirty="0"/>
                        <a:t>«География</a:t>
                      </a:r>
                      <a:r>
                        <a:rPr sz="1200" dirty="0"/>
                        <a:t> своей </a:t>
                      </a:r>
                      <a:r>
                        <a:rPr sz="1200" spc="-5" dirty="0"/>
                        <a:t>местности»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разнесена</a:t>
                      </a:r>
                      <a:r>
                        <a:rPr sz="1200" spc="10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темам</a:t>
                      </a:r>
                      <a:r>
                        <a:rPr sz="1200" spc="5" dirty="0"/>
                        <a:t> </a:t>
                      </a:r>
                      <a:r>
                        <a:rPr sz="1200" spc="-15" dirty="0"/>
                        <a:t>раздела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«Природа </a:t>
                      </a:r>
                      <a:r>
                        <a:rPr sz="1200" spc="-300" dirty="0"/>
                        <a:t> </a:t>
                      </a:r>
                      <a:r>
                        <a:rPr sz="1200" spc="-10" dirty="0"/>
                        <a:t>России».</a:t>
                      </a:r>
                      <a:endParaRPr sz="12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/>
                        <a:t>В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заключительной</a:t>
                      </a:r>
                      <a:r>
                        <a:rPr sz="1200" spc="-10" dirty="0"/>
                        <a:t> теме</a:t>
                      </a:r>
                      <a:r>
                        <a:rPr sz="1200" spc="-5" dirty="0"/>
                        <a:t> «Человеческий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капитал</a:t>
                      </a:r>
                      <a:r>
                        <a:rPr sz="1200" dirty="0"/>
                        <a:t> </a:t>
                      </a:r>
                      <a:r>
                        <a:rPr sz="1200" spc="-10" dirty="0"/>
                        <a:t>России»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изучается:</a:t>
                      </a:r>
                      <a:endParaRPr sz="1200"/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Качество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населения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и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показатели, </a:t>
                      </a:r>
                      <a:r>
                        <a:rPr sz="1200" spc="-5" dirty="0"/>
                        <a:t>характеризующие</a:t>
                      </a:r>
                      <a:r>
                        <a:rPr sz="1200" spc="25" dirty="0"/>
                        <a:t> </a:t>
                      </a:r>
                      <a:r>
                        <a:rPr sz="1200" spc="-10" dirty="0"/>
                        <a:t>его.</a:t>
                      </a:r>
                      <a:endParaRPr sz="1200"/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Индекс</a:t>
                      </a:r>
                      <a:r>
                        <a:rPr sz="1200" spc="-10" dirty="0"/>
                        <a:t> человеческого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развития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(ИЧР)</a:t>
                      </a:r>
                      <a:r>
                        <a:rPr sz="1200" spc="10" dirty="0"/>
                        <a:t> </a:t>
                      </a:r>
                      <a:r>
                        <a:rPr sz="1200" dirty="0"/>
                        <a:t>и </a:t>
                      </a:r>
                      <a:r>
                        <a:rPr sz="1200" spc="-10" dirty="0"/>
                        <a:t>его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географические</a:t>
                      </a:r>
                      <a:r>
                        <a:rPr sz="1200" spc="45" dirty="0"/>
                        <a:t> </a:t>
                      </a:r>
                      <a:r>
                        <a:rPr sz="1200" spc="-10" dirty="0"/>
                        <a:t>различия.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</a:tr>
              <a:tr h="1700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/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10" dirty="0"/>
                        <a:t>Исчезла</a:t>
                      </a:r>
                      <a:r>
                        <a:rPr sz="1200" dirty="0"/>
                        <a:t> </a:t>
                      </a:r>
                      <a:r>
                        <a:rPr sz="1200" spc="-10" dirty="0"/>
                        <a:t>тема</a:t>
                      </a:r>
                      <a:r>
                        <a:rPr sz="1200" dirty="0"/>
                        <a:t> «Военно-промышленный</a:t>
                      </a:r>
                      <a:r>
                        <a:rPr sz="1200" spc="-45" dirty="0"/>
                        <a:t> </a:t>
                      </a:r>
                      <a:r>
                        <a:rPr sz="1200" spc="-10" dirty="0"/>
                        <a:t>комплекс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(ВПК)».</a:t>
                      </a:r>
                      <a:endParaRPr sz="1200" dirty="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/>
                        <a:t>В </a:t>
                      </a:r>
                      <a:r>
                        <a:rPr sz="1200" spc="-10" dirty="0"/>
                        <a:t>теме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«Обобщение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знаний»</a:t>
                      </a:r>
                      <a:r>
                        <a:rPr sz="1200" spc="-15" dirty="0"/>
                        <a:t> раздела</a:t>
                      </a:r>
                      <a:r>
                        <a:rPr sz="1200" spc="30" dirty="0"/>
                        <a:t> </a:t>
                      </a:r>
                      <a:r>
                        <a:rPr sz="1200" spc="-5" dirty="0"/>
                        <a:t>«Хозяйство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России»</a:t>
                      </a:r>
                      <a:r>
                        <a:rPr sz="1200" spc="15" dirty="0"/>
                        <a:t> </a:t>
                      </a:r>
                      <a:r>
                        <a:rPr sz="1200" spc="-10" dirty="0"/>
                        <a:t>изучаются:</a:t>
                      </a:r>
                      <a:endParaRPr sz="1200" dirty="0"/>
                    </a:p>
                    <a:p>
                      <a:pPr marL="377825" marR="42799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dirty="0"/>
                        <a:t>Новые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формы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территориальной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организации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хозяйства</a:t>
                      </a:r>
                      <a:r>
                        <a:rPr sz="1200" dirty="0"/>
                        <a:t> и их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роль</a:t>
                      </a:r>
                      <a:r>
                        <a:rPr sz="1200" dirty="0"/>
                        <a:t> в 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изменении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территориальной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структуры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хозяйства </a:t>
                      </a:r>
                      <a:r>
                        <a:rPr sz="1200" spc="-10" dirty="0"/>
                        <a:t>России.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Кластеры. </a:t>
                      </a:r>
                      <a:r>
                        <a:rPr sz="1200" spc="-300" dirty="0"/>
                        <a:t> </a:t>
                      </a:r>
                      <a:r>
                        <a:rPr sz="1200" spc="-5" dirty="0"/>
                        <a:t>Особые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экономические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зоны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(ОЭЗ).</a:t>
                      </a:r>
                      <a:r>
                        <a:rPr sz="1200" spc="-5" dirty="0"/>
                        <a:t> </a:t>
                      </a:r>
                      <a:r>
                        <a:rPr sz="1200" spc="-20" dirty="0"/>
                        <a:t>Территории</a:t>
                      </a:r>
                      <a:r>
                        <a:rPr sz="1200" spc="20" dirty="0"/>
                        <a:t> </a:t>
                      </a:r>
                      <a:r>
                        <a:rPr sz="1200" spc="-10" dirty="0"/>
                        <a:t>опережающего </a:t>
                      </a:r>
                      <a:r>
                        <a:rPr sz="1200" spc="-5" dirty="0"/>
                        <a:t> развития</a:t>
                      </a:r>
                      <a:r>
                        <a:rPr sz="1200" dirty="0"/>
                        <a:t> </a:t>
                      </a:r>
                      <a:r>
                        <a:rPr sz="1200" spc="-15" dirty="0"/>
                        <a:t>(ТОР).</a:t>
                      </a:r>
                      <a:endParaRPr sz="1200" dirty="0"/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Факторы,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ограничивающие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развитие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хозяйства.</a:t>
                      </a:r>
                      <a:endParaRPr sz="1200" dirty="0"/>
                    </a:p>
                    <a:p>
                      <a:pPr marL="377825" marR="20764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Развитие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хозяйства</a:t>
                      </a:r>
                      <a:r>
                        <a:rPr sz="1200" dirty="0"/>
                        <a:t> и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состояние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окружающей</a:t>
                      </a:r>
                      <a:r>
                        <a:rPr sz="1200" dirty="0"/>
                        <a:t> </a:t>
                      </a:r>
                      <a:r>
                        <a:rPr sz="1200" spc="-10" dirty="0"/>
                        <a:t>среды</a:t>
                      </a:r>
                      <a:r>
                        <a:rPr sz="1200" spc="15" dirty="0"/>
                        <a:t> </a:t>
                      </a:r>
                      <a:r>
                        <a:rPr sz="1200" dirty="0"/>
                        <a:t>и </a:t>
                      </a:r>
                      <a:r>
                        <a:rPr sz="1200" spc="-10" dirty="0"/>
                        <a:t>государственные </a:t>
                      </a:r>
                      <a:r>
                        <a:rPr sz="1200" spc="-300" dirty="0"/>
                        <a:t> </a:t>
                      </a:r>
                      <a:r>
                        <a:rPr sz="1200" spc="-5" dirty="0"/>
                        <a:t>меры</a:t>
                      </a:r>
                      <a:r>
                        <a:rPr sz="1200" spc="5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15" dirty="0"/>
                        <a:t> переходу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России</a:t>
                      </a:r>
                      <a:r>
                        <a:rPr sz="1200" spc="15" dirty="0"/>
                        <a:t> </a:t>
                      </a:r>
                      <a:r>
                        <a:rPr sz="1200" dirty="0"/>
                        <a:t>к</a:t>
                      </a:r>
                      <a:r>
                        <a:rPr sz="1200" spc="-10" dirty="0"/>
                        <a:t> </a:t>
                      </a:r>
                      <a:r>
                        <a:rPr sz="1200" spc="-15" dirty="0"/>
                        <a:t>модели</a:t>
                      </a:r>
                      <a:r>
                        <a:rPr sz="1200" spc="-5" dirty="0"/>
                        <a:t> </a:t>
                      </a:r>
                      <a:r>
                        <a:rPr sz="1200" spc="-10" dirty="0"/>
                        <a:t>устойчивого</a:t>
                      </a:r>
                      <a:r>
                        <a:rPr sz="1200" spc="-5" dirty="0"/>
                        <a:t> развития.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81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4"/>
          <p:cNvSpPr txBox="1"/>
          <p:nvPr/>
        </p:nvSpPr>
        <p:spPr>
          <a:xfrm>
            <a:off x="197768" y="1722513"/>
            <a:ext cx="2016223" cy="21984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4930" marR="64135" algn="ctr">
              <a:lnSpc>
                <a:spcPct val="101699"/>
              </a:lnSpc>
              <a:spcBef>
                <a:spcPts val="75"/>
              </a:spcBef>
            </a:pPr>
            <a:r>
              <a:rPr sz="1400" spc="-5" dirty="0">
                <a:latin typeface="Calibri"/>
                <a:cs typeface="Calibri"/>
              </a:rPr>
              <a:t>Приказы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 </a:t>
            </a:r>
            <a:r>
              <a:rPr sz="1400" spc="-25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просвещения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РФ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от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Calibri"/>
                <a:cs typeface="Calibri"/>
              </a:rPr>
              <a:t>31.05.2021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286,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287</a:t>
            </a: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latin typeface="Calibri"/>
                <a:cs typeface="Calibri"/>
              </a:rPr>
              <a:t>Об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утверждении</a:t>
            </a:r>
            <a:endParaRPr sz="1400" dirty="0">
              <a:latin typeface="Calibri"/>
              <a:cs typeface="Calibri"/>
            </a:endParaRPr>
          </a:p>
          <a:p>
            <a:pPr marL="26034" marR="16510" indent="1270" algn="ctr">
              <a:lnSpc>
                <a:spcPct val="101699"/>
              </a:lnSpc>
              <a:spcBef>
                <a:spcPts val="15"/>
              </a:spcBef>
            </a:pPr>
            <a:r>
              <a:rPr sz="1400" spc="-5" dirty="0">
                <a:latin typeface="Calibri"/>
                <a:cs typeface="Calibri"/>
              </a:rPr>
              <a:t>федеральных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государственных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образовательных </a:t>
            </a:r>
            <a:r>
              <a:rPr sz="1400" spc="-5" dirty="0">
                <a:latin typeface="Calibri"/>
                <a:cs typeface="Calibri"/>
              </a:rPr>
              <a:t> стандартов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начального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25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основного общего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36"/>
          <p:cNvSpPr txBox="1"/>
          <p:nvPr/>
        </p:nvSpPr>
        <p:spPr>
          <a:xfrm>
            <a:off x="2339752" y="1724100"/>
            <a:ext cx="1644522" cy="240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Протокол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ФУМО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latin typeface="Calibri"/>
                <a:cs typeface="Calibri"/>
              </a:rPr>
              <a:t>об</a:t>
            </a:r>
            <a:r>
              <a:rPr sz="1400" spc="-20" dirty="0">
                <a:latin typeface="Calibri"/>
                <a:cs typeface="Calibri"/>
              </a:rPr>
              <a:t>щ</a:t>
            </a:r>
            <a:r>
              <a:rPr sz="1400" spc="-15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у </a:t>
            </a:r>
            <a:r>
              <a:rPr sz="1400" spc="-5" dirty="0">
                <a:latin typeface="Calibri"/>
                <a:cs typeface="Calibri"/>
              </a:rPr>
              <a:t>образова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ию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№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3/21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27.09.2021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Calibri"/>
                <a:cs typeface="Calibri"/>
              </a:rPr>
              <a:t>Одобрены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примерные</a:t>
            </a:r>
            <a:endParaRPr sz="1400" dirty="0">
              <a:latin typeface="Calibri"/>
              <a:cs typeface="Calibri"/>
            </a:endParaRPr>
          </a:p>
          <a:p>
            <a:pPr marL="80645" marR="75565" algn="ctr">
              <a:lnSpc>
                <a:spcPct val="101699"/>
              </a:lnSpc>
              <a:spcBef>
                <a:spcPts val="10"/>
              </a:spcBef>
            </a:pPr>
            <a:r>
              <a:rPr sz="1400" dirty="0">
                <a:latin typeface="Calibri"/>
                <a:cs typeface="Calibri"/>
              </a:rPr>
              <a:t>рабочие пр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раммы  </a:t>
            </a:r>
            <a:r>
              <a:rPr sz="1400" spc="-5" dirty="0">
                <a:latin typeface="Calibri"/>
                <a:cs typeface="Calibri"/>
              </a:rPr>
              <a:t>начального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основного общего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38"/>
          <p:cNvSpPr txBox="1"/>
          <p:nvPr/>
        </p:nvSpPr>
        <p:spPr>
          <a:xfrm>
            <a:off x="4139951" y="1723390"/>
            <a:ext cx="1869395" cy="17803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3195" marR="81915" indent="-76200">
              <a:lnSpc>
                <a:spcPct val="101699"/>
              </a:lnSpc>
              <a:spcBef>
                <a:spcPts val="75"/>
              </a:spcBef>
            </a:pPr>
            <a:r>
              <a:rPr sz="1400" spc="-5" dirty="0" err="1">
                <a:latin typeface="Calibri"/>
                <a:cs typeface="Calibri"/>
              </a:rPr>
              <a:t>Приказ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Министерства</a:t>
            </a:r>
            <a:r>
              <a:rPr lang="ru-RU" sz="1400" spc="-5" dirty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просвещения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РФ </a:t>
            </a:r>
            <a:r>
              <a:rPr sz="1400" spc="-5" dirty="0">
                <a:latin typeface="Calibri"/>
                <a:cs typeface="Calibri"/>
              </a:rPr>
              <a:t>от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12.11.2021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 smtClean="0">
                <a:latin typeface="Calibri"/>
                <a:cs typeface="Calibri"/>
              </a:rPr>
              <a:t>819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</a:p>
          <a:p>
            <a:pPr marL="163195" marR="81915" indent="-76200">
              <a:lnSpc>
                <a:spcPct val="101699"/>
              </a:lnSpc>
              <a:spcBef>
                <a:spcPts val="75"/>
              </a:spcBef>
            </a:pPr>
            <a:r>
              <a:rPr sz="1400" spc="-5" dirty="0" err="1" smtClean="0">
                <a:latin typeface="Calibri"/>
                <a:cs typeface="Calibri"/>
              </a:rPr>
              <a:t>О</a:t>
            </a:r>
            <a:r>
              <a:rPr sz="1400" dirty="0" err="1" smtClean="0">
                <a:latin typeface="Calibri"/>
                <a:cs typeface="Calibri"/>
              </a:rPr>
              <a:t>б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утве</a:t>
            </a:r>
            <a:r>
              <a:rPr sz="1400" spc="-10" dirty="0" err="1" smtClean="0">
                <a:latin typeface="Calibri"/>
                <a:cs typeface="Calibri"/>
              </a:rPr>
              <a:t>р</a:t>
            </a:r>
            <a:r>
              <a:rPr sz="1400" dirty="0" err="1" smtClean="0">
                <a:latin typeface="Calibri"/>
                <a:cs typeface="Calibri"/>
              </a:rPr>
              <a:t>ж</a:t>
            </a:r>
            <a:r>
              <a:rPr sz="1400" spc="-10" dirty="0" err="1" smtClean="0">
                <a:latin typeface="Calibri"/>
                <a:cs typeface="Calibri"/>
              </a:rPr>
              <a:t>д</a:t>
            </a:r>
            <a:r>
              <a:rPr sz="1400" dirty="0" err="1" smtClean="0">
                <a:latin typeface="Calibri"/>
                <a:cs typeface="Calibri"/>
              </a:rPr>
              <a:t>е</a:t>
            </a:r>
            <a:r>
              <a:rPr sz="1400" spc="-5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ии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Порядка</a:t>
            </a:r>
            <a:r>
              <a:rPr sz="1400" spc="-4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формирования </a:t>
            </a:r>
            <a:r>
              <a:rPr sz="1400" spc="-25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федерального перечня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учебников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44"/>
          <p:cNvSpPr txBox="1"/>
          <p:nvPr/>
        </p:nvSpPr>
        <p:spPr>
          <a:xfrm>
            <a:off x="6009347" y="1724100"/>
            <a:ext cx="1370965" cy="16074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7955" marR="140335" algn="ctr">
              <a:lnSpc>
                <a:spcPct val="101699"/>
              </a:lnSpc>
              <a:spcBef>
                <a:spcPts val="75"/>
              </a:spcBef>
            </a:pPr>
            <a:r>
              <a:rPr sz="1400" spc="-20" dirty="0">
                <a:latin typeface="Calibri"/>
                <a:cs typeface="Calibri"/>
              </a:rPr>
              <a:t>Государственная </a:t>
            </a:r>
            <a:r>
              <a:rPr sz="1400" spc="-2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экспертиза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обновлённых</a:t>
            </a:r>
            <a:endParaRPr sz="1400" dirty="0">
              <a:latin typeface="Calibri"/>
              <a:cs typeface="Calibri"/>
            </a:endParaRPr>
          </a:p>
          <a:p>
            <a:pPr marL="161925" marR="154305" indent="1270" algn="ctr">
              <a:lnSpc>
                <a:spcPts val="1480"/>
              </a:lnSpc>
              <a:spcBef>
                <a:spcPts val="40"/>
              </a:spcBef>
            </a:pPr>
            <a:r>
              <a:rPr sz="1400" spc="-5" dirty="0">
                <a:latin typeface="Calibri"/>
                <a:cs typeface="Calibri"/>
              </a:rPr>
              <a:t>учебников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вый по</a:t>
            </a:r>
            <a:r>
              <a:rPr sz="1400" spc="5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я</a:t>
            </a:r>
            <a:r>
              <a:rPr sz="1400" spc="-10" dirty="0">
                <a:latin typeface="Calibri"/>
                <a:cs typeface="Calibri"/>
              </a:rPr>
              <a:t>д</a:t>
            </a:r>
            <a:r>
              <a:rPr sz="1400" spc="-5" dirty="0">
                <a:latin typeface="Calibri"/>
                <a:cs typeface="Calibri"/>
              </a:rPr>
              <a:t>ок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1405"/>
              </a:lnSpc>
            </a:pPr>
            <a:r>
              <a:rPr sz="1400" spc="-5" dirty="0">
                <a:latin typeface="Calibri"/>
                <a:cs typeface="Calibri"/>
              </a:rPr>
              <a:t>формирования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ФПУ)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40"/>
          <p:cNvSpPr txBox="1"/>
          <p:nvPr/>
        </p:nvSpPr>
        <p:spPr>
          <a:xfrm>
            <a:off x="7380312" y="1722513"/>
            <a:ext cx="1447165" cy="17589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3990" marR="5080" indent="-161925">
              <a:lnSpc>
                <a:spcPct val="101699"/>
              </a:lnSpc>
              <a:spcBef>
                <a:spcPts val="75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Министерства</a:t>
            </a:r>
            <a:r>
              <a:rPr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 просвещения РФ  Об </a:t>
            </a:r>
            <a:r>
              <a:rPr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утверждении</a:t>
            </a:r>
            <a:r>
              <a:rPr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федерального</a:t>
            </a:r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перечня</a:t>
            </a:r>
            <a:r>
              <a:rPr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учебников</a:t>
            </a:r>
            <a:endParaRPr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35"/>
          <p:cNvSpPr txBox="1"/>
          <p:nvPr/>
        </p:nvSpPr>
        <p:spPr>
          <a:xfrm>
            <a:off x="387681" y="4128284"/>
            <a:ext cx="163639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5"/>
              </a:spcBef>
            </a:pPr>
            <a:r>
              <a:rPr sz="1200" u="sng" spc="-10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</a:t>
            </a:r>
            <a:r>
              <a:rPr sz="1200" u="sng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tp:</a:t>
            </a:r>
            <a:r>
              <a:rPr sz="1200" u="sng" spc="5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//</a:t>
            </a:r>
            <a:r>
              <a:rPr sz="1200" u="sng" spc="-10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1200" u="sng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u</a:t>
            </a:r>
            <a:r>
              <a:rPr sz="1200" u="sng" spc="-10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b</a:t>
            </a:r>
            <a:r>
              <a:rPr sz="1200" u="sng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li</a:t>
            </a:r>
            <a:r>
              <a:rPr sz="1200" u="sng" spc="-15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ca</a:t>
            </a:r>
            <a:r>
              <a:rPr sz="1200" u="sng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tion</a:t>
            </a:r>
            <a:r>
              <a:rPr sz="1200" u="sng" spc="-5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1200" u="sng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1200" u="sng" spc="-25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ra</a:t>
            </a:r>
            <a:r>
              <a:rPr sz="1200" u="sng" spc="-15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v</a:t>
            </a:r>
            <a:r>
              <a:rPr sz="1200" u="sng" spc="-5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</a:t>
            </a:r>
            <a:r>
              <a:rPr sz="1200" u="sng" spc="10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1200" u="sng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g </a:t>
            </a:r>
            <a:r>
              <a:rPr sz="1200" dirty="0">
                <a:solidFill>
                  <a:srgbClr val="0038A8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200" u="sng" spc="-10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ov.ru/Document/View/00 </a:t>
            </a:r>
            <a:r>
              <a:rPr sz="1200" spc="-260" dirty="0">
                <a:solidFill>
                  <a:srgbClr val="0038A8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200" u="sng" spc="-5" dirty="0">
                <a:solidFill>
                  <a:srgbClr val="0038A8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01202107050028</a:t>
            </a:r>
            <a:endParaRPr sz="1200" dirty="0">
              <a:solidFill>
                <a:srgbClr val="0038A8"/>
              </a:solidFill>
              <a:latin typeface="Calibri"/>
              <a:cs typeface="Calibri"/>
            </a:endParaRPr>
          </a:p>
        </p:txBody>
      </p:sp>
      <p:sp>
        <p:nvSpPr>
          <p:cNvPr id="14" name="object 37"/>
          <p:cNvSpPr txBox="1"/>
          <p:nvPr/>
        </p:nvSpPr>
        <p:spPr>
          <a:xfrm>
            <a:off x="2606705" y="4325917"/>
            <a:ext cx="1110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https://edsoo.ru/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39"/>
          <p:cNvSpPr txBox="1"/>
          <p:nvPr/>
        </p:nvSpPr>
        <p:spPr>
          <a:xfrm>
            <a:off x="4139952" y="4110800"/>
            <a:ext cx="1637030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699"/>
              </a:lnSpc>
              <a:spcBef>
                <a:spcPts val="75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tp: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//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b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li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ca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tion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2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ra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v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g </a:t>
            </a:r>
            <a:r>
              <a:rPr sz="120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ov.ru/Document/View/00 </a:t>
            </a:r>
            <a:r>
              <a:rPr sz="1200" spc="-26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01202112130035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768" y="692696"/>
            <a:ext cx="883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7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ru-RU" sz="2400" b="1" spc="-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-6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ФПУ</a:t>
            </a:r>
            <a:r>
              <a:rPr lang="ru-RU" sz="2400" b="1" spc="-7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</a:t>
            </a:r>
            <a:r>
              <a:rPr lang="ru-RU" sz="2400" b="1" spc="-6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</a:t>
            </a:r>
            <a:r>
              <a:rPr lang="ru-RU" sz="2400" b="1" spc="-7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</a:t>
            </a:r>
            <a:r>
              <a:rPr lang="ru-RU" sz="2400" b="1" spc="-7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ФГОС-2021?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2443" y="5181292"/>
            <a:ext cx="8460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lang="ru-RU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настоящее</a:t>
            </a:r>
            <a:r>
              <a:rPr lang="ru-RU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время</a:t>
            </a:r>
            <a:r>
              <a:rPr lang="ru-RU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федеральный</a:t>
            </a:r>
            <a:r>
              <a:rPr lang="ru-RU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перечень</a:t>
            </a:r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учебников</a:t>
            </a:r>
            <a:r>
              <a:rPr lang="ru-RU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(Приказ</a:t>
            </a:r>
            <a:r>
              <a:rPr lang="ru-RU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Минпросвещения</a:t>
            </a:r>
            <a:r>
              <a:rPr lang="ru-RU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России</a:t>
            </a:r>
            <a:r>
              <a:rPr lang="ru-RU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от</a:t>
            </a:r>
            <a:r>
              <a:rPr lang="ru-RU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</a:t>
            </a:r>
            <a:r>
              <a:rPr lang="ru-RU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2020</a:t>
            </a:r>
            <a:r>
              <a:rPr lang="ru-RU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2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№</a:t>
            </a:r>
            <a:r>
              <a:rPr lang="ru-RU" spc="1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254)</a:t>
            </a:r>
            <a:r>
              <a:rPr lang="ru-RU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</a:t>
            </a:r>
            <a:r>
              <a:rPr lang="ru-RU" b="1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содержит</a:t>
            </a:r>
            <a:r>
              <a:rPr lang="ru-RU" b="1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учебников</a:t>
            </a: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прошедших</a:t>
            </a:r>
            <a:r>
              <a:rPr lang="ru-RU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экспертизу</a:t>
            </a:r>
            <a:r>
              <a:rPr lang="ru-RU" spc="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lang="ru-RU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соответствие</a:t>
            </a:r>
            <a:r>
              <a:rPr lang="ru-RU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требованиям</a:t>
            </a:r>
            <a:r>
              <a:rPr lang="ru-RU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обновленных</a:t>
            </a:r>
            <a:r>
              <a:rPr lang="ru-RU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ФГОС</a:t>
            </a:r>
            <a:r>
              <a:rPr lang="ru-RU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b="1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2021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50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>
            <a:spLocks/>
          </p:cNvSpPr>
          <p:nvPr/>
        </p:nvSpPr>
        <p:spPr>
          <a:xfrm>
            <a:off x="323528" y="620688"/>
            <a:ext cx="86409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2800" b="1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  <a:r>
              <a:rPr lang="ru-RU" sz="2800" b="1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800" b="1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</a:t>
            </a:r>
            <a:r>
              <a:rPr lang="ru-RU" sz="28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период?</a:t>
            </a:r>
            <a:endParaRPr lang="ru-RU" sz="28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16"/>
          <p:cNvGrpSpPr/>
          <p:nvPr/>
        </p:nvGrpSpPr>
        <p:grpSpPr>
          <a:xfrm>
            <a:off x="179513" y="1340768"/>
            <a:ext cx="4248471" cy="4847180"/>
            <a:chOff x="580644" y="1085088"/>
            <a:chExt cx="5663565" cy="5102860"/>
          </a:xfrm>
        </p:grpSpPr>
        <p:pic>
          <p:nvPicPr>
            <p:cNvPr id="4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5267" y="2435352"/>
              <a:ext cx="3718559" cy="3752088"/>
            </a:xfrm>
            <a:prstGeom prst="rect">
              <a:avLst/>
            </a:prstGeom>
          </p:spPr>
        </p:pic>
        <p:pic>
          <p:nvPicPr>
            <p:cNvPr id="5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884" y="3611880"/>
              <a:ext cx="3779520" cy="2253996"/>
            </a:xfrm>
            <a:prstGeom prst="rect">
              <a:avLst/>
            </a:prstGeom>
          </p:spPr>
        </p:pic>
        <p:pic>
          <p:nvPicPr>
            <p:cNvPr id="6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44" y="1085088"/>
              <a:ext cx="3794759" cy="3416808"/>
            </a:xfrm>
            <a:prstGeom prst="rect">
              <a:avLst/>
            </a:prstGeom>
          </p:spPr>
        </p:pic>
      </p:grpSp>
      <p:sp>
        <p:nvSpPr>
          <p:cNvPr id="7" name="object 15"/>
          <p:cNvSpPr txBox="1"/>
          <p:nvPr/>
        </p:nvSpPr>
        <p:spPr>
          <a:xfrm>
            <a:off x="4499992" y="1230883"/>
            <a:ext cx="4464497" cy="503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обновлённые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ФГОС-2021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640715" indent="-228600" algn="just">
              <a:lnSpc>
                <a:spcPct val="1169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учебно- </a:t>
            </a:r>
            <a:r>
              <a:rPr sz="1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комплекты, включённые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670" algn="just">
              <a:lnSpc>
                <a:spcPct val="100000"/>
              </a:lnSpc>
              <a:spcBef>
                <a:spcPts val="360"/>
              </a:spcBef>
              <a:buFont typeface="Microsoft Sans Serif"/>
              <a:buChar char="•"/>
              <a:tabLst>
                <a:tab pos="293370" algn="l"/>
              </a:tabLst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уделено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изменению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</a:p>
          <a:p>
            <a:pPr marL="241300" marR="5080">
              <a:lnSpc>
                <a:spcPct val="116900"/>
              </a:lnSpc>
              <a:spcBef>
                <a:spcPts val="10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одновременном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sz="1600"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учебных, дидактических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ориентированных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предметных,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41300">
              <a:lnSpc>
                <a:spcPct val="100000"/>
              </a:lnSpc>
              <a:spcBef>
                <a:spcPts val="375"/>
              </a:spcBef>
            </a:pPr>
            <a:r>
              <a:rPr sz="1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1600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ct val="100000"/>
              </a:lnSpc>
              <a:spcBef>
                <a:spcPts val="375"/>
              </a:spcBef>
            </a:pPr>
            <a:endParaRPr lang="ru-RU" sz="16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ct val="100000"/>
              </a:lnSpc>
              <a:spcBef>
                <a:spcPts val="375"/>
              </a:spcBef>
            </a:pPr>
            <a:endParaRPr lang="ru-RU" sz="1600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ct val="100000"/>
              </a:lnSpc>
              <a:spcBef>
                <a:spcPts val="37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sz="12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sz="12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</a:t>
            </a:r>
            <a:r>
              <a:rPr sz="12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11.11.2021</a:t>
            </a:r>
            <a:r>
              <a:rPr sz="12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03-1899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1755">
              <a:lnSpc>
                <a:spcPct val="117100"/>
              </a:lnSpc>
            </a:pP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обеспечении 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учебными изданиями (учебниками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учебными </a:t>
            </a:r>
            <a:r>
              <a:rPr sz="1200" i="1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пособиями)</a:t>
            </a:r>
            <a:r>
              <a:rPr sz="12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12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2022/23 учебном</a:t>
            </a:r>
            <a:r>
              <a:rPr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4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  <a:r>
              <a:rPr kumimoji="0" lang="ru-RU" sz="2800" b="1" i="0" u="none" strike="noStrike" kern="0" cap="none" spc="-7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2800" b="1" i="0" u="none" strike="noStrike" kern="0" cap="none" spc="-7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kumimoji="0" lang="ru-RU" sz="2800" b="1" i="0" u="none" strike="noStrike" kern="0" cap="none" spc="-8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</a:t>
            </a:r>
            <a:r>
              <a:rPr kumimoji="0" lang="ru-RU" sz="2800" b="1" i="0" u="none" strike="noStrike" kern="0" cap="none" spc="-8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800" b="1" i="0" u="none" strike="noStrike" kern="0" cap="none" spc="-7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-4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kumimoji="0" lang="ru-RU" sz="2800" b="1" i="0" u="none" strike="noStrike" kern="0" cap="none" spc="-8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8"/>
          <p:cNvSpPr txBox="1"/>
          <p:nvPr/>
        </p:nvSpPr>
        <p:spPr>
          <a:xfrm>
            <a:off x="467544" y="1472310"/>
            <a:ext cx="203073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800" b="1" spc="-8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2D2D"/>
                </a:solidFill>
                <a:latin typeface="Calibri"/>
                <a:cs typeface="Calibri"/>
              </a:rPr>
              <a:t>5-6</a:t>
            </a:r>
            <a:r>
              <a:rPr sz="1800" b="1" spc="-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  <a:p>
            <a:pPr marL="47625">
              <a:lnSpc>
                <a:spcPts val="1880"/>
              </a:lnSpc>
            </a:pP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«Полярная</a:t>
            </a:r>
            <a:r>
              <a:rPr sz="1800" b="1" spc="-9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звезда»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409" y="1975230"/>
            <a:ext cx="1143000" cy="1583436"/>
          </a:xfrm>
          <a:prstGeom prst="rect">
            <a:avLst/>
          </a:prstGeom>
        </p:spPr>
      </p:pic>
      <p:sp>
        <p:nvSpPr>
          <p:cNvPr id="6" name="object 32"/>
          <p:cNvSpPr txBox="1"/>
          <p:nvPr/>
        </p:nvSpPr>
        <p:spPr>
          <a:xfrm>
            <a:off x="630739" y="3563492"/>
            <a:ext cx="1704339" cy="212090"/>
          </a:xfrm>
          <a:prstGeom prst="rect">
            <a:avLst/>
          </a:prstGeom>
          <a:solidFill>
            <a:srgbClr val="29469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1.1.2.3.4.1.1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29"/>
          <p:cNvSpPr txBox="1"/>
          <p:nvPr/>
        </p:nvSpPr>
        <p:spPr>
          <a:xfrm>
            <a:off x="4355976" y="1472310"/>
            <a:ext cx="3586479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800" b="1" spc="-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2D2D"/>
                </a:solidFill>
                <a:latin typeface="Calibri"/>
                <a:cs typeface="Calibri"/>
              </a:rPr>
              <a:t>5-6</a:t>
            </a:r>
            <a:r>
              <a:rPr sz="1800" b="1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классов</a:t>
            </a:r>
            <a:r>
              <a:rPr sz="1800" b="1" spc="-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D2D2D"/>
                </a:solidFill>
                <a:latin typeface="Calibri"/>
                <a:cs typeface="Calibri"/>
              </a:rPr>
              <a:t>под</a:t>
            </a:r>
            <a:r>
              <a:rPr sz="1800" b="1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2D2D"/>
                </a:solidFill>
                <a:latin typeface="Calibri"/>
                <a:cs typeface="Calibri"/>
              </a:rPr>
              <a:t>редакцией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880"/>
              </a:lnSpc>
            </a:pPr>
            <a:r>
              <a:rPr sz="1800" b="1" spc="-30" dirty="0">
                <a:solidFill>
                  <a:srgbClr val="2D2D2D"/>
                </a:solidFill>
                <a:latin typeface="Calibri"/>
                <a:cs typeface="Calibri"/>
              </a:rPr>
              <a:t>О.</a:t>
            </a:r>
            <a:r>
              <a:rPr sz="1800" b="1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D2D2D"/>
                </a:solidFill>
                <a:latin typeface="Calibri"/>
                <a:cs typeface="Calibri"/>
              </a:rPr>
              <a:t>А.</a:t>
            </a:r>
            <a:r>
              <a:rPr sz="1800" b="1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Климановой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4"/>
          <p:cNvGrpSpPr/>
          <p:nvPr/>
        </p:nvGrpSpPr>
        <p:grpSpPr>
          <a:xfrm>
            <a:off x="5790864" y="2030728"/>
            <a:ext cx="1247140" cy="1588135"/>
            <a:chOff x="6010655" y="1568196"/>
            <a:chExt cx="1247140" cy="1588135"/>
          </a:xfrm>
        </p:grpSpPr>
        <p:pic>
          <p:nvPicPr>
            <p:cNvPr id="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5227" y="1572768"/>
              <a:ext cx="1237487" cy="1578864"/>
            </a:xfrm>
            <a:prstGeom prst="rect">
              <a:avLst/>
            </a:prstGeom>
          </p:spPr>
        </p:pic>
        <p:sp>
          <p:nvSpPr>
            <p:cNvPr id="10" name="object 6"/>
            <p:cNvSpPr/>
            <p:nvPr/>
          </p:nvSpPr>
          <p:spPr>
            <a:xfrm>
              <a:off x="6015227" y="1572768"/>
              <a:ext cx="1237615" cy="1579245"/>
            </a:xfrm>
            <a:custGeom>
              <a:avLst/>
              <a:gdLst/>
              <a:ahLst/>
              <a:cxnLst/>
              <a:rect l="l" t="t" r="r" b="b"/>
              <a:pathLst>
                <a:path w="1237615" h="1579245">
                  <a:moveTo>
                    <a:pt x="0" y="1578864"/>
                  </a:moveTo>
                  <a:lnTo>
                    <a:pt x="1237487" y="1578864"/>
                  </a:lnTo>
                  <a:lnTo>
                    <a:pt x="1237487" y="0"/>
                  </a:lnTo>
                  <a:lnTo>
                    <a:pt x="0" y="0"/>
                  </a:lnTo>
                  <a:lnTo>
                    <a:pt x="0" y="157886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4"/>
          <p:cNvSpPr txBox="1"/>
          <p:nvPr/>
        </p:nvSpPr>
        <p:spPr>
          <a:xfrm>
            <a:off x="5591283" y="3614545"/>
            <a:ext cx="1645920" cy="212090"/>
          </a:xfrm>
          <a:prstGeom prst="rect">
            <a:avLst/>
          </a:prstGeom>
          <a:solidFill>
            <a:srgbClr val="29469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1.1.2.3.4.2.1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30"/>
          <p:cNvSpPr txBox="1"/>
          <p:nvPr/>
        </p:nvSpPr>
        <p:spPr>
          <a:xfrm>
            <a:off x="1285747" y="4031488"/>
            <a:ext cx="1722755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800" b="1" spc="-7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2D2D"/>
                </a:solidFill>
                <a:latin typeface="Calibri"/>
                <a:cs typeface="Calibri"/>
              </a:rPr>
              <a:t>5</a:t>
            </a:r>
            <a:r>
              <a:rPr sz="1800" b="1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класса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ts val="1880"/>
              </a:lnSpc>
            </a:pP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«Роза</a:t>
            </a:r>
            <a:r>
              <a:rPr sz="1800" b="1" spc="-7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ветров»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244" y="4549360"/>
            <a:ext cx="1143000" cy="1598676"/>
          </a:xfrm>
          <a:prstGeom prst="rect">
            <a:avLst/>
          </a:prstGeom>
        </p:spPr>
      </p:pic>
      <p:sp>
        <p:nvSpPr>
          <p:cNvPr id="14" name="object 33"/>
          <p:cNvSpPr txBox="1"/>
          <p:nvPr/>
        </p:nvSpPr>
        <p:spPr>
          <a:xfrm>
            <a:off x="1320221" y="6148036"/>
            <a:ext cx="1658620" cy="212090"/>
          </a:xfrm>
          <a:prstGeom prst="rect">
            <a:avLst/>
          </a:prstGeom>
          <a:solidFill>
            <a:srgbClr val="29469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1.1.2.3.4.6.1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31"/>
          <p:cNvSpPr txBox="1"/>
          <p:nvPr/>
        </p:nvSpPr>
        <p:spPr>
          <a:xfrm>
            <a:off x="4810952" y="3933056"/>
            <a:ext cx="2676525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D2D2D"/>
                </a:solidFill>
                <a:latin typeface="Calibri"/>
                <a:cs typeface="Calibri"/>
              </a:rPr>
              <a:t>Учебник</a:t>
            </a:r>
            <a:r>
              <a:rPr sz="1800" b="1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2D2D"/>
                </a:solidFill>
                <a:latin typeface="Calibri"/>
                <a:cs typeface="Calibri"/>
              </a:rPr>
              <a:t>5</a:t>
            </a:r>
            <a:r>
              <a:rPr sz="1800" b="1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2D2D"/>
                </a:solidFill>
                <a:latin typeface="Calibri"/>
                <a:cs typeface="Calibri"/>
              </a:rPr>
              <a:t>класса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880"/>
              </a:lnSpc>
            </a:pPr>
            <a:r>
              <a:rPr sz="1800" b="1" spc="-10" dirty="0">
                <a:solidFill>
                  <a:srgbClr val="2D2D2D"/>
                </a:solidFill>
                <a:latin typeface="Calibri"/>
                <a:cs typeface="Calibri"/>
              </a:rPr>
              <a:t>«Классическая</a:t>
            </a:r>
            <a:r>
              <a:rPr sz="1800" b="1" spc="-7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2D2D"/>
                </a:solidFill>
                <a:latin typeface="Calibri"/>
                <a:cs typeface="Calibri"/>
              </a:rPr>
              <a:t>география»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6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95436" y="4432774"/>
            <a:ext cx="1152144" cy="1604771"/>
          </a:xfrm>
          <a:prstGeom prst="rect">
            <a:avLst/>
          </a:prstGeom>
        </p:spPr>
      </p:pic>
      <p:sp>
        <p:nvSpPr>
          <p:cNvPr id="17" name="object 35"/>
          <p:cNvSpPr txBox="1"/>
          <p:nvPr/>
        </p:nvSpPr>
        <p:spPr>
          <a:xfrm>
            <a:off x="5591283" y="6037545"/>
            <a:ext cx="1658620" cy="212090"/>
          </a:xfrm>
          <a:prstGeom prst="rect">
            <a:avLst/>
          </a:prstGeom>
          <a:solidFill>
            <a:srgbClr val="294690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56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1.1.2.3.4.5.1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>
            <a:spLocks/>
          </p:cNvSpPr>
          <p:nvPr/>
        </p:nvSpPr>
        <p:spPr>
          <a:xfrm>
            <a:off x="107504" y="548680"/>
            <a:ext cx="8928992" cy="89447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44090" marR="5080" indent="-1979295" algn="ctr">
              <a:spcBef>
                <a:spcPts val="475"/>
              </a:spcBef>
              <a:tabLst>
                <a:tab pos="833755" algn="l"/>
                <a:tab pos="1020444" algn="l"/>
              </a:tabLst>
            </a:pPr>
            <a:r>
              <a:rPr lang="ru-RU" sz="2400" b="1" spc="-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lang="ru-RU" sz="2400" b="1" spc="-6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2400" b="1" spc="-7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400" b="1" spc="-9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учебников</a:t>
            </a:r>
            <a:r>
              <a:rPr lang="ru-RU" sz="2400" b="1" spc="-8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spc="-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2400" b="1" spc="-9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44090" marR="5080" indent="-1979295" algn="ctr">
              <a:spcBef>
                <a:spcPts val="475"/>
              </a:spcBef>
              <a:tabLst>
                <a:tab pos="833755" algn="l"/>
                <a:tab pos="1020444" algn="l"/>
              </a:tabLst>
            </a:pPr>
            <a:r>
              <a:rPr lang="ru-RU" sz="2400" b="1" spc="-5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</a:t>
            </a:r>
            <a:r>
              <a:rPr lang="ru-RU" sz="2400" b="1" spc="-61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</a:t>
            </a:r>
            <a:r>
              <a:rPr lang="ru-RU" sz="2400" b="1" spc="-7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lang="ru-RU" sz="2400" b="1" spc="-9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b="1" spc="-8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b="1" spc="-7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географии?</a:t>
            </a:r>
            <a:endParaRPr lang="ru-RU" sz="2400" b="1" spc="-4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72176"/>
              </p:ext>
            </p:extLst>
          </p:nvPr>
        </p:nvGraphicFramePr>
        <p:xfrm>
          <a:off x="467544" y="1628800"/>
          <a:ext cx="8208912" cy="4824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8912"/>
              </a:tblGrid>
              <a:tr h="6119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Примерная</a:t>
                      </a:r>
                      <a:r>
                        <a:rPr sz="3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рабочая</a:t>
                      </a:r>
                      <a:r>
                        <a:rPr sz="3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программа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11994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u="heavy" spc="-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3200" b="1" u="heavy" spc="-4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1.</a:t>
                      </a:r>
                      <a:r>
                        <a:rPr sz="3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Географическое</a:t>
                      </a:r>
                      <a:r>
                        <a:rPr sz="3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32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Земли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</a:tr>
              <a:tr h="12002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u="heavy" spc="-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3200" b="1" u="heavy" spc="-3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2.</a:t>
                      </a:r>
                      <a:r>
                        <a:rPr sz="32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Изображения</a:t>
                      </a:r>
                      <a:r>
                        <a:rPr sz="3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земной</a:t>
                      </a:r>
                      <a:r>
                        <a:rPr sz="3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поверхности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</a:tr>
              <a:tr h="12002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u="heavy" spc="-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3200" b="1" u="heavy" spc="-3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3.</a:t>
                      </a:r>
                      <a:r>
                        <a:rPr sz="32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Земля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планета</a:t>
                      </a:r>
                      <a:r>
                        <a:rPr sz="3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Солнечной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solidFill>
                      <a:srgbClr val="ECECEC"/>
                    </a:solidFill>
                  </a:tcPr>
                </a:tc>
              </a:tr>
              <a:tr h="6127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u="heavy" spc="-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3200" b="1" u="heavy" spc="-3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Calibri"/>
                          <a:cs typeface="Calibri"/>
                        </a:rPr>
                        <a:t>4.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Оболочки Земли (Литосфера)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48" y="476672"/>
            <a:ext cx="8856984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tabLst>
                <a:tab pos="568325" algn="l"/>
                <a:tab pos="791845" algn="l"/>
              </a:tabLst>
            </a:pP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1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1600" b="1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</a:t>
            </a:r>
            <a:r>
              <a:rPr lang="ru-RU" sz="1600" b="1" spc="-9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«Полярная</a:t>
            </a:r>
            <a:r>
              <a:rPr lang="ru-RU" sz="1600" b="1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звезда»</a:t>
            </a:r>
            <a:r>
              <a:rPr lang="ru-RU" sz="1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spc="-7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spc="-114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  <a:tabLst>
                <a:tab pos="568325" algn="l"/>
                <a:tab pos="791845" algn="l"/>
              </a:tabLst>
            </a:pPr>
            <a:r>
              <a:rPr lang="ru-RU" sz="1600" b="1" spc="-4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1600" b="1" spc="-3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600" b="1" spc="-4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ru-RU" sz="1600" b="1" spc="-3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600" b="1" spc="-10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600" b="1" spc="-114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1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graphicFrame>
        <p:nvGraphicFramePr>
          <p:cNvPr id="6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03280"/>
              </p:ext>
            </p:extLst>
          </p:nvPr>
        </p:nvGraphicFramePr>
        <p:xfrm>
          <a:off x="107504" y="1124745"/>
          <a:ext cx="8856985" cy="5606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2376264"/>
                <a:gridCol w="4896545"/>
              </a:tblGrid>
              <a:tr h="452689"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Содержание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учебника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4285" marR="111125" indent="-1146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Примерная рабочая программа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200" b="1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предмету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Комментарий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378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зд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еографич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чение  Земли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</a:tr>
              <a:tr h="1015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Введение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Введение.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География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наука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планете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Земля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основном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4615" marR="9779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темы.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 содержания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программы,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требующие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дополнительной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информации: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древо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географических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наук,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практическая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по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фенологических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наблюдений.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</a:tr>
              <a:tr h="3603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какой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Земле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мы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живём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географических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открытий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4381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DEEBF6"/>
                    </a:solidFill>
                  </a:tcPr>
                </a:tc>
              </a:tr>
              <a:tr h="522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8375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 err="1" smtClean="0">
                          <a:latin typeface="Calibri"/>
                          <a:cs typeface="Calibri"/>
                        </a:rPr>
                        <a:t>Изображение</a:t>
                      </a:r>
                      <a:r>
                        <a:rPr lang="ru-RU" sz="1200" b="1" spc="-65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 err="1" smtClean="0">
                          <a:latin typeface="Calibri"/>
                          <a:cs typeface="Calibri"/>
                        </a:rPr>
                        <a:t>земной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поверхности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карта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Планы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местности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438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solidFill>
                      <a:srgbClr val="DEEBF6"/>
                    </a:solidFill>
                  </a:tcPr>
                </a:tc>
              </a:tr>
              <a:tr h="360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Географическая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карта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4615" marR="438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</a:tr>
              <a:tr h="4050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Планета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71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Земля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—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планета Солнечной </a:t>
                      </a:r>
                      <a:r>
                        <a:rPr sz="1200" b="1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системы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438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solidFill>
                      <a:srgbClr val="DEEBF6"/>
                    </a:solidFill>
                  </a:tcPr>
                </a:tc>
              </a:tr>
              <a:tr h="360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Оболочки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Земли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4615" marR="438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</a:tr>
              <a:tr h="1013374">
                <a:tc>
                  <a:txBody>
                    <a:bodyPr/>
                    <a:lstStyle/>
                    <a:p>
                      <a:pPr marL="91440" marR="6362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4.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Литосфера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—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твёрдая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оболочка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36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1.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Литосфера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каменная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оболочка </a:t>
                      </a:r>
                      <a:r>
                        <a:rPr sz="12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Земли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438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учебника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позволяют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освоить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элементы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перечисленные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этой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темы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1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988</TotalTime>
  <Words>2108</Words>
  <Application>Microsoft Office PowerPoint</Application>
  <PresentationFormat>Экран (4:3)</PresentationFormat>
  <Paragraphs>329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 География. Переход на обновлённый ФГОС в сентябре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«Актуальные вопросы преподавания учебного предмета «География» в 2021-2022 учебном году» </dc:title>
  <dc:creator>Елизавета</dc:creator>
  <cp:lastModifiedBy>1</cp:lastModifiedBy>
  <cp:revision>71</cp:revision>
  <dcterms:created xsi:type="dcterms:W3CDTF">2021-10-06T16:28:24Z</dcterms:created>
  <dcterms:modified xsi:type="dcterms:W3CDTF">2022-02-28T10:08:28Z</dcterms:modified>
</cp:coreProperties>
</file>