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3" r:id="rId3"/>
    <p:sldId id="272" r:id="rId4"/>
    <p:sldId id="256" r:id="rId5"/>
    <p:sldId id="257" r:id="rId6"/>
    <p:sldId id="259" r:id="rId7"/>
    <p:sldId id="261" r:id="rId8"/>
    <p:sldId id="267" r:id="rId9"/>
    <p:sldId id="268" r:id="rId10"/>
    <p:sldId id="262" r:id="rId11"/>
    <p:sldId id="274" r:id="rId12"/>
    <p:sldId id="264" r:id="rId13"/>
    <p:sldId id="260" r:id="rId14"/>
    <p:sldId id="270" r:id="rId15"/>
    <p:sldId id="271" r:id="rId16"/>
    <p:sldId id="27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60046"/>
    <a:srgbClr val="4B7000"/>
    <a:srgbClr val="AD131A"/>
    <a:srgbClr val="B08600"/>
    <a:srgbClr val="006082"/>
    <a:srgbClr val="669900"/>
    <a:srgbClr val="008A3E"/>
    <a:srgbClr val="006F96"/>
    <a:srgbClr val="C88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05.12.2019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660066"/>
                </a:solidFill>
              </a:rPr>
              <a:t>Регламент </a:t>
            </a:r>
            <a:br>
              <a:rPr lang="ru-RU" sz="4800" b="1" dirty="0" smtClean="0">
                <a:solidFill>
                  <a:srgbClr val="660066"/>
                </a:solidFill>
              </a:rPr>
            </a:br>
            <a:r>
              <a:rPr lang="ru-RU" sz="4800" b="1" dirty="0" smtClean="0">
                <a:solidFill>
                  <a:srgbClr val="660066"/>
                </a:solidFill>
              </a:rPr>
              <a:t>проведения мониторинга качества образования </a:t>
            </a:r>
            <a:br>
              <a:rPr lang="ru-RU" sz="4800" b="1" dirty="0" smtClean="0">
                <a:solidFill>
                  <a:srgbClr val="660066"/>
                </a:solidFill>
              </a:rPr>
            </a:br>
            <a:r>
              <a:rPr lang="ru-RU" sz="4800" b="1" dirty="0" smtClean="0">
                <a:solidFill>
                  <a:srgbClr val="660066"/>
                </a:solidFill>
              </a:rPr>
              <a:t>на 2019/2020 учебный год</a:t>
            </a:r>
            <a:endParaRPr lang="ru-RU" sz="4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27" r="5752" b="7954"/>
          <a:stretch>
            <a:fillRect/>
          </a:stretch>
        </p:blipFill>
        <p:spPr bwMode="auto">
          <a:xfrm>
            <a:off x="1857356" y="142852"/>
            <a:ext cx="4229188" cy="163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351" t="3363" r="4053" b="12555"/>
          <a:stretch>
            <a:fillRect/>
          </a:stretch>
        </p:blipFill>
        <p:spPr bwMode="auto">
          <a:xfrm>
            <a:off x="285720" y="4500570"/>
            <a:ext cx="5000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953000"/>
            <a:ext cx="520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5608928"/>
            <a:ext cx="1052759" cy="1249072"/>
          </a:xfrm>
          <a:prstGeom prst="rect">
            <a:avLst/>
          </a:prstGeom>
        </p:spPr>
      </p:pic>
      <p:pic>
        <p:nvPicPr>
          <p:cNvPr id="8" name="Рисунок 7" descr="0_702f4_f5c77948_XXXL.png"/>
          <p:cNvPicPr>
            <a:picLocks noChangeAspect="1"/>
          </p:cNvPicPr>
          <p:nvPr/>
        </p:nvPicPr>
        <p:blipFill>
          <a:blip r:embed="rId6" cstate="print"/>
          <a:srcRect r="50319" b="47522"/>
          <a:stretch>
            <a:fillRect/>
          </a:stretch>
        </p:blipFill>
        <p:spPr>
          <a:xfrm>
            <a:off x="5257337" y="832049"/>
            <a:ext cx="4000496" cy="340710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561326" y="3777986"/>
            <a:ext cx="2786082" cy="1000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319679"/>
            <a:ext cx="34290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4 заданиях </a:t>
            </a:r>
          </a:p>
          <a:p>
            <a:pPr algn="ctr"/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(№ 14</a:t>
            </a:r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15, 21, </a:t>
            </a:r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26)</a:t>
            </a:r>
          </a:p>
          <a:p>
            <a:pPr algn="ctr"/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требуется выбрать </a:t>
            </a:r>
          </a:p>
          <a:p>
            <a:pPr algn="ctr"/>
            <a:r>
              <a:rPr lang="ru-RU" sz="22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два ответа из предложенных пяти</a:t>
            </a:r>
            <a:endParaRPr lang="ru-RU" sz="2200" b="1" dirty="0">
              <a:solidFill>
                <a:srgbClr val="4B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7"/>
          <a:srcRect l="10077" t="50964" r="61085" b="26710"/>
          <a:stretch/>
        </p:blipFill>
        <p:spPr bwMode="auto">
          <a:xfrm>
            <a:off x="0" y="1732704"/>
            <a:ext cx="3893185" cy="1695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4645" y="2939100"/>
            <a:ext cx="3522692" cy="16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 l="4560" t="18894" r="52449" b="57487"/>
          <a:stretch>
            <a:fillRect/>
          </a:stretch>
        </p:blipFill>
        <p:spPr bwMode="auto">
          <a:xfrm>
            <a:off x="4427984" y="836712"/>
            <a:ext cx="4536504" cy="18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6479" y="47491"/>
            <a:ext cx="4358638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ОГЭ-2019.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 15, 22, 23 – ответы </a:t>
            </a:r>
            <a:b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b="1" i="0" strike="noStrike" cap="none" normalizeH="0" baseline="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двум </a:t>
            </a:r>
            <a:r>
              <a:rPr kumimoji="0" lang="ru-RU" b="1" i="0" strike="noStrike" cap="none" normalizeH="0" baseline="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текстам</a:t>
            </a:r>
            <a:endParaRPr kumimoji="0" lang="ru-RU" sz="2800" b="0" i="0" strike="noStrike" cap="none" normalizeH="0" baseline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4560" t="46467" r="52449" b="46438"/>
          <a:stretch>
            <a:fillRect/>
          </a:stretch>
        </p:blipFill>
        <p:spPr bwMode="auto">
          <a:xfrm>
            <a:off x="4481772" y="2632042"/>
            <a:ext cx="4536504" cy="5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5419" t="38027" r="51616" b="39210"/>
          <a:stretch>
            <a:fillRect/>
          </a:stretch>
        </p:blipFill>
        <p:spPr bwMode="auto">
          <a:xfrm>
            <a:off x="4650904" y="4509120"/>
            <a:ext cx="4464073" cy="152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l="5419" t="16602" r="51616" b="65069"/>
          <a:stretch>
            <a:fillRect/>
          </a:stretch>
        </p:blipFill>
        <p:spPr bwMode="auto">
          <a:xfrm>
            <a:off x="4505824" y="3108678"/>
            <a:ext cx="45267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237312"/>
            <a:ext cx="1296145" cy="366951"/>
          </a:xfrm>
          <a:prstGeom prst="rect">
            <a:avLst/>
          </a:prstGeom>
          <a:noFill/>
        </p:spPr>
      </p:pic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309320"/>
            <a:ext cx="1296145" cy="181457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5419" t="64523" r="51616" b="22062"/>
          <a:stretch>
            <a:fillRect/>
          </a:stretch>
        </p:blipFill>
        <p:spPr bwMode="auto">
          <a:xfrm>
            <a:off x="4650904" y="5909568"/>
            <a:ext cx="4493096" cy="10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37872" y="57817"/>
            <a:ext cx="4197781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ОГЭ-2020.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нововведения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задания 26–28  сделали по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одному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тексту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9746" r="53046" b="20652"/>
          <a:stretch/>
        </p:blipFill>
        <p:spPr bwMode="auto">
          <a:xfrm>
            <a:off x="65652" y="1007992"/>
            <a:ext cx="4610827" cy="4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56744"/>
            <a:ext cx="5760640" cy="56084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нутый угол 1"/>
          <p:cNvSpPr/>
          <p:nvPr/>
        </p:nvSpPr>
        <p:spPr>
          <a:xfrm>
            <a:off x="2123728" y="659430"/>
            <a:ext cx="5328592" cy="5145834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977387">
            <a:off x="5904637" y="1025980"/>
            <a:ext cx="156526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Что берут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 собой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участники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51720" y="729278"/>
            <a:ext cx="3528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B7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Линейка, непрограммируемые калькуляторы,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B7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географические атласы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B7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B7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7, 8 и 9 классов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B7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B7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(любого издательства)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4B7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postit-sticky-note-note-message-picture-797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2633">
            <a:off x="2968709" y="3252637"/>
            <a:ext cx="3638630" cy="224571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20954935">
            <a:off x="3277446" y="3848379"/>
            <a:ext cx="31576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экзамена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 минут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6237312"/>
            <a:ext cx="1656184" cy="468881"/>
          </a:xfrm>
          <a:prstGeom prst="rect">
            <a:avLst/>
          </a:prstGeom>
          <a:noFill/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49280"/>
            <a:ext cx="1656184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804" y="2996952"/>
            <a:ext cx="7772400" cy="2262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ОГЭ-2020</a:t>
            </a:r>
            <a:b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 по географии</a:t>
            </a:r>
            <a:endParaRPr lang="uk-UA" sz="6000" b="1" cap="all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1" y="4293096"/>
            <a:ext cx="1979713" cy="2348880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428" y="144927"/>
            <a:ext cx="2034776" cy="576064"/>
          </a:xfrm>
          <a:prstGeom prst="rect">
            <a:avLst/>
          </a:prstGeom>
          <a:noFill/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42" y="184735"/>
            <a:ext cx="2015717" cy="257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4043" y="3227754"/>
            <a:ext cx="8887859" cy="35000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Для подготовки </a:t>
            </a:r>
            <a:br>
              <a:rPr lang="ru-RU" sz="4800" b="1" dirty="0"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atin typeface="Arial" pitchFamily="34" charset="0"/>
                <a:cs typeface="Arial" pitchFamily="34" charset="0"/>
              </a:rPr>
              <a:t>презентации использован шаблон с сайта</a:t>
            </a:r>
          </a:p>
          <a:p>
            <a:pPr marL="0" indent="0" algn="ctr">
              <a:buNone/>
            </a:pPr>
            <a:r>
              <a:rPr lang="en-US" sz="52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free-office.net/</a:t>
            </a:r>
            <a:r>
              <a:rPr lang="en-US" sz="5200" b="1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shablony-powerpoint</a:t>
            </a:r>
            <a:r>
              <a:rPr lang="en-US" sz="52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52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8433" r="5546" b="19711"/>
          <a:stretch/>
        </p:blipFill>
        <p:spPr bwMode="auto">
          <a:xfrm>
            <a:off x="179512" y="116632"/>
            <a:ext cx="4638675" cy="576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58" y="1123752"/>
            <a:ext cx="4198367" cy="244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3256" t="13500" r="35349" b="31375"/>
          <a:stretch/>
        </p:blipFill>
        <p:spPr bwMode="auto">
          <a:xfrm>
            <a:off x="4818187" y="3573016"/>
            <a:ext cx="4198366" cy="2647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56590" t="17631" r="20309" b="67210"/>
          <a:stretch/>
        </p:blipFill>
        <p:spPr bwMode="auto">
          <a:xfrm>
            <a:off x="6851685" y="260648"/>
            <a:ext cx="2160240" cy="863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54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1663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60066"/>
                </a:solidFill>
              </a:rPr>
              <a:t>Регламент </a:t>
            </a:r>
            <a:r>
              <a:rPr lang="ru-RU" sz="2000" b="1" dirty="0" smtClean="0">
                <a:solidFill>
                  <a:srgbClr val="660066"/>
                </a:solidFill>
              </a:rPr>
              <a:t/>
            </a:r>
            <a:br>
              <a:rPr lang="ru-RU" sz="2000" b="1" dirty="0" smtClean="0">
                <a:solidFill>
                  <a:srgbClr val="660066"/>
                </a:solidFill>
              </a:rPr>
            </a:br>
            <a:r>
              <a:rPr lang="ru-RU" sz="2000" b="1" dirty="0" smtClean="0">
                <a:solidFill>
                  <a:srgbClr val="660066"/>
                </a:solidFill>
              </a:rPr>
              <a:t>проведения </a:t>
            </a:r>
            <a:r>
              <a:rPr lang="ru-RU" sz="2000" b="1" dirty="0">
                <a:solidFill>
                  <a:srgbClr val="660066"/>
                </a:solidFill>
              </a:rPr>
              <a:t>мониторинговых исследований </a:t>
            </a:r>
            <a:r>
              <a:rPr lang="ru-RU" sz="2000" b="1" dirty="0" smtClean="0">
                <a:solidFill>
                  <a:srgbClr val="660066"/>
                </a:solidFill>
              </a:rPr>
              <a:t>по </a:t>
            </a:r>
            <a:r>
              <a:rPr lang="ru-RU" sz="2000" b="1" dirty="0">
                <a:solidFill>
                  <a:srgbClr val="660066"/>
                </a:solidFill>
              </a:rPr>
              <a:t>географии </a:t>
            </a:r>
            <a:r>
              <a:rPr lang="ru-RU" sz="2000" b="1" dirty="0" smtClean="0">
                <a:solidFill>
                  <a:srgbClr val="660066"/>
                </a:solidFill>
              </a:rPr>
              <a:t/>
            </a:r>
            <a:br>
              <a:rPr lang="ru-RU" sz="2000" b="1" dirty="0" smtClean="0">
                <a:solidFill>
                  <a:srgbClr val="660066"/>
                </a:solidFill>
              </a:rPr>
            </a:br>
            <a:r>
              <a:rPr lang="ru-RU" sz="2000" b="1" dirty="0" smtClean="0">
                <a:solidFill>
                  <a:srgbClr val="660066"/>
                </a:solidFill>
              </a:rPr>
              <a:t>в </a:t>
            </a:r>
            <a:r>
              <a:rPr lang="ru-RU" sz="2000" b="1" dirty="0">
                <a:solidFill>
                  <a:srgbClr val="660066"/>
                </a:solidFill>
              </a:rPr>
              <a:t>системе общего образования города Челябинска </a:t>
            </a:r>
            <a:r>
              <a:rPr lang="ru-RU" sz="2000" b="1" dirty="0" smtClean="0">
                <a:solidFill>
                  <a:srgbClr val="660066"/>
                </a:solidFill>
              </a:rPr>
              <a:t/>
            </a:r>
            <a:br>
              <a:rPr lang="ru-RU" sz="2000" b="1" dirty="0" smtClean="0">
                <a:solidFill>
                  <a:srgbClr val="660066"/>
                </a:solidFill>
              </a:rPr>
            </a:br>
            <a:r>
              <a:rPr lang="ru-RU" sz="2000" b="1" dirty="0" smtClean="0">
                <a:solidFill>
                  <a:srgbClr val="660066"/>
                </a:solidFill>
              </a:rPr>
              <a:t>в </a:t>
            </a:r>
            <a:r>
              <a:rPr lang="ru-RU" sz="2000" b="1" dirty="0">
                <a:solidFill>
                  <a:srgbClr val="660066"/>
                </a:solidFill>
              </a:rPr>
              <a:t>2019/2020 учебном году</a:t>
            </a:r>
            <a:br>
              <a:rPr lang="ru-RU" sz="2000" b="1" dirty="0">
                <a:solidFill>
                  <a:srgbClr val="660066"/>
                </a:solidFill>
              </a:rPr>
            </a:br>
            <a:endParaRPr lang="ru-RU" sz="20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39418"/>
              </p:ext>
            </p:extLst>
          </p:nvPr>
        </p:nvGraphicFramePr>
        <p:xfrm>
          <a:off x="395536" y="1412776"/>
          <a:ext cx="8496944" cy="42062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96144"/>
                <a:gridCol w="3528392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4B7000"/>
                          </a:solidFill>
                        </a:rPr>
                        <a:t>Месяц\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4B7000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rgbClr val="4B7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4B7000"/>
                          </a:solidFill>
                        </a:rPr>
                        <a:t>Март</a:t>
                      </a:r>
                      <a:endParaRPr lang="ru-RU" sz="2000" dirty="0">
                        <a:solidFill>
                          <a:srgbClr val="4B7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4B7000"/>
                          </a:solidFill>
                        </a:rPr>
                        <a:t>Апрель</a:t>
                      </a:r>
                      <a:endParaRPr lang="ru-RU" sz="2000" dirty="0">
                        <a:solidFill>
                          <a:srgbClr val="4B7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AD131A"/>
                          </a:solidFill>
                        </a:rPr>
                        <a:t>6 класс</a:t>
                      </a:r>
                      <a:endParaRPr lang="ru-RU" sz="2000" b="1" dirty="0">
                        <a:solidFill>
                          <a:srgbClr val="AD131A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60046"/>
                          </a:solidFill>
                        </a:rPr>
                        <a:t>ВПР – география (30.03 – 10.04)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46004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AD131A"/>
                          </a:solidFill>
                        </a:rPr>
                        <a:t>7 класс</a:t>
                      </a:r>
                      <a:endParaRPr lang="ru-RU" sz="2000" b="1" dirty="0">
                        <a:solidFill>
                          <a:srgbClr val="AD1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46004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60046"/>
                          </a:solidFill>
                        </a:rPr>
                        <a:t>ВПР – география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60046"/>
                          </a:solidFill>
                        </a:rPr>
                        <a:t>(13.04 – 24.04)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AD131A"/>
                          </a:solidFill>
                        </a:rPr>
                        <a:t>8 класс</a:t>
                      </a:r>
                      <a:endParaRPr lang="ru-RU" sz="2000" b="1" dirty="0">
                        <a:solidFill>
                          <a:srgbClr val="AD1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46004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60046"/>
                          </a:solidFill>
                        </a:rPr>
                        <a:t>ВПР – география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60046"/>
                          </a:solidFill>
                        </a:rPr>
                        <a:t>(06.04 – 10.04)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AD131A"/>
                          </a:solidFill>
                        </a:rPr>
                        <a:t>10 класс</a:t>
                      </a:r>
                      <a:endParaRPr lang="ru-RU" sz="2000" b="1" dirty="0">
                        <a:solidFill>
                          <a:srgbClr val="AD1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60046"/>
                          </a:solidFill>
                        </a:rPr>
                        <a:t>ВПР апробация – география (02.03 – 06.03)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AD131A"/>
                          </a:solidFill>
                        </a:rPr>
                        <a:t>11 класс</a:t>
                      </a:r>
                      <a:endParaRPr lang="ru-RU" sz="2000" b="1" dirty="0">
                        <a:solidFill>
                          <a:srgbClr val="AD1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60046"/>
                          </a:solidFill>
                        </a:rPr>
                        <a:t>ВПР апробация – география (02.03 – 06.03)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5733256"/>
            <a:ext cx="8496944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20552" y="5667236"/>
            <a:ext cx="6314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Расписание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ОГЭ-2020 по географии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проект)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7164" y="6190456"/>
            <a:ext cx="1661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29 .05.2020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4141" y="6190456"/>
            <a:ext cx="159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05.06.2020</a:t>
            </a:r>
            <a:endParaRPr lang="ru-RU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2400" cy="2262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ОГЭ-2020</a:t>
            </a:r>
            <a:b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/>
                <a:solidFill>
                  <a:srgbClr val="660066"/>
                </a:solidFill>
                <a:effectLst>
                  <a:reflection blurRad="12700" stA="50000" endPos="50000" dist="5000" dir="5400000" sy="-100000" rotWithShape="0"/>
                </a:effectLst>
              </a:rPr>
              <a:t> по географии</a:t>
            </a:r>
            <a:endParaRPr lang="uk-UA" sz="6000" b="1" cap="all" dirty="0">
              <a:ln w="0"/>
              <a:solidFill>
                <a:srgbClr val="66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1" y="4293096"/>
            <a:ext cx="1979713" cy="2348880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340768"/>
            <a:ext cx="2034776" cy="576064"/>
          </a:xfrm>
          <a:prstGeom prst="rect">
            <a:avLst/>
          </a:prstGeom>
          <a:noFill/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908720"/>
            <a:ext cx="2015717" cy="257130"/>
          </a:xfrm>
          <a:prstGeom prst="rect">
            <a:avLst/>
          </a:prstGeom>
          <a:noFill/>
        </p:spPr>
      </p:pic>
      <p:pic>
        <p:nvPicPr>
          <p:cNvPr id="6" name="Рисунок 5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076" y="4293096"/>
            <a:ext cx="1979713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00100" y="2500306"/>
            <a:ext cx="7500990" cy="3194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lnSpc>
                <a:spcPct val="120000"/>
              </a:lnSpc>
            </a:pPr>
            <a:r>
              <a:rPr lang="ru-RU" sz="24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Изменена последовательность заданий</a:t>
            </a:r>
          </a:p>
          <a:p>
            <a:pPr marL="273050" indent="-273050">
              <a:lnSpc>
                <a:spcPct val="120000"/>
              </a:lnSpc>
            </a:pPr>
            <a:r>
              <a:rPr lang="ru-RU" sz="24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Изменена форма записи ответа в ряде заданий</a:t>
            </a:r>
          </a:p>
          <a:p>
            <a:pPr marL="273050" indent="-273050">
              <a:lnSpc>
                <a:spcPct val="120000"/>
              </a:lnSpc>
            </a:pPr>
            <a:r>
              <a:rPr lang="ru-RU" sz="24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Включен мини-тест из трех заданий</a:t>
            </a:r>
          </a:p>
          <a:p>
            <a:pPr marL="273050" indent="-273050">
              <a:lnSpc>
                <a:spcPct val="120000"/>
              </a:lnSpc>
            </a:pPr>
            <a:r>
              <a:rPr lang="ru-RU" sz="24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Изменено количество заданий и количество баллов</a:t>
            </a:r>
          </a:p>
          <a:p>
            <a:pPr marL="273050" indent="-273050">
              <a:lnSpc>
                <a:spcPct val="120000"/>
              </a:lnSpc>
            </a:pPr>
            <a:r>
              <a:rPr lang="ru-RU" sz="24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по содержательным разделам курса географии</a:t>
            </a:r>
          </a:p>
          <a:p>
            <a:pPr marL="273050" indent="-273050">
              <a:lnSpc>
                <a:spcPct val="120000"/>
              </a:lnSpc>
            </a:pPr>
            <a:endParaRPr lang="ru-RU" sz="2400" b="1" dirty="0" smtClean="0">
              <a:solidFill>
                <a:srgbClr val="4B7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120000"/>
              </a:lnSpc>
            </a:pPr>
            <a:endParaRPr lang="ru-RU" sz="2400" b="1" dirty="0" smtClean="0">
              <a:solidFill>
                <a:srgbClr val="4B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66266" y="258217"/>
            <a:ext cx="6566173" cy="120209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660066"/>
                </a:solidFill>
              </a:rPr>
              <a:t>Что будет в новой модели КИМ</a:t>
            </a:r>
            <a:endParaRPr lang="uk-UA" b="1" dirty="0">
              <a:solidFill>
                <a:srgbClr val="660066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00100" y="1643050"/>
            <a:ext cx="5544616" cy="123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ru-RU" sz="24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Сохранили количество заданий</a:t>
            </a:r>
          </a:p>
          <a:p>
            <a:pPr marL="457200" indent="-457200">
              <a:lnSpc>
                <a:spcPct val="120000"/>
              </a:lnSpc>
            </a:pPr>
            <a:r>
              <a:rPr lang="ru-RU" sz="24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Сократили первичный балл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sz="1400" b="1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black">
          <a:xfrm>
            <a:off x="1071538" y="2143116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black">
          <a:xfrm>
            <a:off x="1071538" y="3071810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black">
          <a:xfrm>
            <a:off x="1071538" y="3429000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857760"/>
            <a:ext cx="1552825" cy="1842388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/>
        </p:nvSpPr>
        <p:spPr bwMode="black">
          <a:xfrm>
            <a:off x="1071538" y="2500306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black">
          <a:xfrm>
            <a:off x="1071538" y="3929066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black">
          <a:xfrm>
            <a:off x="1071538" y="4714884"/>
            <a:ext cx="5544616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060848"/>
            <a:ext cx="7146239" cy="45365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9196" y="2276872"/>
            <a:ext cx="6595172" cy="403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46396" y="2835198"/>
            <a:ext cx="1512168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D7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D7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AD1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200" b="1" dirty="0" smtClean="0">
                <a:solidFill>
                  <a:srgbClr val="AD1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200" b="1" dirty="0" smtClean="0">
              <a:solidFill>
                <a:srgbClr val="AD13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AD1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200" b="1" dirty="0" smtClean="0">
                <a:solidFill>
                  <a:srgbClr val="AD1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200" b="1" dirty="0" smtClean="0">
              <a:solidFill>
                <a:srgbClr val="AD13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AD1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ru-RU" sz="2200" b="1" dirty="0" smtClean="0">
                <a:solidFill>
                  <a:srgbClr val="AD1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>
                <a:solidFill>
                  <a:srgbClr val="AD13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200" b="1" dirty="0" smtClean="0">
              <a:solidFill>
                <a:srgbClr val="AD13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49209" y="2903436"/>
            <a:ext cx="1530896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4B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endParaRPr lang="ru-RU" sz="2200" b="1" dirty="0" smtClean="0">
              <a:solidFill>
                <a:srgbClr val="4B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4B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endParaRPr lang="ru-RU" sz="2200" b="1" dirty="0" smtClean="0">
              <a:solidFill>
                <a:srgbClr val="4B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4B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ru-RU" sz="2200" b="1" dirty="0" smtClean="0">
              <a:solidFill>
                <a:srgbClr val="4B7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4B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ltGray">
          <a:xfrm>
            <a:off x="2940771" y="3471087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Ответ в виде одной цифры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ltGray">
          <a:xfrm>
            <a:off x="2940771" y="4119159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Ответ в виде слова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или словосочетания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ltGray">
          <a:xfrm>
            <a:off x="2940771" y="4767231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Ответ в виде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последовательности цифр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ltGray">
          <a:xfrm>
            <a:off x="2940771" y="5415303"/>
            <a:ext cx="3312368" cy="57606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Развернутый ответ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603" y="2534983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D131A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800" b="1" dirty="0" smtClean="0">
                <a:solidFill>
                  <a:srgbClr val="AD131A"/>
                </a:solidFill>
                <a:latin typeface="Times New Roman" pitchFamily="18" charset="0"/>
                <a:cs typeface="Times New Roman" pitchFamily="18" charset="0"/>
              </a:rPr>
              <a:t>30 заданий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89043" y="2516980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9 год</a:t>
            </a:r>
          </a:p>
          <a:p>
            <a:pPr algn="ctr"/>
            <a:r>
              <a:rPr lang="ru-RU" sz="2800" b="1" dirty="0" smtClean="0">
                <a:solidFill>
                  <a:srgbClr val="4B7000"/>
                </a:solidFill>
                <a:latin typeface="Times New Roman" pitchFamily="18" charset="0"/>
                <a:cs typeface="Times New Roman" pitchFamily="18" charset="0"/>
              </a:rPr>
              <a:t>30 заданий</a:t>
            </a:r>
          </a:p>
        </p:txBody>
      </p:sp>
      <p:sp>
        <p:nvSpPr>
          <p:cNvPr id="20" name="Заголовок 3"/>
          <p:cNvSpPr>
            <a:spLocks noGrp="1"/>
          </p:cNvSpPr>
          <p:nvPr>
            <p:ph type="ctrTitle"/>
          </p:nvPr>
        </p:nvSpPr>
        <p:spPr>
          <a:xfrm>
            <a:off x="1504381" y="477672"/>
            <a:ext cx="6566173" cy="120209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Количество заданий </a:t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rgbClr val="660066"/>
                </a:solidFill>
              </a:rPr>
              <a:t>и баллы</a:t>
            </a:r>
            <a:endParaRPr lang="uk-UA" b="1" dirty="0">
              <a:solidFill>
                <a:srgbClr val="660066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 flipH="1">
            <a:off x="7020272" y="3645024"/>
            <a:ext cx="2376264" cy="1512168"/>
          </a:xfrm>
          <a:prstGeom prst="stripedRightArrow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 flipH="1">
            <a:off x="7236296" y="4002563"/>
            <a:ext cx="190710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 балла</a:t>
            </a:r>
          </a:p>
        </p:txBody>
      </p:sp>
      <p:pic>
        <p:nvPicPr>
          <p:cNvPr id="2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234" y="138817"/>
            <a:ext cx="1371679" cy="388335"/>
          </a:xfrm>
          <a:prstGeom prst="rect">
            <a:avLst/>
          </a:prstGeom>
          <a:noFill/>
        </p:spPr>
      </p:pic>
      <p:pic>
        <p:nvPicPr>
          <p:cNvPr id="2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3272"/>
            <a:ext cx="1817627" cy="231861"/>
          </a:xfrm>
          <a:prstGeom prst="rect">
            <a:avLst/>
          </a:prstGeom>
          <a:noFill/>
        </p:spPr>
      </p:pic>
      <p:sp>
        <p:nvSpPr>
          <p:cNvPr id="23" name="Штриховая стрелка вправо 22"/>
          <p:cNvSpPr/>
          <p:nvPr/>
        </p:nvSpPr>
        <p:spPr>
          <a:xfrm>
            <a:off x="-324544" y="3573016"/>
            <a:ext cx="2592288" cy="1512168"/>
          </a:xfrm>
          <a:prstGeom prst="stripedRightArrow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-370043" y="3930555"/>
            <a:ext cx="242176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marL="342900" indent="-342900"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балл</a:t>
            </a: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90751" y="156308"/>
            <a:ext cx="5038328" cy="86652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Разделы предмета</a:t>
            </a:r>
            <a:endParaRPr lang="uk-UA" b="1" dirty="0">
              <a:solidFill>
                <a:srgbClr val="660066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3831"/>
              </p:ext>
            </p:extLst>
          </p:nvPr>
        </p:nvGraphicFramePr>
        <p:xfrm>
          <a:off x="593436" y="1194695"/>
          <a:ext cx="8299646" cy="48852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48512"/>
                <a:gridCol w="2580922"/>
                <a:gridCol w="2570212"/>
              </a:tblGrid>
              <a:tr h="5104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B7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Содержательные разделы</a:t>
                      </a:r>
                      <a:endParaRPr lang="ru-RU" sz="24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B7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заданий</a:t>
                      </a:r>
                      <a:endParaRPr lang="ru-RU" sz="24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B7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24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8549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</a:t>
                      </a:r>
                      <a:r>
                        <a:rPr lang="ru-RU" sz="18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географической информации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4641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Природа Земли и человек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656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Материки, океаны,</a:t>
                      </a:r>
                      <a:r>
                        <a:rPr lang="ru-RU" sz="1800" b="1" baseline="0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народы и страны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6565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Природопользование</a:t>
                      </a:r>
                      <a:b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геоэкология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82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 России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8282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234" y="6326873"/>
            <a:ext cx="1371679" cy="388335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381328"/>
            <a:ext cx="1817627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21705" y="23446"/>
            <a:ext cx="4678288" cy="8665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Первичный балл</a:t>
            </a:r>
            <a:endParaRPr lang="uk-UA" b="1" dirty="0">
              <a:solidFill>
                <a:srgbClr val="660066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85255"/>
              </p:ext>
            </p:extLst>
          </p:nvPr>
        </p:nvGraphicFramePr>
        <p:xfrm>
          <a:off x="525518" y="1023815"/>
          <a:ext cx="8403770" cy="512283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88012"/>
                <a:gridCol w="2613301"/>
                <a:gridCol w="2602457"/>
              </a:tblGrid>
              <a:tr h="36685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B7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Содержательные разделы</a:t>
                      </a:r>
                      <a:endParaRPr lang="ru-RU" sz="24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B7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заданий</a:t>
                      </a:r>
                      <a:endParaRPr lang="ru-RU" sz="24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B7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24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</a:t>
                      </a:r>
                      <a:r>
                        <a:rPr lang="ru-RU" sz="18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географической информации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337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Природа Земли и человек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60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Материки, океаны,</a:t>
                      </a:r>
                      <a:r>
                        <a:rPr lang="ru-RU" sz="1800" b="1" baseline="0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народы и страны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747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Природопользование и геоэкология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4B7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4B7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4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 России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  <a:tr h="37380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800" b="1" dirty="0"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697" marR="61697" marT="0" marB="0">
                    <a:solidFill>
                      <a:schemeClr val="accent5">
                        <a:lumMod val="20000"/>
                        <a:lumOff val="80000"/>
                        <a:alpha val="4902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234" y="6326873"/>
            <a:ext cx="1371679" cy="388335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381328"/>
            <a:ext cx="1817627" cy="23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89447" y="0"/>
            <a:ext cx="7164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223098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5949280"/>
            <a:ext cx="1656184" cy="468881"/>
          </a:xfrm>
          <a:prstGeom prst="rect">
            <a:avLst/>
          </a:prstGeom>
          <a:noFill/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661248"/>
            <a:ext cx="1656184" cy="23186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067094"/>
              </p:ext>
            </p:extLst>
          </p:nvPr>
        </p:nvGraphicFramePr>
        <p:xfrm>
          <a:off x="3882506" y="265752"/>
          <a:ext cx="5009974" cy="639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04987"/>
                <a:gridCol w="2504987"/>
              </a:tblGrid>
              <a:tr h="4269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4B7000"/>
                          </a:solidFill>
                        </a:rPr>
                        <a:t>2019</a:t>
                      </a:r>
                      <a:endParaRPr lang="ru-RU" sz="2400" dirty="0">
                        <a:solidFill>
                          <a:srgbClr val="4B7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4B7000"/>
                          </a:solidFill>
                        </a:rPr>
                        <a:t>2020</a:t>
                      </a:r>
                      <a:endParaRPr lang="ru-RU" sz="2400" dirty="0">
                        <a:solidFill>
                          <a:srgbClr val="4B7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10-11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5-6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14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26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18-21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9-12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16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13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4 (был 1 ответ)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14 (</a:t>
                      </a:r>
                      <a:r>
                        <a:rPr lang="ru-RU" sz="1800" b="1" baseline="0" dirty="0" smtClean="0">
                          <a:solidFill>
                            <a:srgbClr val="460046"/>
                          </a:solidFill>
                        </a:rPr>
                        <a:t>теперь</a:t>
                      </a:r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 2 ответа)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28, 29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16, 17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27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18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24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19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25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20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13 (был 1 ответ )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21 (теперь 2 ответа)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8,</a:t>
                      </a:r>
                      <a:r>
                        <a:rPr lang="ru-RU" sz="1800" b="1" baseline="0" dirty="0" smtClean="0">
                          <a:solidFill>
                            <a:srgbClr val="460046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9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22, 23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7 (был</a:t>
                      </a:r>
                      <a:r>
                        <a:rPr lang="ru-RU" sz="1800" b="1" baseline="0" dirty="0" smtClean="0">
                          <a:solidFill>
                            <a:srgbClr val="460046"/>
                          </a:solidFill>
                        </a:rPr>
                        <a:t> 1 ответ</a:t>
                      </a:r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)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24 (теперь 2 ответа)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17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25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26 (теперь 2 ответа)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15,22, 23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60046"/>
                          </a:solidFill>
                        </a:rPr>
                        <a:t>27, 28, 29</a:t>
                      </a:r>
                      <a:endParaRPr lang="ru-RU" sz="1800" b="1" dirty="0">
                        <a:solidFill>
                          <a:srgbClr val="4600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581" y="2028616"/>
            <a:ext cx="367626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Как поменяли</a:t>
            </a:r>
          </a:p>
          <a:p>
            <a:pPr algn="ctr"/>
            <a:r>
              <a:rPr lang="ru-RU" sz="4400" b="1" dirty="0">
                <a:solidFill>
                  <a:srgbClr val="660066"/>
                </a:solidFill>
              </a:rPr>
              <a:t>н</a:t>
            </a:r>
            <a:r>
              <a:rPr lang="ru-RU" sz="4400" b="1" dirty="0" smtClean="0">
                <a:solidFill>
                  <a:srgbClr val="660066"/>
                </a:solidFill>
              </a:rPr>
              <a:t>умерацию </a:t>
            </a:r>
          </a:p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в заданиях</a:t>
            </a:r>
          </a:p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ОГЭ-2020</a:t>
            </a:r>
            <a:endParaRPr lang="ru-RU" sz="4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25767"/>
            <a:ext cx="7164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2" t="38406" r="1611" b="47282"/>
          <a:stretch/>
        </p:blipFill>
        <p:spPr bwMode="auto">
          <a:xfrm>
            <a:off x="1825391" y="1537859"/>
            <a:ext cx="7174593" cy="145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94793" y="332656"/>
            <a:ext cx="5846093" cy="8665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</a:rPr>
              <a:t>З</a:t>
            </a:r>
            <a:r>
              <a:rPr lang="ru-RU" b="1" dirty="0" smtClean="0">
                <a:solidFill>
                  <a:srgbClr val="660066"/>
                </a:solidFill>
              </a:rPr>
              <a:t>адание № 2 </a:t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rgbClr val="660066"/>
                </a:solidFill>
              </a:rPr>
              <a:t>в другой форме</a:t>
            </a:r>
            <a:endParaRPr lang="uk-UA" b="1" dirty="0">
              <a:solidFill>
                <a:srgbClr val="660066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gray">
          <a:xfrm rot="7998374">
            <a:off x="403970" y="2152140"/>
            <a:ext cx="2550450" cy="2805751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6093296"/>
            <a:ext cx="1656184" cy="468881"/>
          </a:xfrm>
          <a:prstGeom prst="rect">
            <a:avLst/>
          </a:prstGeom>
          <a:noFill/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805264"/>
            <a:ext cx="1656184" cy="23186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4" t="39735" r="20962" b="40942"/>
          <a:stretch/>
        </p:blipFill>
        <p:spPr bwMode="auto">
          <a:xfrm>
            <a:off x="2079688" y="3862671"/>
            <a:ext cx="630873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kisspng-globe-hamari-adhuri-kahani-continent-abstract-blue-globe-pattern-5a927a4b6b9280.80150222151954900344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5" y="4515196"/>
            <a:ext cx="1800200" cy="21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381</Words>
  <Application>Microsoft Office PowerPoint</Application>
  <PresentationFormat>Экран (4:3)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Calibri</vt:lpstr>
      <vt:lpstr>Тема Office</vt:lpstr>
      <vt:lpstr>Специальное оформление</vt:lpstr>
      <vt:lpstr>Регламент  проведения мониторинга качества образования  на 2019/2020 учебный год</vt:lpstr>
      <vt:lpstr>Регламент  проведения мониторинговых исследований по географии  в системе общего образования города Челябинска  в 2019/2020 учебном году </vt:lpstr>
      <vt:lpstr>ОГЭ-2020  по географии</vt:lpstr>
      <vt:lpstr>Что будет в новой модели КИМ</vt:lpstr>
      <vt:lpstr>Количество заданий  и баллы</vt:lpstr>
      <vt:lpstr>Разделы предмета</vt:lpstr>
      <vt:lpstr>Первичный балл</vt:lpstr>
      <vt:lpstr>Презентация PowerPoint</vt:lpstr>
      <vt:lpstr>Задание № 2  в другой форме</vt:lpstr>
      <vt:lpstr>Презентация PowerPoint</vt:lpstr>
      <vt:lpstr>Презентация PowerPoint</vt:lpstr>
      <vt:lpstr>Презентация PowerPoint</vt:lpstr>
      <vt:lpstr>ОГЭ-2020  по географии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95</cp:revision>
  <dcterms:created xsi:type="dcterms:W3CDTF">2009-01-08T12:15:48Z</dcterms:created>
  <dcterms:modified xsi:type="dcterms:W3CDTF">2019-12-05T07:26:02Z</dcterms:modified>
</cp:coreProperties>
</file>