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59"/>
  </p:handoutMasterIdLst>
  <p:sldIdLst>
    <p:sldId id="313" r:id="rId2"/>
    <p:sldId id="297" r:id="rId3"/>
    <p:sldId id="298" r:id="rId4"/>
    <p:sldId id="299" r:id="rId5"/>
    <p:sldId id="307" r:id="rId6"/>
    <p:sldId id="256" r:id="rId7"/>
    <p:sldId id="257" r:id="rId8"/>
    <p:sldId id="258" r:id="rId9"/>
    <p:sldId id="262" r:id="rId10"/>
    <p:sldId id="259" r:id="rId11"/>
    <p:sldId id="260" r:id="rId12"/>
    <p:sldId id="261" r:id="rId13"/>
    <p:sldId id="308" r:id="rId14"/>
    <p:sldId id="309" r:id="rId15"/>
    <p:sldId id="310" r:id="rId16"/>
    <p:sldId id="265" r:id="rId17"/>
    <p:sldId id="263" r:id="rId18"/>
    <p:sldId id="264" r:id="rId19"/>
    <p:sldId id="273" r:id="rId20"/>
    <p:sldId id="274" r:id="rId21"/>
    <p:sldId id="266" r:id="rId22"/>
    <p:sldId id="267" r:id="rId23"/>
    <p:sldId id="268" r:id="rId24"/>
    <p:sldId id="269" r:id="rId25"/>
    <p:sldId id="270" r:id="rId26"/>
    <p:sldId id="271" r:id="rId27"/>
    <p:sldId id="272" r:id="rId28"/>
    <p:sldId id="301" r:id="rId29"/>
    <p:sldId id="303" r:id="rId30"/>
    <p:sldId id="304" r:id="rId31"/>
    <p:sldId id="305" r:id="rId32"/>
    <p:sldId id="306" r:id="rId33"/>
    <p:sldId id="275" r:id="rId34"/>
    <p:sldId id="276" r:id="rId35"/>
    <p:sldId id="277" r:id="rId36"/>
    <p:sldId id="278" r:id="rId37"/>
    <p:sldId id="279" r:id="rId38"/>
    <p:sldId id="280" r:id="rId39"/>
    <p:sldId id="281" r:id="rId40"/>
    <p:sldId id="288" r:id="rId41"/>
    <p:sldId id="290" r:id="rId42"/>
    <p:sldId id="291" r:id="rId43"/>
    <p:sldId id="292" r:id="rId44"/>
    <p:sldId id="282" r:id="rId45"/>
    <p:sldId id="283" r:id="rId46"/>
    <p:sldId id="284" r:id="rId47"/>
    <p:sldId id="285" r:id="rId48"/>
    <p:sldId id="286" r:id="rId49"/>
    <p:sldId id="293" r:id="rId50"/>
    <p:sldId id="289" r:id="rId51"/>
    <p:sldId id="311" r:id="rId52"/>
    <p:sldId id="312" r:id="rId53"/>
    <p:sldId id="314" r:id="rId54"/>
    <p:sldId id="287" r:id="rId55"/>
    <p:sldId id="294" r:id="rId56"/>
    <p:sldId id="295" r:id="rId57"/>
    <p:sldId id="296" r:id="rId58"/>
  </p:sldIdLst>
  <p:sldSz cx="9144000" cy="6858000" type="screen4x3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A1A68"/>
    <a:srgbClr val="33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F8C76C-A9AC-4B6B-8DE9-86D895040CC0}" type="datetimeFigureOut">
              <a:rPr lang="ru-RU" smtClean="0"/>
              <a:t>24.03.2020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DC67E2-1706-48FF-B1DD-8576E5F4C7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21650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24.03.2020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kype.com/ru/free-conference-call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emf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em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hyperlink" Target="https://worldskills.ru/" TargetMode="External"/><Relationship Id="rId13" Type="http://schemas.openxmlformats.org/officeDocument/2006/relationships/hyperlink" Target="https://olimpium.ru/" TargetMode="External"/><Relationship Id="rId3" Type="http://schemas.openxmlformats.org/officeDocument/2006/relationships/hyperlink" Target="https://media.prosv.ru/" TargetMode="External"/><Relationship Id="rId7" Type="http://schemas.openxmlformats.org/officeDocument/2006/relationships/hyperlink" Target="https://site.bilet.worldskills.ru/" TargetMode="External"/><Relationship Id="rId12" Type="http://schemas.openxmlformats.org/officeDocument/2006/relationships/hyperlink" Target="https://myskills.ru/" TargetMode="External"/><Relationship Id="rId2" Type="http://schemas.openxmlformats.org/officeDocument/2006/relationships/hyperlink" Target="https://resh.edu.ru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aklass.ru/" TargetMode="External"/><Relationship Id="rId11" Type="http://schemas.openxmlformats.org/officeDocument/2006/relationships/hyperlink" Target="https://elducation.ru/" TargetMode="External"/><Relationship Id="rId5" Type="http://schemas.openxmlformats.org/officeDocument/2006/relationships/hyperlink" Target="https://mosobr.tv/" TargetMode="External"/><Relationship Id="rId10" Type="http://schemas.openxmlformats.org/officeDocument/2006/relationships/hyperlink" Target="http://www.pcbl.ru/" TargetMode="External"/><Relationship Id="rId4" Type="http://schemas.openxmlformats.org/officeDocument/2006/relationships/hyperlink" Target="https://uchebnik.mos.ru/catalogue" TargetMode="External"/><Relationship Id="rId9" Type="http://schemas.openxmlformats.org/officeDocument/2006/relationships/hyperlink" Target="https://education.yandex.ru/home/" TargetMode="External"/><Relationship Id="rId14" Type="http://schemas.openxmlformats.org/officeDocument/2006/relationships/hyperlink" Target="https://&#1091;&#1088;&#1086;&#1082;&#1094;&#1080;&#1092;&#1088;&#1099;.&#1088;&#1092;/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slides.google.com/" TargetMode="External"/><Relationship Id="rId7" Type="http://schemas.openxmlformats.org/officeDocument/2006/relationships/image" Target="../media/image73.emf"/><Relationship Id="rId2" Type="http://schemas.openxmlformats.org/officeDocument/2006/relationships/hyperlink" Target="http://docs.google.com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emf"/><Relationship Id="rId5" Type="http://schemas.openxmlformats.org/officeDocument/2006/relationships/image" Target="../media/image71.emf"/><Relationship Id="rId4" Type="http://schemas.openxmlformats.org/officeDocument/2006/relationships/hyperlink" Target="http://sway.office.com/" TargetMode="Externa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emf"/><Relationship Id="rId3" Type="http://schemas.openxmlformats.org/officeDocument/2006/relationships/hyperlink" Target="http://quizizz.com/" TargetMode="External"/><Relationship Id="rId7" Type="http://schemas.openxmlformats.org/officeDocument/2006/relationships/image" Target="../media/image75.emf"/><Relationship Id="rId2" Type="http://schemas.openxmlformats.org/officeDocument/2006/relationships/hyperlink" Target="http://forms.google.com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emf"/><Relationship Id="rId5" Type="http://schemas.openxmlformats.org/officeDocument/2006/relationships/hyperlink" Target="http://quizlet.com/" TargetMode="External"/><Relationship Id="rId4" Type="http://schemas.openxmlformats.org/officeDocument/2006/relationships/hyperlink" Target="https://sway.office.com/jrpDfe34UxHyjvJB?ref=Link&amp;loc=mysways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476672"/>
            <a:ext cx="820891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4000" b="1" dirty="0" smtClean="0">
                <a:solidFill>
                  <a:srgbClr val="1A1A68"/>
                </a:solidFill>
              </a:rPr>
              <a:t>Применение </a:t>
            </a:r>
          </a:p>
          <a:p>
            <a:pPr algn="ctr">
              <a:lnSpc>
                <a:spcPct val="150000"/>
              </a:lnSpc>
            </a:pPr>
            <a:r>
              <a:rPr lang="ru-RU" sz="4000" b="1" dirty="0" smtClean="0">
                <a:solidFill>
                  <a:srgbClr val="1A1A68"/>
                </a:solidFill>
              </a:rPr>
              <a:t>электронного </a:t>
            </a:r>
            <a:r>
              <a:rPr lang="ru-RU" sz="4000" b="1" dirty="0">
                <a:solidFill>
                  <a:srgbClr val="1A1A68"/>
                </a:solidFill>
              </a:rPr>
              <a:t>обучения </a:t>
            </a:r>
          </a:p>
          <a:p>
            <a:pPr algn="ctr">
              <a:lnSpc>
                <a:spcPct val="150000"/>
              </a:lnSpc>
            </a:pPr>
            <a:r>
              <a:rPr lang="ru-RU" sz="4000" b="1" dirty="0">
                <a:solidFill>
                  <a:srgbClr val="1A1A68"/>
                </a:solidFill>
              </a:rPr>
              <a:t>и дистанционных образовательных технологий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64088" y="5369286"/>
            <a:ext cx="32351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1A1A68"/>
                </a:solidFill>
              </a:rPr>
              <a:t>Хаванцева Е.А., руководитель </a:t>
            </a:r>
          </a:p>
          <a:p>
            <a:r>
              <a:rPr lang="ru-RU" b="1" dirty="0" smtClean="0">
                <a:solidFill>
                  <a:srgbClr val="1A1A68"/>
                </a:solidFill>
              </a:rPr>
              <a:t>ГМО учителей географии </a:t>
            </a:r>
          </a:p>
          <a:p>
            <a:r>
              <a:rPr lang="ru-RU" b="1" dirty="0" smtClean="0">
                <a:solidFill>
                  <a:srgbClr val="1A1A68"/>
                </a:solidFill>
              </a:rPr>
              <a:t>г</a:t>
            </a:r>
            <a:r>
              <a:rPr lang="ru-RU" b="1" dirty="0">
                <a:solidFill>
                  <a:srgbClr val="1A1A68"/>
                </a:solidFill>
              </a:rPr>
              <a:t>.</a:t>
            </a:r>
            <a:r>
              <a:rPr lang="ru-RU" b="1" dirty="0" smtClean="0">
                <a:solidFill>
                  <a:srgbClr val="1A1A68"/>
                </a:solidFill>
              </a:rPr>
              <a:t> Челябинска</a:t>
            </a:r>
            <a:endParaRPr lang="ru-RU" b="1" dirty="0">
              <a:solidFill>
                <a:srgbClr val="1A1A6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978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42852"/>
            <a:ext cx="9007400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4" descr="https://dl.lecta.rosuchebnik.ru/storage/covers/e7c4e66509beb64e3b81950280a92d6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00958" y="3571875"/>
            <a:ext cx="571504" cy="7551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419" y="214290"/>
            <a:ext cx="9117581" cy="528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4" descr="https://dl.lecta.rosuchebnik.ru/storage/covers/e7c4e66509beb64e3b81950280a92d6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9058" y="3786190"/>
            <a:ext cx="885841" cy="11704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126" y="428604"/>
            <a:ext cx="9022874" cy="514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 descr="https://dl.lecta.rosuchebnik.ru/storage/covers/e7c4e66509beb64e3b81950280a92d6d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72175" y="1357298"/>
            <a:ext cx="3171825" cy="4191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918" y="214290"/>
            <a:ext cx="7197353" cy="6643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Овал 2"/>
          <p:cNvSpPr/>
          <p:nvPr/>
        </p:nvSpPr>
        <p:spPr>
          <a:xfrm>
            <a:off x="8143900" y="1000108"/>
            <a:ext cx="1000100" cy="4286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6564" name="Picture 4"/>
          <p:cNvPicPr>
            <a:picLocks noChangeAspect="1" noChangeArrowheads="1"/>
          </p:cNvPicPr>
          <p:nvPr/>
        </p:nvPicPr>
        <p:blipFill>
          <a:blip r:embed="rId3"/>
          <a:srcRect l="34541" t="14418" r="11343"/>
          <a:stretch>
            <a:fillRect/>
          </a:stretch>
        </p:blipFill>
        <p:spPr bwMode="auto">
          <a:xfrm>
            <a:off x="214282" y="1285860"/>
            <a:ext cx="3357618" cy="3816351"/>
          </a:xfrm>
          <a:prstGeom prst="rect">
            <a:avLst/>
          </a:prstGeom>
          <a:noFill/>
          <a:ln w="9525">
            <a:solidFill>
              <a:srgbClr val="1A1A68"/>
            </a:solidFill>
            <a:miter lim="800000"/>
            <a:headEnd/>
            <a:tailEnd/>
          </a:ln>
          <a:effectLst/>
        </p:spPr>
      </p:pic>
      <p:sp>
        <p:nvSpPr>
          <p:cNvPr id="6" name="Овал 5"/>
          <p:cNvSpPr/>
          <p:nvPr/>
        </p:nvSpPr>
        <p:spPr>
          <a:xfrm>
            <a:off x="2643174" y="1214422"/>
            <a:ext cx="1000100" cy="4286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" name="Прямая со стрелкой 7"/>
          <p:cNvCxnSpPr/>
          <p:nvPr/>
        </p:nvCxnSpPr>
        <p:spPr>
          <a:xfrm rot="10800000" flipV="1">
            <a:off x="3643306" y="1428736"/>
            <a:ext cx="4929222" cy="714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/>
          <a:srcRect t="56795"/>
          <a:stretch>
            <a:fillRect/>
          </a:stretch>
        </p:blipFill>
        <p:spPr bwMode="auto">
          <a:xfrm>
            <a:off x="0" y="285728"/>
            <a:ext cx="5562612" cy="2228118"/>
          </a:xfrm>
          <a:prstGeom prst="rect">
            <a:avLst/>
          </a:prstGeom>
          <a:noFill/>
          <a:ln w="9525">
            <a:solidFill>
              <a:srgbClr val="1A1A68"/>
            </a:solidFill>
            <a:miter lim="800000"/>
            <a:headEnd/>
            <a:tailEnd/>
          </a:ln>
          <a:effectLst/>
        </p:spPr>
      </p:pic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3"/>
          <a:srcRect l="11300"/>
          <a:stretch>
            <a:fillRect/>
          </a:stretch>
        </p:blipFill>
        <p:spPr bwMode="auto">
          <a:xfrm>
            <a:off x="4429124" y="2285992"/>
            <a:ext cx="4500594" cy="4353040"/>
          </a:xfrm>
          <a:prstGeom prst="rect">
            <a:avLst/>
          </a:prstGeom>
          <a:noFill/>
          <a:ln w="9525">
            <a:solidFill>
              <a:srgbClr val="1A1A68"/>
            </a:solidFill>
            <a:miter lim="800000"/>
            <a:headEnd/>
            <a:tailEnd/>
          </a:ln>
          <a:effectLst/>
        </p:spPr>
      </p:pic>
      <p:sp>
        <p:nvSpPr>
          <p:cNvPr id="4" name="Овал 3"/>
          <p:cNvSpPr/>
          <p:nvPr/>
        </p:nvSpPr>
        <p:spPr>
          <a:xfrm>
            <a:off x="4857752" y="571480"/>
            <a:ext cx="1000100" cy="4286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" name="Прямая со стрелкой 4"/>
          <p:cNvCxnSpPr/>
          <p:nvPr/>
        </p:nvCxnSpPr>
        <p:spPr>
          <a:xfrm rot="16200000" flipH="1">
            <a:off x="5536413" y="1035827"/>
            <a:ext cx="1785950" cy="17145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67588" name="Picture 4"/>
          <p:cNvPicPr>
            <a:picLocks noChangeAspect="1" noChangeArrowheads="1"/>
          </p:cNvPicPr>
          <p:nvPr/>
        </p:nvPicPr>
        <p:blipFill>
          <a:blip r:embed="rId4"/>
          <a:srcRect l="10808"/>
          <a:stretch>
            <a:fillRect/>
          </a:stretch>
        </p:blipFill>
        <p:spPr bwMode="auto">
          <a:xfrm>
            <a:off x="214282" y="2928934"/>
            <a:ext cx="4126361" cy="3767138"/>
          </a:xfrm>
          <a:prstGeom prst="rect">
            <a:avLst/>
          </a:prstGeom>
          <a:noFill/>
          <a:ln w="9525">
            <a:solidFill>
              <a:srgbClr val="1A1A68"/>
            </a:solidFill>
            <a:miter lim="800000"/>
            <a:headEnd/>
            <a:tailEnd/>
          </a:ln>
          <a:effectLst/>
        </p:spPr>
      </p:pic>
      <p:sp>
        <p:nvSpPr>
          <p:cNvPr id="9" name="Овал 8"/>
          <p:cNvSpPr/>
          <p:nvPr/>
        </p:nvSpPr>
        <p:spPr>
          <a:xfrm>
            <a:off x="4572000" y="1500174"/>
            <a:ext cx="1000100" cy="4286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 стрелкой 10"/>
          <p:cNvCxnSpPr/>
          <p:nvPr/>
        </p:nvCxnSpPr>
        <p:spPr>
          <a:xfrm rot="10800000" flipV="1">
            <a:off x="2857488" y="1928802"/>
            <a:ext cx="2071702" cy="135732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/>
          <a:srcRect l="21779" t="4021" r="4858"/>
          <a:stretch>
            <a:fillRect/>
          </a:stretch>
        </p:blipFill>
        <p:spPr bwMode="auto">
          <a:xfrm>
            <a:off x="4429124" y="785794"/>
            <a:ext cx="4572032" cy="5757873"/>
          </a:xfrm>
          <a:prstGeom prst="rect">
            <a:avLst/>
          </a:prstGeom>
          <a:noFill/>
          <a:ln w="9525">
            <a:solidFill>
              <a:srgbClr val="1A1A68"/>
            </a:solidFill>
            <a:miter lim="800000"/>
            <a:headEnd/>
            <a:tailEnd/>
          </a:ln>
          <a:effectLst/>
        </p:spPr>
      </p:pic>
      <p:pic>
        <p:nvPicPr>
          <p:cNvPr id="68611" name="Picture 3"/>
          <p:cNvPicPr>
            <a:picLocks noChangeAspect="1" noChangeArrowheads="1"/>
          </p:cNvPicPr>
          <p:nvPr/>
        </p:nvPicPr>
        <p:blipFill>
          <a:blip r:embed="rId3"/>
          <a:srcRect l="8428" r="1672"/>
          <a:stretch>
            <a:fillRect/>
          </a:stretch>
        </p:blipFill>
        <p:spPr bwMode="auto">
          <a:xfrm>
            <a:off x="142844" y="214290"/>
            <a:ext cx="4572032" cy="3462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Овал 3"/>
          <p:cNvSpPr/>
          <p:nvPr/>
        </p:nvSpPr>
        <p:spPr>
          <a:xfrm>
            <a:off x="8143900" y="4572008"/>
            <a:ext cx="1000100" cy="4286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" name="Прямая со стрелкой 4"/>
          <p:cNvCxnSpPr>
            <a:stCxn id="4" idx="0"/>
          </p:cNvCxnSpPr>
          <p:nvPr/>
        </p:nvCxnSpPr>
        <p:spPr>
          <a:xfrm rot="16200000" flipV="1">
            <a:off x="5679281" y="1607339"/>
            <a:ext cx="1000132" cy="492920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2852"/>
            <a:ext cx="9144000" cy="663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Овал 3"/>
          <p:cNvSpPr/>
          <p:nvPr/>
        </p:nvSpPr>
        <p:spPr>
          <a:xfrm>
            <a:off x="3000364" y="1571612"/>
            <a:ext cx="3071834" cy="20002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142844" y="0"/>
            <a:ext cx="1133484" cy="5714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386" y="357166"/>
            <a:ext cx="9073614" cy="4500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Овал 3"/>
          <p:cNvSpPr/>
          <p:nvPr/>
        </p:nvSpPr>
        <p:spPr>
          <a:xfrm>
            <a:off x="214282" y="3357562"/>
            <a:ext cx="1928826" cy="5000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471" y="0"/>
            <a:ext cx="9094529" cy="671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Овал 2"/>
          <p:cNvSpPr/>
          <p:nvPr/>
        </p:nvSpPr>
        <p:spPr>
          <a:xfrm>
            <a:off x="0" y="857232"/>
            <a:ext cx="1928826" cy="5000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142844" y="4857760"/>
            <a:ext cx="1928826" cy="78581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142844" y="3643314"/>
            <a:ext cx="1928826" cy="5000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2214546" y="2071678"/>
            <a:ext cx="1928826" cy="2857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94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70392" y="0"/>
            <a:ext cx="4725180" cy="671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38043" y="2276872"/>
            <a:ext cx="5881867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dirty="0" smtClean="0">
                <a:solidFill>
                  <a:srgbClr val="1A1A68"/>
                </a:solidFill>
              </a:rPr>
              <a:t>Методические рекомендации </a:t>
            </a:r>
          </a:p>
          <a:p>
            <a:pPr>
              <a:lnSpc>
                <a:spcPct val="150000"/>
              </a:lnSpc>
            </a:pPr>
            <a:r>
              <a:rPr lang="ru-RU" sz="2000" b="1" dirty="0" smtClean="0">
                <a:solidFill>
                  <a:srgbClr val="1A1A68"/>
                </a:solidFill>
              </a:rPr>
              <a:t>по реализации образовательных программ </a:t>
            </a:r>
          </a:p>
          <a:p>
            <a:pPr>
              <a:lnSpc>
                <a:spcPct val="150000"/>
              </a:lnSpc>
            </a:pPr>
            <a:r>
              <a:rPr lang="ru-RU" sz="2000" b="1" dirty="0" smtClean="0">
                <a:solidFill>
                  <a:srgbClr val="1A1A68"/>
                </a:solidFill>
              </a:rPr>
              <a:t>НОО, ООО, СОО, образовательных программ </a:t>
            </a:r>
          </a:p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rgbClr val="1A1A68"/>
                </a:solidFill>
              </a:rPr>
              <a:t>с</a:t>
            </a:r>
            <a:r>
              <a:rPr lang="ru-RU" sz="2000" b="1" dirty="0" smtClean="0">
                <a:solidFill>
                  <a:srgbClr val="1A1A68"/>
                </a:solidFill>
              </a:rPr>
              <a:t>реднего профессионального образования </a:t>
            </a:r>
          </a:p>
          <a:p>
            <a:pPr>
              <a:lnSpc>
                <a:spcPct val="150000"/>
              </a:lnSpc>
            </a:pPr>
            <a:r>
              <a:rPr lang="ru-RU" sz="2000" b="1" dirty="0" smtClean="0">
                <a:solidFill>
                  <a:srgbClr val="1A1A68"/>
                </a:solidFill>
              </a:rPr>
              <a:t>и дополнительных общеобразовательных</a:t>
            </a:r>
          </a:p>
          <a:p>
            <a:pPr>
              <a:lnSpc>
                <a:spcPct val="150000"/>
              </a:lnSpc>
            </a:pPr>
            <a:r>
              <a:rPr lang="ru-RU" sz="2000" b="1" dirty="0" smtClean="0">
                <a:solidFill>
                  <a:srgbClr val="1A1A68"/>
                </a:solidFill>
              </a:rPr>
              <a:t>программ с применением электронного обучения </a:t>
            </a:r>
          </a:p>
          <a:p>
            <a:pPr>
              <a:lnSpc>
                <a:spcPct val="150000"/>
              </a:lnSpc>
            </a:pPr>
            <a:r>
              <a:rPr lang="ru-RU" sz="2000" b="1" dirty="0" smtClean="0">
                <a:solidFill>
                  <a:srgbClr val="1A1A68"/>
                </a:solidFill>
              </a:rPr>
              <a:t>и дистанционных образовательных технологий</a:t>
            </a:r>
            <a:endParaRPr lang="ru-RU" sz="2000" b="1" dirty="0">
              <a:solidFill>
                <a:srgbClr val="1A1A68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6" t="16477" r="50000" b="67040"/>
          <a:stretch/>
        </p:blipFill>
        <p:spPr bwMode="auto">
          <a:xfrm>
            <a:off x="251520" y="188640"/>
            <a:ext cx="4438200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911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2852"/>
            <a:ext cx="9144000" cy="663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Овал 3"/>
          <p:cNvSpPr/>
          <p:nvPr/>
        </p:nvSpPr>
        <p:spPr>
          <a:xfrm>
            <a:off x="5929322" y="4572008"/>
            <a:ext cx="3071834" cy="20002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28604"/>
            <a:ext cx="9099800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Овал 2"/>
          <p:cNvSpPr/>
          <p:nvPr/>
        </p:nvSpPr>
        <p:spPr>
          <a:xfrm>
            <a:off x="6786578" y="2143116"/>
            <a:ext cx="2357422" cy="20002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927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1088" cy="6143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Овал 2"/>
          <p:cNvSpPr/>
          <p:nvPr/>
        </p:nvSpPr>
        <p:spPr>
          <a:xfrm>
            <a:off x="571472" y="3143248"/>
            <a:ext cx="5643602" cy="6429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502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0"/>
            <a:ext cx="8738930" cy="6143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/>
          <a:srcRect l="1556" t="2174"/>
          <a:stretch>
            <a:fillRect/>
          </a:stretch>
        </p:blipFill>
        <p:spPr bwMode="auto">
          <a:xfrm>
            <a:off x="109347" y="0"/>
            <a:ext cx="9034653" cy="642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0"/>
            <a:ext cx="8972626" cy="6215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28670"/>
            <a:ext cx="9103441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Овал 2"/>
          <p:cNvSpPr/>
          <p:nvPr/>
        </p:nvSpPr>
        <p:spPr>
          <a:xfrm>
            <a:off x="2857488" y="4429132"/>
            <a:ext cx="1500198" cy="6429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6" name="Rectangle 4"/>
          <p:cNvSpPr>
            <a:spLocks noChangeArrowheads="1"/>
          </p:cNvSpPr>
          <p:nvPr/>
        </p:nvSpPr>
        <p:spPr bwMode="auto">
          <a:xfrm>
            <a:off x="447054" y="1598642"/>
            <a:ext cx="8215370" cy="4659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7. Педагогическим работникам образовательной организации при реализации образовательных программ начального общего, основного общего, среднего общего образования, а также при реализации дополнительных общеобразовательных программ с применением электронного обучения и дистанционных образовательных технологий: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рекомендуется планировать свою педагогическую деятельность </a:t>
            </a:r>
            <a:b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 учетом системы дистанционного обучения, создавать простейшие, нужные для обучающихся, ресурсы и задания;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выражать свое отношение к работам обучающихся в виде текстовых или аудио рецензий, устных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онлайн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консультаций.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1000100" y="4437112"/>
            <a:ext cx="7572428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564133" y="4797152"/>
            <a:ext cx="7929618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529445" y="5301208"/>
            <a:ext cx="500066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1000100" y="5733256"/>
            <a:ext cx="7572428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571472" y="6256343"/>
            <a:ext cx="5500726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6" t="16477" r="50000" b="67040"/>
          <a:stretch/>
        </p:blipFill>
        <p:spPr bwMode="auto">
          <a:xfrm>
            <a:off x="251520" y="188640"/>
            <a:ext cx="4438200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569" y="0"/>
            <a:ext cx="9092431" cy="6500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Овал 2"/>
          <p:cNvSpPr/>
          <p:nvPr/>
        </p:nvSpPr>
        <p:spPr>
          <a:xfrm>
            <a:off x="1928794" y="3643314"/>
            <a:ext cx="1500198" cy="6429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3"/>
          <a:srcRect l="9850" r="2623" b="10366"/>
          <a:stretch>
            <a:fillRect/>
          </a:stretch>
        </p:blipFill>
        <p:spPr bwMode="auto">
          <a:xfrm>
            <a:off x="2285984" y="4357694"/>
            <a:ext cx="6643734" cy="1791973"/>
          </a:xfrm>
          <a:prstGeom prst="rect">
            <a:avLst/>
          </a:prstGeom>
          <a:noFill/>
          <a:ln w="9525">
            <a:solidFill>
              <a:srgbClr val="1A1A68"/>
            </a:solidFill>
            <a:miter lim="800000"/>
            <a:headEnd/>
            <a:tailEnd/>
          </a:ln>
          <a:effectLst/>
        </p:spPr>
      </p:pic>
      <p:cxnSp>
        <p:nvCxnSpPr>
          <p:cNvPr id="6" name="Прямая со стрелкой 5"/>
          <p:cNvCxnSpPr/>
          <p:nvPr/>
        </p:nvCxnSpPr>
        <p:spPr>
          <a:xfrm>
            <a:off x="3357554" y="4143380"/>
            <a:ext cx="2857520" cy="50006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10290" cy="6143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Овал 2"/>
          <p:cNvSpPr/>
          <p:nvPr/>
        </p:nvSpPr>
        <p:spPr>
          <a:xfrm>
            <a:off x="1857356" y="4214818"/>
            <a:ext cx="1500198" cy="6429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3"/>
          <a:srcRect l="7194" r="4117"/>
          <a:stretch>
            <a:fillRect/>
          </a:stretch>
        </p:blipFill>
        <p:spPr bwMode="auto">
          <a:xfrm>
            <a:off x="2571704" y="4811991"/>
            <a:ext cx="6572296" cy="2046009"/>
          </a:xfrm>
          <a:prstGeom prst="rect">
            <a:avLst/>
          </a:prstGeom>
          <a:noFill/>
          <a:ln w="9525">
            <a:solidFill>
              <a:srgbClr val="1A1A68"/>
            </a:solidFill>
            <a:miter lim="800000"/>
            <a:headEnd/>
            <a:tailEnd/>
          </a:ln>
          <a:effectLst/>
        </p:spPr>
      </p:pic>
      <p:cxnSp>
        <p:nvCxnSpPr>
          <p:cNvPr id="5" name="Прямая со стрелкой 4"/>
          <p:cNvCxnSpPr/>
          <p:nvPr/>
        </p:nvCxnSpPr>
        <p:spPr>
          <a:xfrm>
            <a:off x="3214678" y="4714884"/>
            <a:ext cx="2071702" cy="28575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710" y="0"/>
            <a:ext cx="9110290" cy="6143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Овал 2"/>
          <p:cNvSpPr/>
          <p:nvPr/>
        </p:nvSpPr>
        <p:spPr>
          <a:xfrm>
            <a:off x="3143240" y="4286256"/>
            <a:ext cx="1500198" cy="6429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3"/>
          <a:srcRect l="7661" r="4239"/>
          <a:stretch>
            <a:fillRect/>
          </a:stretch>
        </p:blipFill>
        <p:spPr bwMode="auto">
          <a:xfrm>
            <a:off x="928630" y="5362773"/>
            <a:ext cx="8215370" cy="1495227"/>
          </a:xfrm>
          <a:prstGeom prst="rect">
            <a:avLst/>
          </a:prstGeom>
          <a:noFill/>
          <a:ln w="9525">
            <a:solidFill>
              <a:srgbClr val="1A1A68"/>
            </a:solidFill>
            <a:miter lim="800000"/>
            <a:headEnd/>
            <a:tailEnd/>
          </a:ln>
          <a:effectLst/>
        </p:spPr>
      </p:pic>
      <p:cxnSp>
        <p:nvCxnSpPr>
          <p:cNvPr id="5" name="Прямая со стрелкой 4"/>
          <p:cNvCxnSpPr/>
          <p:nvPr/>
        </p:nvCxnSpPr>
        <p:spPr>
          <a:xfrm>
            <a:off x="4572000" y="4714884"/>
            <a:ext cx="928694" cy="78581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844" y="142852"/>
            <a:ext cx="878687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err="1" smtClean="0">
                <a:solidFill>
                  <a:srgbClr val="1A1A68"/>
                </a:solidFill>
              </a:rPr>
              <a:t>Онлайн-ресурсы</a:t>
            </a:r>
            <a:r>
              <a:rPr lang="ru-RU" sz="4000" b="1" dirty="0" smtClean="0">
                <a:solidFill>
                  <a:srgbClr val="1A1A68"/>
                </a:solidFill>
              </a:rPr>
              <a:t> </a:t>
            </a:r>
          </a:p>
          <a:p>
            <a:pPr algn="ctr"/>
            <a:r>
              <a:rPr lang="ru-RU" sz="3200" b="1" dirty="0" smtClean="0">
                <a:solidFill>
                  <a:srgbClr val="1A1A68"/>
                </a:solidFill>
              </a:rPr>
              <a:t>для обеспечения дистанционного обучения</a:t>
            </a:r>
          </a:p>
          <a:p>
            <a:endParaRPr lang="ru-RU" dirty="0" smtClean="0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/>
          <a:srcRect t="6202" r="11764" b="11110"/>
          <a:stretch>
            <a:fillRect/>
          </a:stretch>
        </p:blipFill>
        <p:spPr bwMode="auto">
          <a:xfrm>
            <a:off x="1428728" y="1857364"/>
            <a:ext cx="6143668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9117" cy="671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70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Овал 2"/>
          <p:cNvSpPr/>
          <p:nvPr/>
        </p:nvSpPr>
        <p:spPr>
          <a:xfrm>
            <a:off x="6357918" y="2857496"/>
            <a:ext cx="2786082" cy="6429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2852"/>
            <a:ext cx="9118056" cy="628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/>
          <a:srcRect l="1615" r="3884" b="3448"/>
          <a:stretch>
            <a:fillRect/>
          </a:stretch>
        </p:blipFill>
        <p:spPr bwMode="auto">
          <a:xfrm>
            <a:off x="142843" y="142852"/>
            <a:ext cx="8656755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Овал 2"/>
          <p:cNvSpPr/>
          <p:nvPr/>
        </p:nvSpPr>
        <p:spPr>
          <a:xfrm>
            <a:off x="3714744" y="214290"/>
            <a:ext cx="2786082" cy="6429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4429124" y="357166"/>
            <a:ext cx="1428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1A1A68"/>
                </a:solidFill>
              </a:rPr>
              <a:t>ВИДЕОУРОК</a:t>
            </a:r>
            <a:endParaRPr lang="ru-RU" b="1" dirty="0">
              <a:solidFill>
                <a:srgbClr val="1A1A68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06539" cy="671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Овал 2"/>
          <p:cNvSpPr/>
          <p:nvPr/>
        </p:nvSpPr>
        <p:spPr>
          <a:xfrm>
            <a:off x="714348" y="0"/>
            <a:ext cx="2786082" cy="6429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407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5984" y="1357298"/>
            <a:ext cx="6554572" cy="4673603"/>
          </a:xfrm>
          <a:prstGeom prst="rect">
            <a:avLst/>
          </a:prstGeom>
          <a:noFill/>
          <a:ln w="9525">
            <a:solidFill>
              <a:srgbClr val="1A1A68"/>
            </a:solidFill>
            <a:miter lim="800000"/>
            <a:headEnd/>
            <a:tailEnd/>
          </a:ln>
          <a:effectLst/>
        </p:spPr>
      </p:pic>
      <p:sp>
        <p:nvSpPr>
          <p:cNvPr id="4" name="Овал 3"/>
          <p:cNvSpPr/>
          <p:nvPr/>
        </p:nvSpPr>
        <p:spPr>
          <a:xfrm>
            <a:off x="2786050" y="0"/>
            <a:ext cx="2786082" cy="6429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0"/>
            <a:ext cx="6737758" cy="671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5299" name="Rectangle 3"/>
          <p:cNvSpPr>
            <a:spLocks noChangeArrowheads="1"/>
          </p:cNvSpPr>
          <p:nvPr/>
        </p:nvSpPr>
        <p:spPr bwMode="auto">
          <a:xfrm>
            <a:off x="5286380" y="6429396"/>
            <a:ext cx="371474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3"/>
              </a:rPr>
              <a:t>https://www.skype.com/ru/free-conference-call/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844" y="142852"/>
            <a:ext cx="878687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err="1" smtClean="0">
                <a:solidFill>
                  <a:srgbClr val="1A1A68"/>
                </a:solidFill>
              </a:rPr>
              <a:t>Онлайн-ресурсы</a:t>
            </a:r>
            <a:r>
              <a:rPr lang="ru-RU" sz="4000" b="1" dirty="0" smtClean="0">
                <a:solidFill>
                  <a:srgbClr val="1A1A68"/>
                </a:solidFill>
              </a:rPr>
              <a:t> </a:t>
            </a:r>
          </a:p>
          <a:p>
            <a:pPr algn="ctr"/>
            <a:r>
              <a:rPr lang="ru-RU" sz="3200" b="1" dirty="0" smtClean="0">
                <a:solidFill>
                  <a:srgbClr val="1A1A68"/>
                </a:solidFill>
              </a:rPr>
              <a:t>для обеспечения дистанционного обучения</a:t>
            </a:r>
          </a:p>
          <a:p>
            <a:endParaRPr lang="ru-RU" dirty="0" smtClean="0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55" y="1785926"/>
            <a:ext cx="5633397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2149" y="0"/>
            <a:ext cx="8921851" cy="592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Овал 2"/>
          <p:cNvSpPr/>
          <p:nvPr/>
        </p:nvSpPr>
        <p:spPr>
          <a:xfrm>
            <a:off x="0" y="785794"/>
            <a:ext cx="1857356" cy="2857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35044" cy="6572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Овал 2"/>
          <p:cNvSpPr/>
          <p:nvPr/>
        </p:nvSpPr>
        <p:spPr>
          <a:xfrm>
            <a:off x="4929190" y="3857628"/>
            <a:ext cx="1857356" cy="7143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67" y="214290"/>
            <a:ext cx="9118233" cy="6143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Овал 2"/>
          <p:cNvSpPr/>
          <p:nvPr/>
        </p:nvSpPr>
        <p:spPr>
          <a:xfrm>
            <a:off x="142844" y="3571876"/>
            <a:ext cx="1857356" cy="78581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8001024" y="5857892"/>
            <a:ext cx="1142976" cy="5000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2852"/>
            <a:ext cx="9001156" cy="6727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Овал 3"/>
          <p:cNvSpPr/>
          <p:nvPr/>
        </p:nvSpPr>
        <p:spPr>
          <a:xfrm>
            <a:off x="0" y="2571744"/>
            <a:ext cx="714348" cy="2857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3" y="0"/>
            <a:ext cx="8909805" cy="600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28982" y="2071678"/>
            <a:ext cx="6815018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585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Овал 2"/>
          <p:cNvSpPr/>
          <p:nvPr/>
        </p:nvSpPr>
        <p:spPr>
          <a:xfrm>
            <a:off x="0" y="2000240"/>
            <a:ext cx="1214414" cy="2857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/>
          <a:srcRect l="8871" t="8278" r="8064"/>
          <a:stretch>
            <a:fillRect/>
          </a:stretch>
        </p:blipFill>
        <p:spPr bwMode="auto">
          <a:xfrm>
            <a:off x="714348" y="0"/>
            <a:ext cx="7858180" cy="6762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/>
          <a:srcRect l="17390" t="4415" r="13044" b="11702"/>
          <a:stretch>
            <a:fillRect/>
          </a:stretch>
        </p:blipFill>
        <p:spPr bwMode="auto">
          <a:xfrm>
            <a:off x="142844" y="571480"/>
            <a:ext cx="1785950" cy="2120816"/>
          </a:xfrm>
          <a:prstGeom prst="rect">
            <a:avLst/>
          </a:prstGeom>
          <a:noFill/>
          <a:ln w="9525">
            <a:solidFill>
              <a:srgbClr val="1A1A68"/>
            </a:solidFill>
            <a:miter lim="800000"/>
            <a:headEnd/>
            <a:tailEnd/>
          </a:ln>
          <a:effectLst/>
        </p:spPr>
      </p:pic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4"/>
          <a:srcRect l="4508" t="3275" r="10655" b="13554"/>
          <a:stretch>
            <a:fillRect/>
          </a:stretch>
        </p:blipFill>
        <p:spPr bwMode="auto">
          <a:xfrm>
            <a:off x="6215074" y="4429132"/>
            <a:ext cx="2786082" cy="2301546"/>
          </a:xfrm>
          <a:prstGeom prst="rect">
            <a:avLst/>
          </a:prstGeom>
          <a:noFill/>
          <a:ln w="9525">
            <a:solidFill>
              <a:srgbClr val="1A1A68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015502" cy="5500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0"/>
            <a:ext cx="8871604" cy="642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Овал 2"/>
          <p:cNvSpPr/>
          <p:nvPr/>
        </p:nvSpPr>
        <p:spPr>
          <a:xfrm>
            <a:off x="0" y="2000240"/>
            <a:ext cx="1214414" cy="4286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71670" y="285728"/>
            <a:ext cx="552657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4000" b="1" dirty="0" smtClean="0">
                <a:solidFill>
                  <a:srgbClr val="1A1A68"/>
                </a:solidFill>
              </a:rPr>
              <a:t>Электронные учебники </a:t>
            </a:r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/>
          <a:srcRect l="2101" t="8299" r="9646" b="4564"/>
          <a:stretch>
            <a:fillRect/>
          </a:stretch>
        </p:blipFill>
        <p:spPr bwMode="auto">
          <a:xfrm>
            <a:off x="3857620" y="1000108"/>
            <a:ext cx="5000660" cy="2500330"/>
          </a:xfrm>
          <a:prstGeom prst="rect">
            <a:avLst/>
          </a:prstGeom>
          <a:noFill/>
          <a:ln w="9525">
            <a:solidFill>
              <a:srgbClr val="1A1A68"/>
            </a:solidFill>
            <a:miter lim="800000"/>
            <a:headEnd/>
            <a:tailEnd/>
          </a:ln>
          <a:effectLst/>
        </p:spPr>
      </p:pic>
      <p:pic>
        <p:nvPicPr>
          <p:cNvPr id="6553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7620" y="3671525"/>
            <a:ext cx="5029942" cy="3043623"/>
          </a:xfrm>
          <a:prstGeom prst="rect">
            <a:avLst/>
          </a:prstGeom>
          <a:noFill/>
          <a:ln w="9525">
            <a:solidFill>
              <a:srgbClr val="1A1A68"/>
            </a:solidFill>
            <a:miter lim="800000"/>
            <a:headEnd/>
            <a:tailEnd/>
          </a:ln>
          <a:effectLst/>
        </p:spPr>
      </p:pic>
      <p:pic>
        <p:nvPicPr>
          <p:cNvPr id="6554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3643314"/>
            <a:ext cx="3337898" cy="3060744"/>
          </a:xfrm>
          <a:prstGeom prst="rect">
            <a:avLst/>
          </a:prstGeom>
          <a:noFill/>
          <a:ln w="9525">
            <a:solidFill>
              <a:srgbClr val="1A1A68"/>
            </a:solidFill>
            <a:miter lim="800000"/>
            <a:headEnd/>
            <a:tailEnd/>
          </a:ln>
          <a:effectLst/>
        </p:spPr>
      </p:pic>
      <p:sp>
        <p:nvSpPr>
          <p:cNvPr id="7" name="Скругленный прямоугольник 6"/>
          <p:cNvSpPr/>
          <p:nvPr/>
        </p:nvSpPr>
        <p:spPr>
          <a:xfrm rot="20037247">
            <a:off x="307334" y="1879120"/>
            <a:ext cx="3143272" cy="50006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1A1A68"/>
                </a:solidFill>
              </a:rPr>
              <a:t>Бесплатный доступ к ЭФУ</a:t>
            </a:r>
            <a:endParaRPr lang="ru-RU" sz="2000" b="1" dirty="0">
              <a:solidFill>
                <a:srgbClr val="1A1A68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3786182" y="928670"/>
            <a:ext cx="1000132" cy="4286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3786182" y="3571876"/>
            <a:ext cx="1143008" cy="5000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0" y="3500438"/>
            <a:ext cx="1000132" cy="4286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032604" cy="592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Овал 2"/>
          <p:cNvSpPr/>
          <p:nvPr/>
        </p:nvSpPr>
        <p:spPr>
          <a:xfrm>
            <a:off x="7143768" y="642918"/>
            <a:ext cx="1214414" cy="4286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4290"/>
            <a:ext cx="9175383" cy="6143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/>
          <a:srcRect t="3704"/>
          <a:stretch>
            <a:fillRect/>
          </a:stretch>
        </p:blipFill>
        <p:spPr bwMode="auto">
          <a:xfrm>
            <a:off x="285720" y="142852"/>
            <a:ext cx="8643998" cy="6400270"/>
          </a:xfrm>
          <a:prstGeom prst="rect">
            <a:avLst/>
          </a:prstGeom>
          <a:noFill/>
          <a:ln w="9525">
            <a:solidFill>
              <a:srgbClr val="1A1A68"/>
            </a:solidFill>
            <a:miter lim="800000"/>
            <a:headEnd/>
            <a:tailEnd/>
          </a:ln>
          <a:effectLst/>
        </p:spPr>
      </p:pic>
      <p:sp>
        <p:nvSpPr>
          <p:cNvPr id="3" name="Овал 2"/>
          <p:cNvSpPr/>
          <p:nvPr/>
        </p:nvSpPr>
        <p:spPr>
          <a:xfrm>
            <a:off x="214282" y="3071810"/>
            <a:ext cx="1643074" cy="4286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89" t="7736" r="31383" b="2748"/>
          <a:stretch/>
        </p:blipFill>
        <p:spPr bwMode="auto">
          <a:xfrm>
            <a:off x="107504" y="158151"/>
            <a:ext cx="2086677" cy="2770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3" r="60286" b="35396"/>
          <a:stretch/>
        </p:blipFill>
        <p:spPr bwMode="auto">
          <a:xfrm>
            <a:off x="2287824" y="128942"/>
            <a:ext cx="4300399" cy="34353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Овал 1"/>
          <p:cNvSpPr/>
          <p:nvPr/>
        </p:nvSpPr>
        <p:spPr>
          <a:xfrm>
            <a:off x="3501075" y="432183"/>
            <a:ext cx="1080120" cy="45720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4041135" y="883433"/>
            <a:ext cx="170825" cy="1177415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45" r="2156"/>
          <a:stretch/>
        </p:blipFill>
        <p:spPr bwMode="auto">
          <a:xfrm>
            <a:off x="693582" y="2928493"/>
            <a:ext cx="7775226" cy="380639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9" name="Прямая со стрелкой 8"/>
          <p:cNvCxnSpPr/>
          <p:nvPr/>
        </p:nvCxnSpPr>
        <p:spPr>
          <a:xfrm flipH="1">
            <a:off x="3419872" y="2213248"/>
            <a:ext cx="440414" cy="1351062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Овал 11"/>
          <p:cNvSpPr/>
          <p:nvPr/>
        </p:nvSpPr>
        <p:spPr>
          <a:xfrm>
            <a:off x="744967" y="3689378"/>
            <a:ext cx="1080120" cy="45720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4780803" y="5427088"/>
            <a:ext cx="1368152" cy="864096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36" b="40870"/>
          <a:stretch/>
        </p:blipFill>
        <p:spPr bwMode="auto">
          <a:xfrm>
            <a:off x="5292080" y="1450604"/>
            <a:ext cx="3689448" cy="2043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Прямая со стрелкой 14"/>
          <p:cNvCxnSpPr/>
          <p:nvPr/>
        </p:nvCxnSpPr>
        <p:spPr>
          <a:xfrm flipV="1">
            <a:off x="5652120" y="3068961"/>
            <a:ext cx="1484684" cy="2358127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248838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844" y="142852"/>
            <a:ext cx="8786874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solidFill>
                  <a:srgbClr val="1A1A68"/>
                </a:solidFill>
              </a:rPr>
              <a:t>Онлайн-ресурсы</a:t>
            </a:r>
            <a:r>
              <a:rPr lang="ru-RU" sz="2400" b="1" dirty="0" smtClean="0">
                <a:solidFill>
                  <a:srgbClr val="1A1A68"/>
                </a:solidFill>
              </a:rPr>
              <a:t> для обеспечения дистанционного обучения</a:t>
            </a:r>
            <a:endParaRPr lang="ru-RU" sz="2400" dirty="0" smtClean="0">
              <a:solidFill>
                <a:srgbClr val="1A1A68"/>
              </a:solidFill>
            </a:endParaRPr>
          </a:p>
          <a:p>
            <a:endParaRPr lang="ru-RU" dirty="0" smtClean="0">
              <a:hlinkClick r:id="rId2"/>
            </a:endParaRPr>
          </a:p>
          <a:p>
            <a:pPr>
              <a:lnSpc>
                <a:spcPct val="150000"/>
              </a:lnSpc>
            </a:pPr>
            <a:r>
              <a:rPr lang="ru-RU" dirty="0" smtClean="0">
                <a:hlinkClick r:id="rId3"/>
              </a:rPr>
              <a:t>Издательство «Просвещение»</a:t>
            </a:r>
            <a:endParaRPr lang="ru-RU" dirty="0" smtClean="0"/>
          </a:p>
          <a:p>
            <a:pPr>
              <a:lnSpc>
                <a:spcPct val="150000"/>
              </a:lnSpc>
            </a:pPr>
            <a:r>
              <a:rPr lang="ru-RU" dirty="0" smtClean="0">
                <a:hlinkClick r:id="rId3"/>
              </a:rPr>
              <a:t>Корпорация «Российский учебник»</a:t>
            </a:r>
            <a:endParaRPr lang="ru-RU" dirty="0" smtClean="0"/>
          </a:p>
          <a:p>
            <a:pPr>
              <a:lnSpc>
                <a:spcPct val="150000"/>
              </a:lnSpc>
            </a:pPr>
            <a:r>
              <a:rPr lang="ru-RU" dirty="0" smtClean="0">
                <a:hlinkClick r:id="rId2"/>
              </a:rPr>
              <a:t>«Российская электронная школа»</a:t>
            </a:r>
            <a:endParaRPr lang="ru-RU" dirty="0" smtClean="0">
              <a:hlinkClick r:id="rId4"/>
            </a:endParaRPr>
          </a:p>
          <a:p>
            <a:pPr>
              <a:lnSpc>
                <a:spcPct val="150000"/>
              </a:lnSpc>
            </a:pPr>
            <a:r>
              <a:rPr lang="ru-RU" dirty="0" smtClean="0">
                <a:hlinkClick r:id="rId4"/>
              </a:rPr>
              <a:t>«Московская электронная школа»</a:t>
            </a:r>
            <a:endParaRPr lang="ru-RU" dirty="0" smtClean="0">
              <a:hlinkClick r:id="rId5"/>
            </a:endParaRPr>
          </a:p>
          <a:p>
            <a:pPr>
              <a:lnSpc>
                <a:spcPct val="150000"/>
              </a:lnSpc>
            </a:pPr>
            <a:r>
              <a:rPr lang="ru-RU" dirty="0" err="1" smtClean="0">
                <a:hlinkClick r:id="rId6"/>
              </a:rPr>
              <a:t>ЯКласс</a:t>
            </a:r>
            <a:endParaRPr lang="ru-RU" dirty="0" smtClean="0"/>
          </a:p>
          <a:p>
            <a:pPr>
              <a:lnSpc>
                <a:spcPct val="150000"/>
              </a:lnSpc>
            </a:pPr>
            <a:r>
              <a:rPr lang="ru-RU" dirty="0" err="1" smtClean="0">
                <a:hlinkClick r:id="rId5"/>
              </a:rPr>
              <a:t>Мособртв</a:t>
            </a:r>
            <a:endParaRPr lang="ru-RU" dirty="0" smtClean="0">
              <a:hlinkClick r:id="rId7"/>
            </a:endParaRPr>
          </a:p>
          <a:p>
            <a:pPr>
              <a:lnSpc>
                <a:spcPct val="150000"/>
              </a:lnSpc>
            </a:pPr>
            <a:r>
              <a:rPr lang="ru-RU" dirty="0" smtClean="0">
                <a:hlinkClick r:id="rId7"/>
              </a:rPr>
              <a:t>Портал «Билет в будущее»</a:t>
            </a:r>
            <a:endParaRPr lang="ru-RU" dirty="0" smtClean="0">
              <a:hlinkClick r:id="rId8"/>
            </a:endParaRPr>
          </a:p>
          <a:p>
            <a:pPr>
              <a:lnSpc>
                <a:spcPct val="150000"/>
              </a:lnSpc>
            </a:pPr>
            <a:r>
              <a:rPr lang="ru-RU" dirty="0" smtClean="0">
                <a:hlinkClick r:id="rId8"/>
              </a:rPr>
              <a:t>Союз «Молодые профессионалы (</a:t>
            </a:r>
            <a:r>
              <a:rPr lang="ru-RU" dirty="0" err="1" smtClean="0">
                <a:hlinkClick r:id="rId8"/>
              </a:rPr>
              <a:t>Ворлдскиллс</a:t>
            </a:r>
            <a:r>
              <a:rPr lang="ru-RU" dirty="0" smtClean="0">
                <a:hlinkClick r:id="rId8"/>
              </a:rPr>
              <a:t> Россия)»</a:t>
            </a:r>
            <a:endParaRPr lang="ru-RU" dirty="0" smtClean="0">
              <a:hlinkClick r:id="rId9"/>
            </a:endParaRPr>
          </a:p>
          <a:p>
            <a:pPr>
              <a:lnSpc>
                <a:spcPct val="150000"/>
              </a:lnSpc>
            </a:pPr>
            <a:r>
              <a:rPr lang="ru-RU" dirty="0" err="1" smtClean="0">
                <a:hlinkClick r:id="rId9"/>
              </a:rPr>
              <a:t>ЯндексУчебник</a:t>
            </a:r>
            <a:endParaRPr lang="ru-RU" dirty="0" smtClean="0"/>
          </a:p>
          <a:p>
            <a:pPr>
              <a:lnSpc>
                <a:spcPct val="150000"/>
              </a:lnSpc>
            </a:pPr>
            <a:r>
              <a:rPr lang="ru-RU" dirty="0" smtClean="0">
                <a:hlinkClick r:id="rId10"/>
              </a:rPr>
              <a:t>Платформа новой школы</a:t>
            </a:r>
            <a:endParaRPr lang="ru-RU" dirty="0" smtClean="0"/>
          </a:p>
          <a:p>
            <a:pPr>
              <a:lnSpc>
                <a:spcPct val="150000"/>
              </a:lnSpc>
            </a:pPr>
            <a:r>
              <a:rPr lang="ru-RU" dirty="0" smtClean="0">
                <a:hlinkClick r:id="rId11"/>
              </a:rPr>
              <a:t>«</a:t>
            </a:r>
            <a:r>
              <a:rPr lang="ru-RU" dirty="0" err="1" smtClean="0">
                <a:hlinkClick r:id="rId11"/>
              </a:rPr>
              <a:t>Маркетплейс</a:t>
            </a:r>
            <a:r>
              <a:rPr lang="ru-RU" dirty="0" smtClean="0">
                <a:hlinkClick r:id="rId11"/>
              </a:rPr>
              <a:t> образовательных услуг»</a:t>
            </a:r>
            <a:endParaRPr lang="ru-RU" dirty="0" smtClean="0"/>
          </a:p>
          <a:p>
            <a:pPr>
              <a:lnSpc>
                <a:spcPct val="150000"/>
              </a:lnSpc>
            </a:pPr>
            <a:r>
              <a:rPr lang="ru-RU" dirty="0" err="1" smtClean="0">
                <a:hlinkClick r:id="rId12"/>
              </a:rPr>
              <a:t>Онлайн-платформа</a:t>
            </a:r>
            <a:r>
              <a:rPr lang="ru-RU" dirty="0" smtClean="0">
                <a:hlinkClick r:id="rId12"/>
              </a:rPr>
              <a:t> «Мои достижения»</a:t>
            </a:r>
            <a:endParaRPr lang="ru-RU" dirty="0" smtClean="0"/>
          </a:p>
          <a:p>
            <a:pPr>
              <a:lnSpc>
                <a:spcPct val="150000"/>
              </a:lnSpc>
            </a:pPr>
            <a:r>
              <a:rPr lang="ru-RU" dirty="0" smtClean="0">
                <a:hlinkClick r:id="rId13"/>
              </a:rPr>
              <a:t>«</a:t>
            </a:r>
            <a:r>
              <a:rPr lang="ru-RU" dirty="0" err="1" smtClean="0">
                <a:hlinkClick r:id="rId13"/>
              </a:rPr>
              <a:t>Олимпиум</a:t>
            </a:r>
            <a:r>
              <a:rPr lang="ru-RU" dirty="0" smtClean="0">
                <a:hlinkClick r:id="rId13"/>
              </a:rPr>
              <a:t>»</a:t>
            </a:r>
            <a:endParaRPr lang="ru-RU" dirty="0" smtClean="0"/>
          </a:p>
          <a:p>
            <a:pPr>
              <a:lnSpc>
                <a:spcPct val="150000"/>
              </a:lnSpc>
            </a:pPr>
            <a:r>
              <a:rPr lang="ru-RU" dirty="0" smtClean="0">
                <a:hlinkClick r:id="rId14"/>
              </a:rPr>
              <a:t>«Урок цифры»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40749"/>
            <a:ext cx="8643998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1A1A68"/>
                </a:solidFill>
              </a:rPr>
              <a:t>Ресурсы </a:t>
            </a:r>
          </a:p>
          <a:p>
            <a:pPr algn="ctr"/>
            <a:r>
              <a:rPr lang="ru-RU" sz="3200" b="1" dirty="0" smtClean="0">
                <a:solidFill>
                  <a:srgbClr val="1A1A68"/>
                </a:solidFill>
              </a:rPr>
              <a:t>для размещения учебных материалов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sz="2400" u="sng" dirty="0" err="1" smtClean="0">
                <a:hlinkClick r:id="rId2"/>
              </a:rPr>
              <a:t>Docs.google.com</a:t>
            </a:r>
            <a:r>
              <a:rPr lang="ru-RU" sz="2400" dirty="0" smtClean="0"/>
              <a:t> - </a:t>
            </a:r>
            <a:r>
              <a:rPr lang="ru-RU" sz="2400" dirty="0" err="1" smtClean="0"/>
              <a:t>онлайн</a:t>
            </a:r>
            <a:r>
              <a:rPr lang="ru-RU" sz="2400" dirty="0" smtClean="0"/>
              <a:t> документы </a:t>
            </a:r>
          </a:p>
          <a:p>
            <a:r>
              <a:rPr lang="ru-RU" sz="2400" dirty="0" smtClean="0"/>
              <a:t>(текст) </a:t>
            </a:r>
          </a:p>
          <a:p>
            <a:endParaRPr lang="ru-RU" sz="2400" dirty="0" smtClean="0"/>
          </a:p>
          <a:p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u="sng" dirty="0" err="1" smtClean="0">
                <a:hlinkClick r:id="rId3"/>
              </a:rPr>
              <a:t>Slides.google.com</a:t>
            </a:r>
            <a:r>
              <a:rPr lang="ru-RU" sz="2400" dirty="0" smtClean="0"/>
              <a:t> - </a:t>
            </a:r>
            <a:r>
              <a:rPr lang="ru-RU" sz="2400" dirty="0" err="1" smtClean="0"/>
              <a:t>онлайн</a:t>
            </a:r>
            <a:r>
              <a:rPr lang="ru-RU" sz="2400" dirty="0" smtClean="0"/>
              <a:t> презентации. </a:t>
            </a:r>
          </a:p>
          <a:p>
            <a:r>
              <a:rPr lang="ru-RU" sz="2400" dirty="0" smtClean="0"/>
              <a:t>Есть возможность экспорта </a:t>
            </a:r>
          </a:p>
          <a:p>
            <a:r>
              <a:rPr lang="ru-RU" sz="2400" dirty="0" smtClean="0"/>
              <a:t>презентаций </a:t>
            </a:r>
            <a:r>
              <a:rPr lang="ru-RU" sz="2400" dirty="0" err="1" smtClean="0"/>
              <a:t>power</a:t>
            </a:r>
            <a:r>
              <a:rPr lang="ru-RU" sz="2400" dirty="0" smtClean="0"/>
              <a:t> </a:t>
            </a:r>
            <a:r>
              <a:rPr lang="ru-RU" sz="2400" dirty="0" err="1" smtClean="0"/>
              <a:t>point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 smtClean="0"/>
          </a:p>
          <a:p>
            <a:endParaRPr lang="ru-RU" sz="2400" u="sng" dirty="0" smtClean="0">
              <a:hlinkClick r:id="rId4"/>
            </a:endParaRPr>
          </a:p>
          <a:p>
            <a:r>
              <a:rPr lang="ru-RU" sz="2400" u="sng" dirty="0" err="1" smtClean="0">
                <a:hlinkClick r:id="rId4"/>
              </a:rPr>
              <a:t>Sway.office.com</a:t>
            </a:r>
            <a:r>
              <a:rPr lang="ru-RU" sz="2400" dirty="0" smtClean="0"/>
              <a:t> - текст, изображения, </a:t>
            </a:r>
          </a:p>
          <a:p>
            <a:r>
              <a:rPr lang="ru-RU" sz="2400" dirty="0" smtClean="0"/>
              <a:t>видео на одной странице. </a:t>
            </a:r>
          </a:p>
          <a:p>
            <a:r>
              <a:rPr lang="ru-RU" sz="2400" dirty="0" smtClean="0"/>
              <a:t>Удобно для размещения </a:t>
            </a:r>
          </a:p>
          <a:p>
            <a:r>
              <a:rPr lang="ru-RU" sz="2400" dirty="0" smtClean="0"/>
              <a:t>материалов урока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5"/>
          <a:srcRect b="21945"/>
          <a:stretch>
            <a:fillRect/>
          </a:stretch>
        </p:blipFill>
        <p:spPr bwMode="auto">
          <a:xfrm>
            <a:off x="5572132" y="1071546"/>
            <a:ext cx="3371850" cy="1643074"/>
          </a:xfrm>
          <a:prstGeom prst="rect">
            <a:avLst/>
          </a:prstGeom>
          <a:noFill/>
          <a:ln w="9525">
            <a:solidFill>
              <a:srgbClr val="1A1A68"/>
            </a:solidFill>
            <a:miter lim="800000"/>
            <a:headEnd/>
            <a:tailEnd/>
          </a:ln>
          <a:effectLst/>
        </p:spPr>
      </p:pic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72132" y="3286124"/>
            <a:ext cx="3381375" cy="1485900"/>
          </a:xfrm>
          <a:prstGeom prst="rect">
            <a:avLst/>
          </a:prstGeom>
          <a:noFill/>
          <a:ln w="9525">
            <a:solidFill>
              <a:srgbClr val="1A1A68"/>
            </a:solidFill>
            <a:miter lim="800000"/>
            <a:headEnd/>
            <a:tailEnd/>
          </a:ln>
          <a:effectLst/>
        </p:spPr>
      </p:pic>
      <p:pic>
        <p:nvPicPr>
          <p:cNvPr id="50181" name="Picture 5"/>
          <p:cNvPicPr>
            <a:picLocks noChangeAspect="1" noChangeArrowheads="1"/>
          </p:cNvPicPr>
          <p:nvPr/>
        </p:nvPicPr>
        <p:blipFill>
          <a:blip r:embed="rId7"/>
          <a:srcRect l="29050" t="20619" r="29050" b="22165"/>
          <a:stretch>
            <a:fillRect/>
          </a:stretch>
        </p:blipFill>
        <p:spPr bwMode="auto">
          <a:xfrm>
            <a:off x="5587578" y="4929198"/>
            <a:ext cx="3342140" cy="1766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43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1A1A68"/>
                </a:solidFill>
              </a:rPr>
              <a:t>Ресурсы </a:t>
            </a:r>
          </a:p>
          <a:p>
            <a:pPr algn="ctr"/>
            <a:r>
              <a:rPr lang="ru-RU" sz="2800" b="1" dirty="0" smtClean="0">
                <a:solidFill>
                  <a:srgbClr val="1A1A68"/>
                </a:solidFill>
              </a:rPr>
              <a:t>для осуществления обратной связи, контроля и самопроверки </a:t>
            </a:r>
          </a:p>
          <a:p>
            <a:pPr algn="ctr"/>
            <a:endParaRPr lang="ru-RU" sz="2400" b="1" u="sng" dirty="0" smtClean="0">
              <a:solidFill>
                <a:srgbClr val="1A1A68"/>
              </a:solidFill>
              <a:hlinkClick r:id="rId2"/>
            </a:endParaRPr>
          </a:p>
          <a:p>
            <a:r>
              <a:rPr lang="ru-RU" sz="2000" u="sng" dirty="0" err="1" smtClean="0">
                <a:hlinkClick r:id="rId2"/>
              </a:rPr>
              <a:t>Forms.google.com</a:t>
            </a:r>
            <a:r>
              <a:rPr lang="ru-RU" sz="2000" dirty="0" smtClean="0"/>
              <a:t> - тестирование </a:t>
            </a:r>
          </a:p>
          <a:p>
            <a:r>
              <a:rPr lang="ru-RU" sz="2000" dirty="0" smtClean="0"/>
              <a:t>(в том числе с автоматической проверкой) </a:t>
            </a:r>
          </a:p>
          <a:p>
            <a:r>
              <a:rPr lang="ru-RU" sz="2000" dirty="0" smtClean="0"/>
              <a:t>и сбор обратной связи </a:t>
            </a:r>
            <a:br>
              <a:rPr lang="ru-RU" sz="2000" dirty="0" smtClean="0"/>
            </a:br>
            <a:endParaRPr lang="ru-RU" sz="2000" dirty="0" smtClean="0"/>
          </a:p>
          <a:p>
            <a:r>
              <a:rPr lang="ru-RU" sz="2000" u="sng" dirty="0" err="1" smtClean="0">
                <a:hlinkClick r:id="rId3"/>
              </a:rPr>
              <a:t>Quizizz.com</a:t>
            </a:r>
            <a:r>
              <a:rPr lang="ru-RU" sz="2000" dirty="0" smtClean="0"/>
              <a:t> - интерактивные тесты </a:t>
            </a:r>
          </a:p>
          <a:p>
            <a:r>
              <a:rPr lang="ru-RU" sz="2000" dirty="0" smtClean="0"/>
              <a:t>(руководство: </a:t>
            </a:r>
            <a:r>
              <a:rPr lang="ru-RU" sz="2000" u="sng" dirty="0" smtClean="0">
                <a:hlinkClick r:id="rId4"/>
              </a:rPr>
              <a:t>https://sway.office.com/jrpDfe34UxHyjvJB?ref=Link&amp;loc=mysways</a:t>
            </a:r>
            <a:r>
              <a:rPr lang="ru-RU" sz="2000" dirty="0" smtClean="0"/>
              <a:t>) </a:t>
            </a:r>
            <a:br>
              <a:rPr lang="ru-RU" sz="2000" dirty="0" smtClean="0"/>
            </a:br>
            <a:endParaRPr lang="ru-RU" sz="2000" dirty="0" smtClean="0"/>
          </a:p>
          <a:p>
            <a:endParaRPr lang="ru-RU" sz="2000" u="sng" dirty="0" smtClean="0">
              <a:hlinkClick r:id="rId5"/>
            </a:endParaRPr>
          </a:p>
          <a:p>
            <a:endParaRPr lang="ru-RU" sz="2000" u="sng" dirty="0" smtClean="0">
              <a:hlinkClick r:id="rId5"/>
            </a:endParaRPr>
          </a:p>
          <a:p>
            <a:endParaRPr lang="ru-RU" sz="2000" u="sng" dirty="0" smtClean="0">
              <a:hlinkClick r:id="rId5"/>
            </a:endParaRPr>
          </a:p>
          <a:p>
            <a:endParaRPr lang="ru-RU" sz="2000" u="sng" dirty="0" smtClean="0">
              <a:hlinkClick r:id="rId5"/>
            </a:endParaRPr>
          </a:p>
          <a:p>
            <a:endParaRPr lang="ru-RU" sz="2000" u="sng" dirty="0" smtClean="0">
              <a:hlinkClick r:id="rId5"/>
            </a:endParaRPr>
          </a:p>
          <a:p>
            <a:r>
              <a:rPr lang="en-US" sz="2000" u="sng" dirty="0" err="1" smtClean="0">
                <a:hlinkClick r:id="rId5"/>
              </a:rPr>
              <a:t>Q</a:t>
            </a:r>
            <a:r>
              <a:rPr lang="ru-RU" sz="2000" u="sng" dirty="0" err="1" smtClean="0">
                <a:hlinkClick r:id="rId5"/>
              </a:rPr>
              <a:t>uizlet.com</a:t>
            </a:r>
            <a:r>
              <a:rPr lang="ru-RU" sz="2000" dirty="0" smtClean="0"/>
              <a:t> - учебные карточки </a:t>
            </a:r>
          </a:p>
          <a:p>
            <a:r>
              <a:rPr lang="ru-RU" sz="2000" dirty="0" smtClean="0"/>
              <a:t>(множество готовых наборов по темам уроков)</a:t>
            </a:r>
            <a:br>
              <a:rPr lang="ru-RU" sz="2000" dirty="0" smtClean="0"/>
            </a:br>
            <a:endParaRPr lang="ru-RU" sz="1600" dirty="0"/>
          </a:p>
        </p:txBody>
      </p:sp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72132" y="1643050"/>
            <a:ext cx="3276600" cy="1457325"/>
          </a:xfrm>
          <a:prstGeom prst="rect">
            <a:avLst/>
          </a:prstGeom>
          <a:noFill/>
          <a:ln w="9525">
            <a:solidFill>
              <a:srgbClr val="1A1A68"/>
            </a:solidFill>
            <a:miter lim="800000"/>
            <a:headEnd/>
            <a:tailEnd/>
          </a:ln>
          <a:effectLst/>
        </p:spPr>
      </p:pic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00430" y="3786190"/>
            <a:ext cx="5467350" cy="1638300"/>
          </a:xfrm>
          <a:prstGeom prst="rect">
            <a:avLst/>
          </a:prstGeom>
          <a:noFill/>
          <a:ln w="9525">
            <a:solidFill>
              <a:srgbClr val="1A1A68"/>
            </a:solidFill>
            <a:miter lim="800000"/>
            <a:headEnd/>
            <a:tailEnd/>
          </a:ln>
          <a:effectLst/>
        </p:spPr>
      </p:pic>
      <p:pic>
        <p:nvPicPr>
          <p:cNvPr id="51205" name="Picture 5"/>
          <p:cNvPicPr>
            <a:picLocks noChangeAspect="1" noChangeArrowheads="1"/>
          </p:cNvPicPr>
          <p:nvPr/>
        </p:nvPicPr>
        <p:blipFill>
          <a:blip r:embed="rId8"/>
          <a:srcRect b="36195"/>
          <a:stretch>
            <a:fillRect/>
          </a:stretch>
        </p:blipFill>
        <p:spPr bwMode="auto">
          <a:xfrm>
            <a:off x="6072198" y="5643578"/>
            <a:ext cx="2905130" cy="1007395"/>
          </a:xfrm>
          <a:prstGeom prst="rect">
            <a:avLst/>
          </a:prstGeom>
          <a:noFill/>
          <a:ln w="9525">
            <a:solidFill>
              <a:srgbClr val="1A1A68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1A1A68"/>
                </a:solidFill>
              </a:rPr>
              <a:t>Ресурсы </a:t>
            </a:r>
          </a:p>
          <a:p>
            <a:pPr algn="ctr"/>
            <a:r>
              <a:rPr lang="ru-RU" sz="2800" b="1" dirty="0" smtClean="0">
                <a:solidFill>
                  <a:srgbClr val="1A1A68"/>
                </a:solidFill>
              </a:rPr>
              <a:t>для организации видеоконференции с учащимися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2400" b="1" dirty="0" err="1" smtClean="0"/>
              <a:t>Skype</a:t>
            </a:r>
            <a:r>
              <a:rPr lang="ru-RU" sz="2400" b="1" dirty="0" smtClean="0"/>
              <a:t> -</a:t>
            </a:r>
            <a:r>
              <a:rPr lang="ru-RU" sz="2400" dirty="0" smtClean="0"/>
              <a:t>- для малых групп и </a:t>
            </a:r>
          </a:p>
          <a:p>
            <a:r>
              <a:rPr lang="ru-RU" sz="2400" dirty="0" smtClean="0"/>
              <a:t>индивидуальной работы </a:t>
            </a:r>
            <a:br>
              <a:rPr lang="ru-RU" sz="2400" dirty="0" smtClean="0"/>
            </a:br>
            <a:endParaRPr lang="ru-RU" sz="2400" dirty="0" smtClean="0"/>
          </a:p>
          <a:p>
            <a:endParaRPr lang="ru-RU" sz="2400" dirty="0" smtClean="0"/>
          </a:p>
          <a:p>
            <a:r>
              <a:rPr lang="ru-RU" sz="2400" b="1" dirty="0" err="1" smtClean="0"/>
              <a:t>Zoom</a:t>
            </a:r>
            <a:r>
              <a:rPr lang="ru-RU" sz="2400" dirty="0" smtClean="0"/>
              <a:t> - большее количество соединений, </a:t>
            </a:r>
          </a:p>
          <a:p>
            <a:r>
              <a:rPr lang="ru-RU" sz="2400" dirty="0" smtClean="0"/>
              <a:t>чем </a:t>
            </a:r>
            <a:r>
              <a:rPr lang="ru-RU" sz="2400" dirty="0" err="1" smtClean="0"/>
              <a:t>скайп</a:t>
            </a:r>
            <a:r>
              <a:rPr lang="ru-RU" sz="2400" dirty="0" smtClean="0"/>
              <a:t>, можно охватить </a:t>
            </a:r>
          </a:p>
          <a:p>
            <a:r>
              <a:rPr lang="ru-RU" sz="2400" dirty="0" smtClean="0"/>
              <a:t>сразу всю параллель</a:t>
            </a:r>
            <a:br>
              <a:rPr lang="ru-RU" sz="2400" dirty="0" smtClean="0"/>
            </a:br>
            <a:endParaRPr lang="ru-RU" sz="2400" dirty="0" smtClean="0"/>
          </a:p>
          <a:p>
            <a:endParaRPr lang="ru-RU" sz="2400" dirty="0" smtClean="0"/>
          </a:p>
          <a:p>
            <a:r>
              <a:rPr lang="ru-RU" sz="2400" b="1" dirty="0" err="1" smtClean="0"/>
              <a:t>Discord</a:t>
            </a:r>
            <a:r>
              <a:rPr lang="ru-RU" sz="2400" dirty="0" smtClean="0"/>
              <a:t> – бесплатный голосовой и текстовый чат</a:t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2"/>
          <a:srcRect l="21094"/>
          <a:stretch>
            <a:fillRect/>
          </a:stretch>
        </p:blipFill>
        <p:spPr bwMode="auto">
          <a:xfrm>
            <a:off x="3786182" y="1285860"/>
            <a:ext cx="3192577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3"/>
          <a:srcRect r="9803"/>
          <a:stretch>
            <a:fillRect/>
          </a:stretch>
        </p:blipFill>
        <p:spPr bwMode="auto">
          <a:xfrm>
            <a:off x="5643570" y="2928934"/>
            <a:ext cx="3286180" cy="1724037"/>
          </a:xfrm>
          <a:prstGeom prst="rect">
            <a:avLst/>
          </a:prstGeom>
          <a:noFill/>
          <a:ln w="9525">
            <a:solidFill>
              <a:srgbClr val="1A1A68"/>
            </a:solidFill>
            <a:miter lim="800000"/>
            <a:headEnd/>
            <a:tailEnd/>
          </a:ln>
          <a:effectLst/>
        </p:spPr>
      </p:pic>
      <p:pic>
        <p:nvPicPr>
          <p:cNvPr id="5222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43174" y="5429264"/>
            <a:ext cx="6334125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t="33844" b="41141"/>
          <a:stretch>
            <a:fillRect/>
          </a:stretch>
        </p:blipFill>
        <p:spPr bwMode="auto">
          <a:xfrm>
            <a:off x="285720" y="142852"/>
            <a:ext cx="8645203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357298"/>
            <a:ext cx="8808967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3" y="142852"/>
            <a:ext cx="9008035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872" y="500042"/>
            <a:ext cx="9102128" cy="5357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Овал 2"/>
          <p:cNvSpPr/>
          <p:nvPr/>
        </p:nvSpPr>
        <p:spPr>
          <a:xfrm>
            <a:off x="6286512" y="1428736"/>
            <a:ext cx="1571636" cy="5000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646"/>
            <a:ext cx="9144000" cy="6861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Овал 2"/>
          <p:cNvSpPr/>
          <p:nvPr/>
        </p:nvSpPr>
        <p:spPr>
          <a:xfrm>
            <a:off x="214282" y="5000636"/>
            <a:ext cx="1357322" cy="3571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</TotalTime>
  <Words>204</Words>
  <Application>Microsoft Office PowerPoint</Application>
  <PresentationFormat>Экран (4:3)</PresentationFormat>
  <Paragraphs>78</Paragraphs>
  <Slides>57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5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Елизавета</dc:creator>
  <cp:lastModifiedBy>1</cp:lastModifiedBy>
  <cp:revision>42</cp:revision>
  <cp:lastPrinted>2020-03-24T06:36:23Z</cp:lastPrinted>
  <dcterms:created xsi:type="dcterms:W3CDTF">2020-03-23T19:40:55Z</dcterms:created>
  <dcterms:modified xsi:type="dcterms:W3CDTF">2020-03-24T06:41:10Z</dcterms:modified>
</cp:coreProperties>
</file>