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57" r:id="rId4"/>
    <p:sldId id="258" r:id="rId5"/>
    <p:sldId id="260" r:id="rId6"/>
    <p:sldId id="261" r:id="rId7"/>
    <p:sldId id="262" r:id="rId8"/>
    <p:sldId id="263" r:id="rId9"/>
    <p:sldId id="25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C237-88A3-41C1-8645-DD460F473155}" type="datetimeFigureOut">
              <a:rPr lang="ru-RU" smtClean="0"/>
              <a:pPr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EE54-8DD0-4013-BE6D-BD4F5F866B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C237-88A3-41C1-8645-DD460F473155}" type="datetimeFigureOut">
              <a:rPr lang="ru-RU" smtClean="0"/>
              <a:pPr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EE54-8DD0-4013-BE6D-BD4F5F866B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C237-88A3-41C1-8645-DD460F473155}" type="datetimeFigureOut">
              <a:rPr lang="ru-RU" smtClean="0"/>
              <a:pPr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EE54-8DD0-4013-BE6D-BD4F5F866B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C237-88A3-41C1-8645-DD460F473155}" type="datetimeFigureOut">
              <a:rPr lang="ru-RU" smtClean="0"/>
              <a:pPr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EE54-8DD0-4013-BE6D-BD4F5F866B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C237-88A3-41C1-8645-DD460F473155}" type="datetimeFigureOut">
              <a:rPr lang="ru-RU" smtClean="0"/>
              <a:pPr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EE54-8DD0-4013-BE6D-BD4F5F866B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C237-88A3-41C1-8645-DD460F473155}" type="datetimeFigureOut">
              <a:rPr lang="ru-RU" smtClean="0"/>
              <a:pPr/>
              <a:t>05.12.2019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EE54-8DD0-4013-BE6D-BD4F5F866B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C237-88A3-41C1-8645-DD460F473155}" type="datetimeFigureOut">
              <a:rPr lang="ru-RU" smtClean="0"/>
              <a:pPr/>
              <a:t>05.12.2019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EE54-8DD0-4013-BE6D-BD4F5F866B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C237-88A3-41C1-8645-DD460F473155}" type="datetimeFigureOut">
              <a:rPr lang="ru-RU" smtClean="0"/>
              <a:pPr/>
              <a:t>05.12.2019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EE54-8DD0-4013-BE6D-BD4F5F866B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C237-88A3-41C1-8645-DD460F473155}" type="datetimeFigureOut">
              <a:rPr lang="ru-RU" smtClean="0"/>
              <a:pPr/>
              <a:t>05.12.2019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EE54-8DD0-4013-BE6D-BD4F5F866B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C237-88A3-41C1-8645-DD460F473155}" type="datetimeFigureOut">
              <a:rPr lang="ru-RU" smtClean="0"/>
              <a:pPr/>
              <a:t>05.12.2019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EE54-8DD0-4013-BE6D-BD4F5F866B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C237-88A3-41C1-8645-DD460F473155}" type="datetimeFigureOut">
              <a:rPr lang="ru-RU" smtClean="0"/>
              <a:pPr/>
              <a:t>05.12.2019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EE54-8DD0-4013-BE6D-BD4F5F866B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FC237-88A3-41C1-8645-DD460F473155}" type="datetimeFigureOut">
              <a:rPr lang="ru-RU" smtClean="0"/>
              <a:pPr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9EE54-8DD0-4013-BE6D-BD4F5F866B6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"/>
            <a:ext cx="8278688" cy="764703"/>
          </a:xfrm>
        </p:spPr>
        <p:txBody>
          <a:bodyPr/>
          <a:lstStyle/>
          <a:p>
            <a:r>
              <a:rPr lang="ru-RU" dirty="0" smtClean="0"/>
              <a:t>Теплый фронт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02078"/>
            <a:ext cx="9144000" cy="6155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Холодный фронт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980728"/>
            <a:ext cx="8435975" cy="5544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844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1423428"/>
            <a:ext cx="7344816" cy="5434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23428"/>
            <a:ext cx="8496944" cy="5434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8820472" cy="1700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67492"/>
            <a:ext cx="7910444" cy="6285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r>
              <a:rPr lang="ru-RU" sz="1600" b="1" dirty="0"/>
              <a:t>В декабре 2016 г. из порта г. Кейптаун в большое плавание отправилась</a:t>
            </a:r>
          </a:p>
          <a:p>
            <a:r>
              <a:rPr lang="ru-RU" sz="1600" b="1" dirty="0"/>
              <a:t>команда Антарктической кругосветной экспедиции, которая завершилась</a:t>
            </a:r>
          </a:p>
          <a:p>
            <a:r>
              <a:rPr lang="ru-RU" sz="1600" b="1" dirty="0"/>
              <a:t>в марте 2017 г. Это масштабный исследовательский проект Швейцарского</a:t>
            </a:r>
          </a:p>
          <a:p>
            <a:r>
              <a:rPr lang="ru-RU" sz="1600" b="1" dirty="0"/>
              <a:t>полярного института и Российского географического общества (РГО).</a:t>
            </a:r>
          </a:p>
          <a:p>
            <a:r>
              <a:rPr lang="ru-RU" sz="1600" b="1" dirty="0"/>
              <a:t>Экспедиция прошла по намеченному маршруту на российском научно-</a:t>
            </a:r>
          </a:p>
          <a:p>
            <a:r>
              <a:rPr lang="ru-RU" sz="1600" b="1" dirty="0"/>
              <a:t>исследовательском судне «Академик Трешников», оснащённом</a:t>
            </a:r>
          </a:p>
          <a:p>
            <a:r>
              <a:rPr lang="ru-RU" sz="1600" b="1" dirty="0"/>
              <a:t>современными научными лабораториями, вспомогательными плавательными</a:t>
            </a:r>
          </a:p>
          <a:p>
            <a:r>
              <a:rPr lang="ru-RU" sz="1600" b="1" dirty="0"/>
              <a:t>средствами и даже тремя вертолётами. На борту судна находились</a:t>
            </a:r>
          </a:p>
          <a:p>
            <a:r>
              <a:rPr lang="ru-RU" sz="1600" b="1" dirty="0"/>
              <a:t>50 студентов из университетов разных стран мира, которые принимали</a:t>
            </a:r>
          </a:p>
          <a:p>
            <a:r>
              <a:rPr lang="ru-RU" sz="1600" b="1" dirty="0"/>
              <a:t>участие в проекте «Морской университет РГО». В его рамках в течение</a:t>
            </a:r>
          </a:p>
          <a:p>
            <a:r>
              <a:rPr lang="ru-RU" sz="1600" b="1" dirty="0"/>
              <a:t>25 дней молодые специалисты под руководством опытных учёных проводили</a:t>
            </a:r>
          </a:p>
          <a:p>
            <a:r>
              <a:rPr lang="ru-RU" sz="1600" b="1" dirty="0"/>
              <a:t>океанографические и гидрометеорологические исследования в пределах</a:t>
            </a:r>
          </a:p>
          <a:p>
            <a:r>
              <a:rPr lang="ru-RU" sz="1600" b="1" dirty="0"/>
              <a:t>антарктического и субантарктического климатических поясов</a:t>
            </a:r>
            <a:r>
              <a:rPr lang="ru-RU" sz="1600" b="1" dirty="0" smtClean="0"/>
              <a:t>.</a:t>
            </a:r>
          </a:p>
          <a:p>
            <a:endParaRPr lang="ru-RU" sz="1600" b="1" dirty="0"/>
          </a:p>
          <a:p>
            <a:r>
              <a:rPr lang="ru-RU" sz="1600" b="1" dirty="0" smtClean="0"/>
              <a:t>Вопрос </a:t>
            </a:r>
            <a:endParaRPr lang="ru-RU" sz="1600" b="1" dirty="0"/>
          </a:p>
          <a:p>
            <a:r>
              <a:rPr lang="ru-RU" sz="1600" b="1" dirty="0"/>
              <a:t>Какие типы воздушных масс формируют климат акватории, в </a:t>
            </a:r>
            <a:r>
              <a:rPr lang="ru-RU" sz="1600" b="1" dirty="0" smtClean="0"/>
              <a:t>пределах в </a:t>
            </a:r>
            <a:r>
              <a:rPr lang="ru-RU" sz="1600" b="1" dirty="0"/>
              <a:t>пределах</a:t>
            </a:r>
          </a:p>
          <a:p>
            <a:r>
              <a:rPr lang="ru-RU" sz="1600" b="1" dirty="0"/>
              <a:t>антарктического и субантарктического климатических поясов</a:t>
            </a:r>
            <a:r>
              <a:rPr lang="ru-RU" sz="1600" b="1" dirty="0" smtClean="0"/>
              <a:t>.</a:t>
            </a:r>
            <a:endParaRPr lang="ru-RU" sz="16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Какие типы воздушных масс формируют климат акватории, в пределах</a:t>
            </a:r>
            <a:br>
              <a:rPr lang="ru-RU" sz="1800" dirty="0" smtClean="0"/>
            </a:br>
            <a:r>
              <a:rPr lang="ru-RU" sz="1800" dirty="0" smtClean="0"/>
              <a:t>которой происходили исследования, указанные в тексте?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endParaRPr lang="ru-RU" dirty="0"/>
          </a:p>
          <a:p>
            <a:r>
              <a:rPr lang="ru-RU" dirty="0" smtClean="0"/>
              <a:t>В </a:t>
            </a:r>
            <a:r>
              <a:rPr lang="ru-RU" dirty="0"/>
              <a:t>ответе говорится об антарктических и умеренных воздушных</a:t>
            </a:r>
          </a:p>
          <a:p>
            <a:r>
              <a:rPr lang="ru-RU" dirty="0" smtClean="0"/>
              <a:t>Массах</a:t>
            </a:r>
            <a:endParaRPr lang="ru-RU" dirty="0"/>
          </a:p>
          <a:p>
            <a:r>
              <a:rPr lang="ru-RU" dirty="0" smtClean="0"/>
              <a:t>выставления </a:t>
            </a:r>
            <a:r>
              <a:rPr lang="ru-RU" dirty="0"/>
              <a:t>оценки в 1 балл</a:t>
            </a:r>
          </a:p>
          <a:p>
            <a:r>
              <a:rPr lang="ru-RU" dirty="0"/>
              <a:t>0</a:t>
            </a:r>
          </a:p>
          <a:p>
            <a:r>
              <a:rPr lang="ru-RU" i="1" dirty="0"/>
              <a:t>Максимальный балл 1</a:t>
            </a:r>
          </a:p>
          <a:p>
            <a:r>
              <a:rPr lang="ru-RU" b="1" dirty="0"/>
              <a:t>28</a:t>
            </a:r>
          </a:p>
          <a:p>
            <a:r>
              <a:rPr lang="ru-RU" dirty="0"/>
              <a:t>Демонстрационный вариант ОГЭ 2020 г. ГЕОГРАФИЯ, 9 класс. 20 / 20</a:t>
            </a:r>
          </a:p>
          <a:p>
            <a:r>
              <a:rPr lang="ru-RU" dirty="0"/>
              <a:t>©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260648"/>
            <a:ext cx="799288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Объясните, почему период с декабря по март наиболее благоприятен для</a:t>
            </a:r>
          </a:p>
          <a:p>
            <a:r>
              <a:rPr lang="ru-RU" dirty="0"/>
              <a:t>проведения исследовательских работ экспедиции.</a:t>
            </a:r>
          </a:p>
          <a:p>
            <a:r>
              <a:rPr lang="ru-RU" dirty="0"/>
              <a:t>Ответ запишите на бланке ответов № 2, сначала указав номер задания.</a:t>
            </a:r>
          </a:p>
          <a:p>
            <a:r>
              <a:rPr lang="ru-RU" b="1" dirty="0"/>
              <a:t>Содержание верного ответа и указания по оцениванию</a:t>
            </a:r>
          </a:p>
          <a:p>
            <a:endParaRPr lang="ru-RU" b="1" dirty="0"/>
          </a:p>
          <a:p>
            <a:r>
              <a:rPr lang="ru-RU" dirty="0"/>
              <a:t>В ответе говорится о том, что в декабре – марте в Южном</a:t>
            </a:r>
          </a:p>
          <a:p>
            <a:r>
              <a:rPr lang="ru-RU" dirty="0"/>
              <a:t>полушарии лето,</a:t>
            </a:r>
          </a:p>
          <a:p>
            <a:r>
              <a:rPr lang="ru-RU" dirty="0"/>
              <a:t>ИЛИ</a:t>
            </a:r>
          </a:p>
          <a:p>
            <a:r>
              <a:rPr lang="ru-RU" dirty="0"/>
              <a:t>что в декабре – марте наиболее благоприятные условия для</a:t>
            </a:r>
          </a:p>
          <a:p>
            <a:r>
              <a:rPr lang="ru-RU" dirty="0"/>
              <a:t>навигации,</a:t>
            </a:r>
          </a:p>
          <a:p>
            <a:r>
              <a:rPr lang="ru-RU" dirty="0"/>
              <a:t>ИЛИ</a:t>
            </a:r>
          </a:p>
          <a:p>
            <a:r>
              <a:rPr lang="ru-RU" dirty="0"/>
              <a:t>что в декабре – марте в Южном полушарии к югу от полярного</a:t>
            </a:r>
          </a:p>
          <a:p>
            <a:r>
              <a:rPr lang="ru-RU" dirty="0"/>
              <a:t>круга наблюдается полярный день</a:t>
            </a:r>
          </a:p>
          <a:p>
            <a:r>
              <a:rPr lang="ru-RU" dirty="0"/>
              <a:t>Ответ содержит названный выше элемент 1</a:t>
            </a:r>
          </a:p>
          <a:p>
            <a:r>
              <a:rPr lang="ru-RU" dirty="0"/>
              <a:t>Все ответы, которые не соответствуют вышеуказанному критерию</a:t>
            </a:r>
          </a:p>
          <a:p>
            <a:r>
              <a:rPr lang="ru-RU" dirty="0"/>
              <a:t>выставления оценки в 1 балл</a:t>
            </a:r>
          </a:p>
          <a:p>
            <a:r>
              <a:rPr lang="ru-RU" dirty="0"/>
              <a:t>0</a:t>
            </a:r>
          </a:p>
          <a:p>
            <a:r>
              <a:rPr lang="ru-RU" i="1" dirty="0"/>
              <a:t>Максимальный балл 1</a:t>
            </a:r>
          </a:p>
          <a:p>
            <a:r>
              <a:rPr lang="ru-RU" dirty="0"/>
              <a:t>В соответствии с Порядком проведения государственной итоговой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7" y="0"/>
            <a:ext cx="8424937" cy="6741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283</Words>
  <Application>Microsoft Office PowerPoint</Application>
  <PresentationFormat>Экран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Теплый фронт</vt:lpstr>
      <vt:lpstr>Холодный фронт</vt:lpstr>
      <vt:lpstr>Слайд 3</vt:lpstr>
      <vt:lpstr>Слайд 4</vt:lpstr>
      <vt:lpstr>Слайд 5</vt:lpstr>
      <vt:lpstr>Слайд 6</vt:lpstr>
      <vt:lpstr> Какие типы воздушных масс формируют климат акватории, в пределах которой происходили исследования, указанные в тексте? 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Валентина Павловна</dc:creator>
  <cp:lastModifiedBy>Валентина Павловна</cp:lastModifiedBy>
  <cp:revision>5</cp:revision>
  <dcterms:created xsi:type="dcterms:W3CDTF">2019-12-04T06:30:37Z</dcterms:created>
  <dcterms:modified xsi:type="dcterms:W3CDTF">2019-12-05T07:56:55Z</dcterms:modified>
</cp:coreProperties>
</file>