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2" r:id="rId3"/>
    <p:sldId id="261" r:id="rId4"/>
    <p:sldId id="265" r:id="rId5"/>
    <p:sldId id="279" r:id="rId6"/>
    <p:sldId id="280" r:id="rId7"/>
    <p:sldId id="281" r:id="rId8"/>
    <p:sldId id="282" r:id="rId9"/>
    <p:sldId id="283" r:id="rId10"/>
    <p:sldId id="284" r:id="rId11"/>
    <p:sldId id="286" r:id="rId12"/>
    <p:sldId id="287" r:id="rId13"/>
    <p:sldId id="288" r:id="rId14"/>
    <p:sldId id="289" r:id="rId15"/>
    <p:sldId id="290" r:id="rId16"/>
    <p:sldId id="291" r:id="rId17"/>
    <p:sldId id="29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911-D006-48F6-AD15-24BA2A29FD9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3FD92-0560-42FD-AD53-2E94B0169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162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911-D006-48F6-AD15-24BA2A29FD9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3FD92-0560-42FD-AD53-2E94B0169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53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911-D006-48F6-AD15-24BA2A29FD9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3FD92-0560-42FD-AD53-2E94B0169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9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911-D006-48F6-AD15-24BA2A29FD9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3FD92-0560-42FD-AD53-2E94B0169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708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911-D006-48F6-AD15-24BA2A29FD9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3FD92-0560-42FD-AD53-2E94B0169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13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911-D006-48F6-AD15-24BA2A29FD9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3FD92-0560-42FD-AD53-2E94B0169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273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911-D006-48F6-AD15-24BA2A29FD9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3FD92-0560-42FD-AD53-2E94B0169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80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911-D006-48F6-AD15-24BA2A29FD9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3FD92-0560-42FD-AD53-2E94B0169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399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911-D006-48F6-AD15-24BA2A29FD9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3FD92-0560-42FD-AD53-2E94B0169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97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911-D006-48F6-AD15-24BA2A29FD9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3FD92-0560-42FD-AD53-2E94B0169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19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6C911-D006-48F6-AD15-24BA2A29FD9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3FD92-0560-42FD-AD53-2E94B0169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321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6C911-D006-48F6-AD15-24BA2A29FD9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3FD92-0560-42FD-AD53-2E94B0169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800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5" y="1124744"/>
            <a:ext cx="7478216" cy="43904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ВПР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2018-19 учебном году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Мазепова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С.Г.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Заместитель директора 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МАОУ «СОШ №147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г.Челябинска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51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недостаточный уровень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сформирорванности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контролируемых элементов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и проверяемые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435280" cy="5472608"/>
          </a:xfrm>
        </p:spPr>
        <p:txBody>
          <a:bodyPr>
            <a:normAutofit fontScale="92500"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соотносить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материки или океаны с именами путешественников, которые вошли в историю открытия и освоения и обозначение на карте связанных с этим материком или океаном указанных географических объектов;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с географической картой, обозначать на карте точки по заданным координатам и определять направления;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элементы погоды по условным обозначениям и переводить информацию из условно-графической в текстовую форму;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анализировать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предложенный текст географического содержания об оболочках Земли и извлекать из него информацию по заданному вопросу;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особенностей и понимание опасности природных явлений для людей, составление текстового описания конкретного явления;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географии родного края, описание определенных географических объектов родного края.</a:t>
            </a:r>
          </a:p>
          <a:p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4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учащихся 7-х классов по группам баллов,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набранных за выполнение всей работы в сравнении с показателями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Челябинской области и РФ (в%)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300984"/>
              </p:ext>
            </p:extLst>
          </p:nvPr>
        </p:nvGraphicFramePr>
        <p:xfrm>
          <a:off x="467544" y="1628800"/>
          <a:ext cx="8075240" cy="2908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810"/>
                <a:gridCol w="2018810"/>
                <a:gridCol w="2018810"/>
                <a:gridCol w="2018810"/>
              </a:tblGrid>
              <a:tr h="8920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Челябинск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Челябинская область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421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421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421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421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69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заданий (в % от числа участников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7 класс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966692"/>
              </p:ext>
            </p:extLst>
          </p:nvPr>
        </p:nvGraphicFramePr>
        <p:xfrm>
          <a:off x="755576" y="2060848"/>
          <a:ext cx="7776866" cy="2470460"/>
        </p:xfrm>
        <a:graphic>
          <a:graphicData uri="http://schemas.openxmlformats.org/drawingml/2006/table">
            <a:tbl>
              <a:tblPr/>
              <a:tblGrid>
                <a:gridCol w="308090"/>
                <a:gridCol w="483998"/>
                <a:gridCol w="648072"/>
                <a:gridCol w="618457"/>
                <a:gridCol w="236710"/>
                <a:gridCol w="236710"/>
                <a:gridCol w="236082"/>
                <a:gridCol w="236082"/>
                <a:gridCol w="236710"/>
                <a:gridCol w="236710"/>
                <a:gridCol w="236082"/>
                <a:gridCol w="236082"/>
                <a:gridCol w="236082"/>
                <a:gridCol w="236082"/>
                <a:gridCol w="37209"/>
                <a:gridCol w="236082"/>
                <a:gridCol w="236082"/>
                <a:gridCol w="236710"/>
                <a:gridCol w="236710"/>
                <a:gridCol w="236082"/>
                <a:gridCol w="236082"/>
                <a:gridCol w="236710"/>
                <a:gridCol w="236710"/>
                <a:gridCol w="236082"/>
                <a:gridCol w="236082"/>
                <a:gridCol w="236710"/>
                <a:gridCol w="236710"/>
                <a:gridCol w="240478"/>
                <a:gridCol w="240478"/>
              </a:tblGrid>
              <a:tr h="0">
                <a:tc gridSpan="14"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4900">
                <a:tc rowSpan="2" gridSpan="3"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АТЕ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9525" algn="ctr">
                        <a:lnSpc>
                          <a:spcPts val="10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уч.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1(1)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1(2)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1(3)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1(4)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2(1)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2(2)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2(3)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3(1)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3(2)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3(3)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3(4)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4(1)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4(2)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4(3)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5(1)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5(2)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6(1)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6(2)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6(3)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7(1)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7(2)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8(1)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8(2)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8(3)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57974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57974">
                <a:tc gridSpan="3"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Вся выборка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516887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77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57974">
                <a:tc rowSpan="2">
                  <a:txBody>
                    <a:bodyPr/>
                    <a:lstStyle/>
                    <a:p>
                      <a:pPr marL="9525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Челябинская обл.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7823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68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9847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Челябинский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2227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74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ru-RU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76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67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40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недостаточный уровень 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контролируемых элементов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проверяемых умений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основных этапах географического освоения Земли, открытиях великих путешественников и землепроходцев, исследованиях материков Земли;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использования территориального подхода как основы географического мышления, владение понятийным аппаратом географии;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ориентироваться в источниках географической информации, выявлять взаимодополняющую географическую информацию. 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изученные географические объекты, описывать по карте положение и взаиморасположение географических объектов;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знания о географических законах и закономерностях;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климаты Земли. Географическая оболочка. 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еографическое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и природа материков Земли;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различать  изученные географические  объекты,  процессы  и явления;  сравнивать  географические объекты, процессы и явления на основе известных  характерных  свойств  и проводить  их  простейшую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классификацию. Умение различать географические процессы и явления, определяющие особенности природы и населения материков и океанов;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закономерности природы Земли. Население материков Земли;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различать  географические  процессы  и  явления,  определяющие особенности природы и населения материков,  отдельных  регионов  и стран;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устанавливать черты сходства и различия  особенностей  природы  и  населения,  материальной  и  духовной культуры регионов и отдельных стран.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55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Достаточный и высокий уровень 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контролируемых элементов содержания и  умений: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источники географической информации для решения различных задач;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закономерности природы Земли.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устанавливать причинно-следственные связи, строить логическое рассуждение, умозаключение и делать выводы.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создавать, применять и преобразовывать модели и схемы для решения учебных задач;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географическое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и природа материков Земли.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понятия, создавать обобщения, устанавливать аналогии, классифицировать. Умения устанавливать причинно-следственные связи, строить логическое рассуждение;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знания о населении и взаимосвязях между изученными демографическими процессами и явлениями для решения различных учебных и практико-ориентированных задач;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географическое мышление в познавательной, коммуникативной и социальной практике.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использования территориального подхода как основы географического мышления, владение понятийным аппаратом географии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86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проверочной работы по географии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разрезе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ОО(более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50% качественной успеваемости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ВПР по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географии)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6285147"/>
              </p:ext>
            </p:extLst>
          </p:nvPr>
        </p:nvGraphicFramePr>
        <p:xfrm>
          <a:off x="1115616" y="2132856"/>
          <a:ext cx="6840760" cy="3079827"/>
        </p:xfrm>
        <a:graphic>
          <a:graphicData uri="http://schemas.openxmlformats.org/drawingml/2006/table">
            <a:tbl>
              <a:tblPr firstRow="1" firstCol="1" bandRow="1"/>
              <a:tblGrid>
                <a:gridCol w="647939"/>
                <a:gridCol w="4680653"/>
                <a:gridCol w="1512168"/>
              </a:tblGrid>
              <a:tr h="13622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от ОО, принимавших участие в ВПР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 3, 4, 5, 8, 10, 11, 12, 13, 14, 23, 25, 26, 30, 31, 32, 35, 37, 41, 42, 53, 58, 61, 63, 67, 71, 76, 77, 78, 80, 82, 86, 88, 91, 93, 95, 96, 97, 99, 101, 102, 103, 104, 109, 112, 118, 120, 121, 124, 129, 138, 142, 145, 147, 148, 152, 154, 155, ОЦ №3, ОЦ №4, Ш-И №4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 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1, 58, 92, 129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9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выводы по результатам проведения ВПР в 6-7 классах по географии в 2018-2019 учебном году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В проверочной работе по географии в 2018/2019 учебном году приняли участие 10111 учащихся 6-х классов из 113 образовательных организаций г. Челябинска и в режиме апробации 2227 учащихся 7-х классов из 30 ОО г. Челябинска.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Не справились с проверочной работой по географии и не смогли набрать минимальное количество баллов: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6-х классах – 350 учащихся (3,5%);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7-х классах – 148 учащихся (6,6%).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Качественный уровень освоения основных элементов содержания ООП по учебному предмету «География» показали: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6-х классах – 5270 учащихся (52,6%);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7-х классах – 644 учащихся (28,9%).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Средний балл по городу составил: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6-х классах – 21,2 баллов (при максимальном балле – 37);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7-х классах – 19,8 баллов (при максимальном балле – 37).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	Средняя оценка по городу составила: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6-х классах – «3,6»;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7-х классах – «3,3».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69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подготовке к проведению ВПР по географии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2019-20 учебном году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анализ результатов ВПР в образовательной организации и разработать мероприятия по коррекции пробелов в знаниях обучающихся.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Уделять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внимание систематическому повторению контролируемых элементов содержания курса географии.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задания ВПР на различных этапах урока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27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 2018-2019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приказами Федеральной службы по надзору в сфере образования и науки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от 29.01.2019 г. № 84 «О проведении Федеральной службой по надзору в сфере образования и науки мониторинга качества подготовки обучающихся общеобразовательных организаций в форме национальных исследований качества образования и всероссийский проверочных работ в 2019 году» и от 07.02.2019 № 104 «О внесении изменений в график проведения Федеральной службой по надзору в сфере образования и науки мониторинга качества подготовки обучающихся общеобразовательных организаций в форме национальных исследований качества образования и всероссийский проверочных работ в 2019 году», приказом Комитета по делам образования города Челябинска от 27 февраля 2019 г. № 448-у «Об организации и проведении Всероссийских проверочных работ в 4, 5, 6, 7, 10, 11-х классах общеобразовательных организаций города Челябинска» проведены Всероссийские проверочные работы (далее – ВПР) по учебному предмету «География» для обучающихся: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классов – 09.04.2019 г.;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классов – 16.04.2019 г.</a:t>
            </a:r>
          </a:p>
        </p:txBody>
      </p:sp>
    </p:spTree>
    <p:extLst>
      <p:ext uri="{BB962C8B-B14F-4D97-AF65-F5344CB8AC3E}">
        <p14:creationId xmlns:p14="http://schemas.microsoft.com/office/powerpoint/2010/main" val="12763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2018-2019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ВПР по географии – оценка уровня общеобразовательной подготовки учащихся в соответствии с требованиями ФГОС.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 позволили осуществить диагностику достижения предметных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результатов, в том числе уровня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универсальных учебных действий (УУД) и овладения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понятиями.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проверочных работ соответствует Федеральному государственному образовательному стандарту основного общего образования (приказ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17.12.2010 г. № 1897).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0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 2018-19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24745"/>
            <a:ext cx="799288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Предусматривалась оценка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следующих УУД: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Регулятивные УУД: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целеполагание, планирование, контроль и коррекция,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Общеучебные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УУД: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и выделение необходимой информации; структурирование знаний; осознанное и произвольное построение речевого высказывания в письменной форме; выбор наиболее эффективных способов решения задач в зависимости от конкретных условий; рефлексия способов и условий действия, контроль и оценка процесса и результатов деятельности; смысловое чтение как осмысление цели чтения и выбор вида чтения в зависимости от цели; извлечение необходимой информации из прослушанных текстов различных жанров; определение основной и второстепенной информации; моделирование, преобразование модели. </a:t>
            </a:r>
          </a:p>
        </p:txBody>
      </p:sp>
    </p:spTree>
    <p:extLst>
      <p:ext uri="{BB962C8B-B14F-4D97-AF65-F5344CB8AC3E}">
        <p14:creationId xmlns:p14="http://schemas.microsoft.com/office/powerpoint/2010/main" val="78920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6593AD-D4E0-40DE-93BB-D6E9FE2DC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 2018-19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Логические УУД: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объектов в целях выделения признаков; синтез, в том числе самостоятельное достраивание с восполнением недостающих компонентов; выбор оснований и критериев для сравнения; подведение под понятие; выведение следствий; установление причинно-следственных связей; построение логической цепи рассуждений; доказательство. 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Коммуникативные УУД: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с достаточной полнотой и точностью выражать свои мысли в соответствии с задачами и условиями коммуникации.</a:t>
            </a:r>
          </a:p>
        </p:txBody>
      </p:sp>
    </p:spTree>
    <p:extLst>
      <p:ext uri="{BB962C8B-B14F-4D97-AF65-F5344CB8AC3E}">
        <p14:creationId xmlns:p14="http://schemas.microsoft.com/office/powerpoint/2010/main" val="76323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339755"/>
              </p:ext>
            </p:extLst>
          </p:nvPr>
        </p:nvGraphicFramePr>
        <p:xfrm>
          <a:off x="1691679" y="2276872"/>
          <a:ext cx="5697970" cy="1944216"/>
        </p:xfrm>
        <a:graphic>
          <a:graphicData uri="http://schemas.openxmlformats.org/drawingml/2006/table">
            <a:tbl>
              <a:tblPr firstRow="1" firstCol="1" bandRow="1"/>
              <a:tblGrid>
                <a:gridCol w="1924651"/>
                <a:gridCol w="1924651"/>
                <a:gridCol w="1848668"/>
              </a:tblGrid>
              <a:tr h="324036">
                <a:tc row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Оценка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Баллы 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0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 класс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 класс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Оценка «2»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0-9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0-10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Оценка «3»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10-21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11-25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Оценка «4»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22-30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26-32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Оценка «5»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31-37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pc="-2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33-37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первичных баллов в отметки 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44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учащихся 6-х классов по группам баллов,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набранных за выполнение всей работы в сравнении с показателями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Челябинской области и РФ (в%)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3377825"/>
              </p:ext>
            </p:extLst>
          </p:nvPr>
        </p:nvGraphicFramePr>
        <p:xfrm>
          <a:off x="457200" y="1600200"/>
          <a:ext cx="8229600" cy="2963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58083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оценка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Челябинск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Челябинская область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РФ</a:t>
                      </a:r>
                      <a:endParaRPr lang="ru-RU" dirty="0"/>
                    </a:p>
                  </a:txBody>
                  <a:tcPr/>
                </a:tc>
              </a:tr>
              <a:tr h="58083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3,9</a:t>
                      </a:r>
                      <a:endParaRPr lang="ru-RU" dirty="0"/>
                    </a:p>
                  </a:txBody>
                  <a:tcPr/>
                </a:tc>
              </a:tr>
              <a:tr h="58083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43,9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41,9</a:t>
                      </a:r>
                      <a:endParaRPr lang="ru-RU" dirty="0"/>
                    </a:p>
                  </a:txBody>
                  <a:tcPr/>
                </a:tc>
              </a:tr>
              <a:tr h="58083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«4»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44,3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42,8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44,2</a:t>
                      </a:r>
                      <a:endParaRPr lang="ru-RU" dirty="0"/>
                    </a:p>
                  </a:txBody>
                  <a:tcPr/>
                </a:tc>
              </a:tr>
              <a:tr h="58083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«5»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10,1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370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заданий (в % от числа участников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6 класс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130380"/>
              </p:ext>
            </p:extLst>
          </p:nvPr>
        </p:nvGraphicFramePr>
        <p:xfrm>
          <a:off x="539552" y="1916832"/>
          <a:ext cx="8027813" cy="2445652"/>
        </p:xfrm>
        <a:graphic>
          <a:graphicData uri="http://schemas.openxmlformats.org/drawingml/2006/table">
            <a:tbl>
              <a:tblPr/>
              <a:tblGrid>
                <a:gridCol w="34925"/>
                <a:gridCol w="864096"/>
                <a:gridCol w="645212"/>
                <a:gridCol w="248823"/>
                <a:gridCol w="248823"/>
                <a:gridCol w="248163"/>
                <a:gridCol w="248163"/>
                <a:gridCol w="248823"/>
                <a:gridCol w="248823"/>
                <a:gridCol w="248163"/>
                <a:gridCol w="248163"/>
                <a:gridCol w="248823"/>
                <a:gridCol w="248823"/>
                <a:gridCol w="248163"/>
                <a:gridCol w="221435"/>
                <a:gridCol w="275551"/>
                <a:gridCol w="248823"/>
                <a:gridCol w="248163"/>
                <a:gridCol w="248163"/>
                <a:gridCol w="248823"/>
                <a:gridCol w="248823"/>
                <a:gridCol w="248163"/>
                <a:gridCol w="248163"/>
                <a:gridCol w="248823"/>
                <a:gridCol w="248823"/>
                <a:gridCol w="248163"/>
                <a:gridCol w="335863"/>
                <a:gridCol w="432048"/>
              </a:tblGrid>
              <a:tr h="553610">
                <a:tc rowSpan="2" gridSpan="2"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АТЕ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9525" algn="ctr">
                        <a:lnSpc>
                          <a:spcPts val="10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уч.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1(2)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2(1)К1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2(1)К2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2(2)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3(2)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3(3)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4(2)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4(3)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5(2)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6(2)К1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6(2)К2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8(2)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9К1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9К2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9К3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10(2)К1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10(2)К2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07199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90783">
                <a:tc gridSpan="2"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Вся выборка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1245066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77624">
                <a:tc rowSpan="2" gridSpan="2">
                  <a:txBody>
                    <a:bodyPr/>
                    <a:lstStyle/>
                    <a:p>
                      <a:pPr marL="9525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Челябинская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область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31090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716436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Челябинский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10111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26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Достаточный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контролируемых элементов содержания и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умений: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544616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отмеченные на карте материки или океаны;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с топографической картой, в том числе определять размещение объектов и направления, рассчитывать расстояния с использованием масштаба, определять абсолютные высоты точек и рассчитывать перепады высот, а также соотносить топографическую карту с фотографией участка местности в целях определения возможностей рационального использования отображенной на карте территории;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выявлять роль планетарных явлений в жизни людей на основе проведения простейших вычислений и сопоставления времени в разных частях Земли на примере разных городов нашей страны или сравнения особенностей сезонов года в разных частях Земли;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географических закономерностей и предполагает установление соответствия элементов описания и природных зон, к которым эти элементы описания относятся, а также узнавать природные зоны по их изображениям;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графическую интерпретацию показателей погоды для выявления заданных закономерностей и описания особенностей состояния атмосферы. Анализ графиков и диаграмм;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извлекать и интерпретировать информацию о населении стран мира, умение соотносить страны мира и изображения наиболее известных достопримечательностей столиц и крупных городов или наиболее ярких особенностей этих стран;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узнавать природные явления по 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изображениям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94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1699</Words>
  <Application>Microsoft Office PowerPoint</Application>
  <PresentationFormat>Экран (4:3)</PresentationFormat>
  <Paragraphs>407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Анализ результатов ВПР в 2018-19 учебном году       Мазепова С.Г.     Заместитель директора                                                              МАОУ «СОШ №147 г.Челябинска»    </vt:lpstr>
      <vt:lpstr>ВПР 2018-2019</vt:lpstr>
      <vt:lpstr>ВПР 2018-2019</vt:lpstr>
      <vt:lpstr>ВПР 2018-19</vt:lpstr>
      <vt:lpstr>ВПР 2018-19</vt:lpstr>
      <vt:lpstr>Перевод первичных баллов в отметки </vt:lpstr>
      <vt:lpstr>Распределение учащихся 6-х классов по группам баллов,  набранных за выполнение всей работы в сравнении с показателями  по Челябинской области и РФ (в%)</vt:lpstr>
      <vt:lpstr>Выполнение заданий (в % от числа участников). 6 класс</vt:lpstr>
      <vt:lpstr> Достаточный и высокий уровень  сформированности контролируемых элементов содержания и  умений:</vt:lpstr>
      <vt:lpstr>Низкий и недостаточный уровень сформирорванности у обучающихся  контролируемых элементов содержания и проверяемые умений</vt:lpstr>
      <vt:lpstr>Распределение учащихся 7-х классов по группам баллов,  набранных за выполнение всей работы в сравнении с показателями  по Челябинской области и РФ (в%)</vt:lpstr>
      <vt:lpstr>Выполнение заданий (в % от числа участников) 7 класс</vt:lpstr>
      <vt:lpstr>Низкий и недостаточный уровень  сформированности контролируемых элементов содержания и проверяемых умений</vt:lpstr>
      <vt:lpstr>Достаточный и высокий уровень  сформированности контролируемых элементов содержания и  умений:</vt:lpstr>
      <vt:lpstr>качество выполнения проверочной работы по географии  в разрезе ОО(более 50% качественной успеваемости  по результатам ВПР по географии) </vt:lpstr>
      <vt:lpstr>Основные выводы по результатам проведения ВПР в 6-7 классах по географии в 2018-2019 учебном году</vt:lpstr>
      <vt:lpstr>Рекомендации по подготовке к проведению ВПР по географии  в 2019-20 учебном году</vt:lpstr>
    </vt:vector>
  </TitlesOfParts>
  <Company>Школа 147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Профориентация школьников при изучении географии  как важный аспект реализации образовательного проекта «ТЕМП»</dc:title>
  <dc:creator>УВР</dc:creator>
  <cp:lastModifiedBy>HP</cp:lastModifiedBy>
  <cp:revision>48</cp:revision>
  <dcterms:created xsi:type="dcterms:W3CDTF">2017-12-15T11:21:32Z</dcterms:created>
  <dcterms:modified xsi:type="dcterms:W3CDTF">2019-12-05T03:35:01Z</dcterms:modified>
</cp:coreProperties>
</file>