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4" r:id="rId9"/>
    <p:sldId id="265" r:id="rId10"/>
    <p:sldId id="266" r:id="rId11"/>
    <p:sldId id="261" r:id="rId12"/>
    <p:sldId id="262" r:id="rId13"/>
    <p:sldId id="263" r:id="rId14"/>
    <p:sldId id="267" r:id="rId15"/>
    <p:sldId id="269" r:id="rId16"/>
    <p:sldId id="268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883EA-FC1F-4DF7-8C1D-92BE8AE8346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A326A-DA53-4C2B-A6BB-A250F73AE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A326A-DA53-4C2B-A6BB-A250F73AECC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Формирование УУД </a:t>
            </a:r>
            <a:r>
              <a:rPr lang="ru-RU" dirty="0" smtClean="0">
                <a:solidFill>
                  <a:srgbClr val="FFFF00"/>
                </a:solidFill>
              </a:rPr>
              <a:t>в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препода</a:t>
            </a:r>
            <a:r>
              <a:rPr lang="ru-RU" dirty="0" smtClean="0">
                <a:solidFill>
                  <a:srgbClr val="FFFF00"/>
                </a:solidFill>
              </a:rPr>
              <a:t>вании </a:t>
            </a:r>
            <a:r>
              <a:rPr lang="ru-RU" dirty="0" smtClean="0">
                <a:solidFill>
                  <a:srgbClr val="FFFF00"/>
                </a:solidFill>
              </a:rPr>
              <a:t>физики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043890" cy="1752600"/>
          </a:xfrm>
        </p:spPr>
        <p:txBody>
          <a:bodyPr/>
          <a:lstStyle/>
          <a:p>
            <a:pPr algn="r"/>
            <a:r>
              <a:rPr lang="ru-RU" dirty="0" smtClean="0"/>
              <a:t>Выполнила: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Дингес Наталья Александровна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Филиал МАОУ СОШ № 104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7429552" cy="4786346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i="1" dirty="0" smtClean="0">
                <a:solidFill>
                  <a:srgbClr val="002060"/>
                </a:solidFill>
              </a:rPr>
              <a:t>Вычислить массу алюминиевой ложки, если при ее нагревании в стакане с чаем от 25 до 85 градусов Цельсия, она получила 528 Дж теплоты</a:t>
            </a:r>
            <a:r>
              <a:rPr lang="ru-RU" sz="3300" i="1" dirty="0" smtClean="0"/>
              <a:t>.</a:t>
            </a:r>
            <a:r>
              <a:rPr lang="ru-RU" sz="3300" dirty="0" smtClean="0"/>
              <a:t> </a:t>
            </a:r>
          </a:p>
          <a:p>
            <a:pPr>
              <a:buNone/>
            </a:pPr>
            <a:r>
              <a:rPr lang="ru-RU" sz="3300" u="sng" dirty="0" smtClean="0">
                <a:solidFill>
                  <a:srgbClr val="C00000"/>
                </a:solidFill>
              </a:rPr>
              <a:t>Решение:</a:t>
            </a:r>
            <a:r>
              <a:rPr lang="ru-RU" sz="3300" u="sng" dirty="0" smtClean="0"/>
              <a:t> </a:t>
            </a:r>
          </a:p>
          <a:p>
            <a:pPr>
              <a:buNone/>
            </a:pPr>
            <a:r>
              <a:rPr lang="ru-RU" sz="3300" i="1" dirty="0" smtClean="0"/>
              <a:t>Что происходит? Визуализировать процесс. Какова может быть масса ложки (несколько грамм или килограмм)? </a:t>
            </a:r>
            <a:r>
              <a:rPr lang="ru-RU" sz="3300" i="1" dirty="0" smtClean="0"/>
              <a:t>- </a:t>
            </a:r>
            <a:r>
              <a:rPr lang="ru-RU" sz="3300" b="1" i="1" dirty="0" smtClean="0"/>
              <a:t>прогнозирование</a:t>
            </a:r>
            <a:endParaRPr lang="ru-RU" sz="3300" b="1" i="1" dirty="0" smtClean="0"/>
          </a:p>
          <a:p>
            <a:pPr>
              <a:buNone/>
            </a:pPr>
            <a:r>
              <a:rPr lang="ru-RU" sz="3300" i="1" dirty="0" smtClean="0"/>
              <a:t> </a:t>
            </a:r>
            <a:r>
              <a:rPr lang="ru-RU" sz="3300" i="1" dirty="0" smtClean="0"/>
              <a:t>Предлагают использовать </a:t>
            </a:r>
            <a:r>
              <a:rPr lang="ru-RU" sz="3300" i="1" dirty="0" smtClean="0"/>
              <a:t>формулу, которая описывает процесс нагревания. </a:t>
            </a:r>
            <a:r>
              <a:rPr lang="ru-RU" sz="3300" i="1" dirty="0" smtClean="0"/>
              <a:t>- </a:t>
            </a:r>
            <a:r>
              <a:rPr lang="ru-RU" sz="3300" b="1" i="1" dirty="0" smtClean="0"/>
              <a:t>планирование</a:t>
            </a:r>
            <a:endParaRPr lang="ru-RU" sz="3300" b="1" i="1" dirty="0" smtClean="0"/>
          </a:p>
          <a:p>
            <a:pPr>
              <a:buNone/>
            </a:pPr>
            <a:r>
              <a:rPr lang="ru-RU" sz="3300" i="1" dirty="0" smtClean="0"/>
              <a:t>Определиться с известными и неизвестными величинами, выразить из формулы неизвестную величину. </a:t>
            </a:r>
            <a:r>
              <a:rPr lang="ru-RU" sz="3300" b="1" i="1" dirty="0" smtClean="0"/>
              <a:t>- самоконтроль: знаю ли я формулу</a:t>
            </a:r>
            <a:r>
              <a:rPr lang="ru-RU" sz="3300" b="1" i="1" dirty="0" smtClean="0"/>
              <a:t>?</a:t>
            </a:r>
          </a:p>
          <a:p>
            <a:pPr>
              <a:buNone/>
            </a:pPr>
            <a:r>
              <a:rPr lang="ru-RU" sz="3300" b="1" i="1" dirty="0" smtClean="0"/>
              <a:t>Умею ли с ней работать?</a:t>
            </a:r>
            <a:endParaRPr lang="ru-RU" sz="3300" i="1" dirty="0" smtClean="0"/>
          </a:p>
          <a:p>
            <a:pPr>
              <a:buNone/>
            </a:pPr>
            <a:r>
              <a:rPr lang="ru-RU" sz="3300" i="1" dirty="0" smtClean="0"/>
              <a:t>Вычислить значение </a:t>
            </a:r>
            <a:r>
              <a:rPr lang="ru-RU" sz="3300" i="1" u="sng" dirty="0" smtClean="0">
                <a:solidFill>
                  <a:srgbClr val="C00000"/>
                </a:solidFill>
              </a:rPr>
              <a:t>и оценить его реальность.  </a:t>
            </a:r>
            <a:r>
              <a:rPr lang="ru-RU" sz="3300" i="1" dirty="0" smtClean="0"/>
              <a:t>Проанализировать, какие этапы решения задачи вызвали затруднение. Над чем нужно работать? </a:t>
            </a:r>
          </a:p>
          <a:p>
            <a:pPr>
              <a:buNone/>
            </a:pPr>
            <a:r>
              <a:rPr lang="ru-RU" sz="3300" i="1" dirty="0" smtClean="0"/>
              <a:t>Если ответ нереален, найти ошибку в решении</a:t>
            </a:r>
            <a:r>
              <a:rPr lang="ru-RU" sz="3300" i="1" dirty="0" smtClean="0"/>
              <a:t>.</a:t>
            </a:r>
            <a:r>
              <a:rPr lang="ru-RU" sz="3300" b="1" i="1" dirty="0" smtClean="0"/>
              <a:t> </a:t>
            </a:r>
            <a:r>
              <a:rPr lang="ru-RU" sz="3300" b="1" i="1" dirty="0" smtClean="0"/>
              <a:t>-волевая </a:t>
            </a:r>
            <a:r>
              <a:rPr lang="ru-RU" sz="3300" b="1" i="1" dirty="0" smtClean="0"/>
              <a:t>саморегуляция и способность к преодолению </a:t>
            </a:r>
            <a:r>
              <a:rPr lang="ru-RU" sz="3300" b="1" i="1" dirty="0" smtClean="0"/>
              <a:t>препятствий + коррекция</a:t>
            </a:r>
            <a:r>
              <a:rPr lang="ru-RU" sz="3300" i="1" dirty="0" smtClean="0"/>
              <a:t>.</a:t>
            </a:r>
            <a:endParaRPr lang="ru-RU" sz="3300" dirty="0" smtClean="0"/>
          </a:p>
          <a:p>
            <a:endParaRPr lang="ru-RU" dirty="0"/>
          </a:p>
        </p:txBody>
      </p:sp>
      <p:pic>
        <p:nvPicPr>
          <p:cNvPr id="4" name="Рисунок 3" descr="лож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1357298"/>
            <a:ext cx="1428728" cy="1759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Познавательные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Поиск и выделение необходимой информации с применением метода информационного поиска с помощью справочных материалов кабинета, библиотеки и компьютерных средств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Умение структурировать знания</a:t>
            </a:r>
          </a:p>
          <a:p>
            <a:pPr lvl="0"/>
            <a:r>
              <a:rPr lang="ru-RU" dirty="0" smtClean="0"/>
              <a:t>Выбор наиболее эффективных способов решения задач в зависимости от конкретных условий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Действия со знаково-символическими средствами, формулами</a:t>
            </a:r>
          </a:p>
          <a:p>
            <a:pPr lvl="0"/>
            <a:r>
              <a:rPr lang="ru-RU" dirty="0" smtClean="0"/>
              <a:t>Умение грамотно и осознанно строить высказывания письменной и устной речи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Способность производить логические действия (анализ, синтез, сравнение, обобщение)</a:t>
            </a:r>
          </a:p>
          <a:p>
            <a:pPr lvl="0"/>
            <a:r>
              <a:rPr lang="ru-RU" dirty="0" smtClean="0"/>
              <a:t>Установление причинно-следственных связей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Проведение аналогий и построение логической цепочки рассуждений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епь на 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143116"/>
            <a:ext cx="2630650" cy="19640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066800"/>
          </a:xfrm>
        </p:spPr>
        <p:txBody>
          <a:bodyPr/>
          <a:lstStyle/>
          <a:p>
            <a:r>
              <a:rPr lang="ru-RU" dirty="0" smtClean="0"/>
              <a:t>Пример качественной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3116"/>
            <a:ext cx="8229600" cy="4071966"/>
          </a:xfrm>
        </p:spPr>
        <p:txBody>
          <a:bodyPr/>
          <a:lstStyle/>
          <a:p>
            <a:pPr lvl="0"/>
            <a:r>
              <a:rPr lang="ru-RU" sz="2400" b="1" i="1" dirty="0" smtClean="0"/>
              <a:t>Зачем к корпусу автомашины, перевозящей горючие смеси, прикрепляют цепь,</a:t>
            </a:r>
          </a:p>
          <a:p>
            <a:pPr lvl="0">
              <a:buNone/>
            </a:pPr>
            <a:r>
              <a:rPr lang="ru-RU" sz="2400" b="1" i="1" dirty="0" smtClean="0"/>
              <a:t> которая волочится по земле? </a:t>
            </a:r>
            <a:r>
              <a:rPr lang="ru-RU" sz="2400" i="1" dirty="0" smtClean="0"/>
              <a:t> </a:t>
            </a:r>
          </a:p>
          <a:p>
            <a:pPr lvl="0">
              <a:buNone/>
            </a:pPr>
            <a:endParaRPr lang="ru-RU" sz="2400" i="1" dirty="0" smtClean="0"/>
          </a:p>
          <a:p>
            <a:r>
              <a:rPr lang="ru-RU" sz="1800" i="1" u="sng" dirty="0" smtClean="0"/>
              <a:t>Ответ:</a:t>
            </a:r>
            <a:r>
              <a:rPr lang="ru-RU" sz="1800" i="1" dirty="0" smtClean="0"/>
              <a:t> При перевозке жидкости взбалтываются и электризуются. Чтобы избежать искр и пожара, прикрепляют цепь, которая отводит заряды в </a:t>
            </a:r>
            <a:r>
              <a:rPr lang="ru-RU" sz="1800" i="1" dirty="0" smtClean="0"/>
              <a:t>землю - </a:t>
            </a:r>
            <a:r>
              <a:rPr lang="ru-RU" sz="1800" b="1" i="1" dirty="0" smtClean="0"/>
              <a:t>Установление причинно-следственных связей, построение логической цепочки рассуждений, Умение грамотно и осознанно строить высказывания</a:t>
            </a:r>
            <a:endParaRPr lang="ru-RU" sz="1800" dirty="0" smtClean="0"/>
          </a:p>
          <a:p>
            <a:pPr lvl="0"/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Пример </a:t>
            </a:r>
            <a:r>
              <a:rPr lang="ru-RU" sz="3200" dirty="0" smtClean="0"/>
              <a:t>экспериментальной </a:t>
            </a:r>
            <a:r>
              <a:rPr lang="ru-RU" sz="3200" dirty="0" smtClean="0"/>
              <a:t>задачи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2511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Рассчитайте плотность данного кусочка </a:t>
            </a:r>
            <a:r>
              <a:rPr lang="ru-RU" b="1" i="1" dirty="0" smtClean="0"/>
              <a:t>сахара-рафинада.</a:t>
            </a:r>
            <a:endParaRPr lang="ru-RU" i="1" u="sng" dirty="0" smtClean="0"/>
          </a:p>
          <a:p>
            <a:pPr>
              <a:buNone/>
            </a:pPr>
            <a:r>
              <a:rPr lang="ru-RU" i="1" u="sng" dirty="0" smtClean="0">
                <a:solidFill>
                  <a:srgbClr val="C00000"/>
                </a:solidFill>
              </a:rPr>
              <a:t>Этапы решения</a:t>
            </a:r>
            <a:r>
              <a:rPr lang="ru-RU" i="1" dirty="0" smtClean="0">
                <a:solidFill>
                  <a:srgbClr val="C00000"/>
                </a:solidFill>
              </a:rPr>
              <a:t>: </a:t>
            </a:r>
          </a:p>
          <a:p>
            <a:pPr lvl="0"/>
            <a:r>
              <a:rPr lang="ru-RU" i="1" dirty="0" smtClean="0"/>
              <a:t> Вспомнить определение плотности вещества и формулу для ее определения. </a:t>
            </a:r>
            <a:endParaRPr lang="ru-RU" sz="2600" i="1" dirty="0" smtClean="0"/>
          </a:p>
          <a:p>
            <a:r>
              <a:rPr lang="ru-RU" i="1" dirty="0" smtClean="0">
                <a:solidFill>
                  <a:srgbClr val="002060"/>
                </a:solidFill>
              </a:rPr>
              <a:t>Понять, значения каких величин известны в задаче, а  какие нужно узнать. </a:t>
            </a:r>
          </a:p>
          <a:p>
            <a:r>
              <a:rPr lang="ru-RU" i="1" dirty="0" smtClean="0"/>
              <a:t>Как можно найти неизвестные величины? Измерить грани кусочка сахара, вычислить по формуле </a:t>
            </a:r>
            <a:r>
              <a:rPr lang="ru-RU" i="1" dirty="0" smtClean="0"/>
              <a:t>объем и взвесить сахар</a:t>
            </a:r>
            <a:endParaRPr lang="ru-RU" i="1" dirty="0" smtClean="0"/>
          </a:p>
          <a:p>
            <a:r>
              <a:rPr lang="ru-RU" i="1" dirty="0" smtClean="0"/>
              <a:t> </a:t>
            </a:r>
            <a:r>
              <a:rPr lang="ru-RU" i="1" dirty="0" smtClean="0">
                <a:solidFill>
                  <a:srgbClr val="002060"/>
                </a:solidFill>
              </a:rPr>
              <a:t>подставить его в формулу плотности для данной задачи, вычислить плотность</a:t>
            </a:r>
          </a:p>
          <a:p>
            <a:r>
              <a:rPr lang="ru-RU" i="1" dirty="0" smtClean="0"/>
              <a:t> оценить результат, сравнив его с табличным значением.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857256"/>
          </a:xfrm>
        </p:spPr>
        <p:txBody>
          <a:bodyPr/>
          <a:lstStyle/>
          <a:p>
            <a:r>
              <a:rPr lang="ru-RU" dirty="0" smtClean="0"/>
              <a:t>Коммуникативные УУД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643182"/>
            <a:ext cx="5929354" cy="36433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Обеспечивают социальную компетентность:</a:t>
            </a:r>
          </a:p>
          <a:p>
            <a:r>
              <a:rPr lang="ru-RU" dirty="0" smtClean="0"/>
              <a:t> умение общаться, учитывая позиции других людей;</a:t>
            </a:r>
          </a:p>
          <a:p>
            <a:r>
              <a:rPr lang="ru-RU" dirty="0" smtClean="0"/>
              <a:t> умение вести диалог и слушать собеседника; </a:t>
            </a:r>
          </a:p>
          <a:p>
            <a:r>
              <a:rPr lang="ru-RU" dirty="0" smtClean="0"/>
              <a:t>участвовать в коллективном обсуждении поставленной задачи.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Формируют навык продуктивного сотрудничества при взаимодействии с одноклассниками и взрослыми.</a:t>
            </a:r>
          </a:p>
          <a:p>
            <a:endParaRPr lang="ru-RU" dirty="0"/>
          </a:p>
        </p:txBody>
      </p:sp>
      <p:pic>
        <p:nvPicPr>
          <p:cNvPr id="6" name="Рисунок 5" descr="лит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714488"/>
            <a:ext cx="3124207" cy="2928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в панораме педагогического мастерства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2511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Открытый урок по теме «Агрегатные состояния вещества»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че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71810"/>
            <a:ext cx="2999726" cy="2528883"/>
          </a:xfrm>
          <a:prstGeom prst="rect">
            <a:avLst/>
          </a:prstGeom>
        </p:spPr>
      </p:pic>
      <p:pic>
        <p:nvPicPr>
          <p:cNvPr id="5" name="Рисунок 4" descr="ка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4286256"/>
            <a:ext cx="2977611" cy="2428892"/>
          </a:xfrm>
          <a:prstGeom prst="rect">
            <a:avLst/>
          </a:prstGeom>
        </p:spPr>
      </p:pic>
      <p:pic>
        <p:nvPicPr>
          <p:cNvPr id="6" name="Рисунок 5" descr="клас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071810"/>
            <a:ext cx="3786214" cy="2169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Особенная роль в формировании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Внеурочная деятельность</a:t>
            </a:r>
          </a:p>
          <a:p>
            <a:r>
              <a:rPr lang="ru-RU" sz="2400" dirty="0" smtClean="0"/>
              <a:t>Пропедевтический курс в 5-6 классах</a:t>
            </a:r>
          </a:p>
          <a:p>
            <a:r>
              <a:rPr lang="ru-RU" sz="2400" dirty="0" smtClean="0"/>
              <a:t>Элективные курсы в 7-11 классах</a:t>
            </a:r>
          </a:p>
          <a:p>
            <a:r>
              <a:rPr lang="ru-RU" sz="2400" dirty="0" smtClean="0"/>
              <a:t>Внеклассные мероприятия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холм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643314"/>
            <a:ext cx="3929090" cy="2939542"/>
          </a:xfrm>
          <a:prstGeom prst="rect">
            <a:avLst/>
          </a:prstGeom>
        </p:spPr>
      </p:pic>
      <p:pic>
        <p:nvPicPr>
          <p:cNvPr id="8" name="Рисунок 7" descr="ле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694967"/>
            <a:ext cx="3973165" cy="2872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ru-RU" dirty="0" smtClean="0"/>
              <a:t>Технологическая карта</a:t>
            </a:r>
            <a:endParaRPr lang="ru-RU" dirty="0"/>
          </a:p>
        </p:txBody>
      </p:sp>
      <p:pic>
        <p:nvPicPr>
          <p:cNvPr id="10" name="Содержимое 9" descr="тех кар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8229600" cy="4141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643050"/>
            <a:ext cx="72866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Спасибо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за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1428736"/>
            <a:ext cx="7000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Новая цель современного российского образования: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/>
              <a:t>Воспитание, социальная и педагогическая поддержка становления и развития высоконравственного, ответственного, творческого, инициативного, компетентного гражданина России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928670"/>
            <a:ext cx="800105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Универсальные учебные действи</a:t>
            </a:r>
            <a:r>
              <a:rPr lang="ru-RU" dirty="0" smtClean="0"/>
              <a:t>я – это обобщенные действия, открывающие возможность широкой ориентации учащихся, – как в различных предметных областях, так и в строении самой учебной деятельности, включая осознание учащимися ее целевой направленности, ценностно-смысловых и операциональных характеристик. (А.Г. </a:t>
            </a:r>
            <a:r>
              <a:rPr lang="ru-RU" dirty="0" err="1" smtClean="0"/>
              <a:t>Асмолов</a:t>
            </a:r>
            <a:r>
              <a:rPr lang="ru-RU" dirty="0" smtClean="0"/>
              <a:t>)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В широком понимании УУД – это умение учиться: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способность учащихся самостоятельно добывать знания,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применение знаний за пределами школы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готовность к сотрудничеству, самообразованию, познанию мира,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освоение новых социальных ролей и норм общества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Личностные УУД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5643602" cy="47171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Способность к ориентации в меняющемся мире</a:t>
            </a:r>
          </a:p>
          <a:p>
            <a:pPr lvl="0"/>
            <a:r>
              <a:rPr lang="ru-RU" dirty="0" smtClean="0"/>
              <a:t>Формирование жизненного и профессионального самоопределения</a:t>
            </a:r>
          </a:p>
          <a:p>
            <a:pPr lvl="0"/>
            <a:r>
              <a:rPr lang="ru-RU" dirty="0" smtClean="0"/>
              <a:t>Умение выделить нравственный характер поведения, соотнести поступки с моральными нормами и этическими принципами</a:t>
            </a:r>
          </a:p>
          <a:p>
            <a:pPr lvl="0"/>
            <a:r>
              <a:rPr lang="ru-RU" dirty="0" smtClean="0"/>
              <a:t>Способность ориентироваться в межличностных отношениях</a:t>
            </a:r>
          </a:p>
          <a:p>
            <a:endParaRPr lang="ru-RU" dirty="0"/>
          </a:p>
        </p:txBody>
      </p:sp>
      <p:pic>
        <p:nvPicPr>
          <p:cNvPr id="7" name="Рисунок 6" descr="7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214686"/>
            <a:ext cx="3889097" cy="2719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429684" cy="785818"/>
          </a:xfrm>
        </p:spPr>
        <p:txBody>
          <a:bodyPr/>
          <a:lstStyle/>
          <a:p>
            <a:r>
              <a:rPr lang="ru-RU" dirty="0" smtClean="0"/>
              <a:t>Творческие работы учащихся</a:t>
            </a:r>
            <a:endParaRPr lang="ru-RU" dirty="0"/>
          </a:p>
        </p:txBody>
      </p:sp>
      <p:pic>
        <p:nvPicPr>
          <p:cNvPr id="4" name="Содержимое 3" descr="CIMG04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3243263" cy="4324350"/>
          </a:xfrm>
        </p:spPr>
      </p:pic>
      <p:sp>
        <p:nvSpPr>
          <p:cNvPr id="5" name="TextBox 4"/>
          <p:cNvSpPr txBox="1"/>
          <p:nvPr/>
        </p:nvSpPr>
        <p:spPr>
          <a:xfrm>
            <a:off x="2143108" y="5000636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Дмитриев Владимир 8-1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CIMG04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643050"/>
            <a:ext cx="3857652" cy="23931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0562" y="364331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Писарева Александра 7-1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CIMG0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143380"/>
            <a:ext cx="3143272" cy="2357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6314" y="628652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Магафурова Елена 7-1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86808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Конференция «Сердце, отданное науке»</a:t>
            </a:r>
            <a:endParaRPr lang="ru-RU" sz="2800" dirty="0"/>
          </a:p>
        </p:txBody>
      </p:sp>
      <p:pic>
        <p:nvPicPr>
          <p:cNvPr id="4" name="Содержимое 3" descr="11 клас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3429000"/>
            <a:ext cx="4157470" cy="2786082"/>
          </a:xfrm>
        </p:spPr>
      </p:pic>
      <p:pic>
        <p:nvPicPr>
          <p:cNvPr id="5" name="Рисунок 4" descr="11 класс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214554"/>
            <a:ext cx="4143404" cy="3349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НРЭО. </a:t>
            </a:r>
            <a:r>
              <a:rPr lang="ru-RU" sz="3600" dirty="0" smtClean="0"/>
              <a:t>Пример задачи</a:t>
            </a:r>
            <a:endParaRPr lang="ru-RU" sz="3600" dirty="0"/>
          </a:p>
        </p:txBody>
      </p:sp>
      <p:pic>
        <p:nvPicPr>
          <p:cNvPr id="4" name="Содержимое 3" descr="задач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8527406" cy="3783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Регулятивные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5992"/>
            <a:ext cx="5786478" cy="403709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Постановка целей</a:t>
            </a:r>
          </a:p>
          <a:p>
            <a:pPr lvl="0"/>
            <a:r>
              <a:rPr lang="ru-RU" dirty="0" smtClean="0"/>
              <a:t>Планирование</a:t>
            </a:r>
          </a:p>
          <a:p>
            <a:pPr lvl="0"/>
            <a:r>
              <a:rPr lang="ru-RU" dirty="0" smtClean="0"/>
              <a:t>Прогнозирование</a:t>
            </a:r>
          </a:p>
          <a:p>
            <a:pPr lvl="0"/>
            <a:r>
              <a:rPr lang="ru-RU" dirty="0" smtClean="0"/>
              <a:t>Контроль и сравнение с эталоном</a:t>
            </a:r>
          </a:p>
          <a:p>
            <a:pPr lvl="0"/>
            <a:r>
              <a:rPr lang="ru-RU" dirty="0" smtClean="0"/>
              <a:t>Коррекция плана и способа действия</a:t>
            </a:r>
          </a:p>
          <a:p>
            <a:pPr lvl="0"/>
            <a:r>
              <a:rPr lang="ru-RU" dirty="0" smtClean="0"/>
              <a:t>Самооценка своей деятельности</a:t>
            </a:r>
          </a:p>
          <a:p>
            <a:pPr lvl="0"/>
            <a:r>
              <a:rPr lang="ru-RU" dirty="0" smtClean="0"/>
              <a:t>Волевая </a:t>
            </a:r>
            <a:r>
              <a:rPr lang="ru-RU" dirty="0" err="1" smtClean="0"/>
              <a:t>саморегуляция</a:t>
            </a:r>
            <a:r>
              <a:rPr lang="ru-RU" dirty="0" smtClean="0"/>
              <a:t>, способность к преодолению препятствий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лаб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7" y="2071678"/>
            <a:ext cx="3769877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066800"/>
          </a:xfrm>
        </p:spPr>
        <p:txBody>
          <a:bodyPr/>
          <a:lstStyle/>
          <a:p>
            <a:r>
              <a:rPr lang="ru-RU" dirty="0" smtClean="0"/>
              <a:t>Пример лабораторной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785926"/>
            <a:ext cx="6715172" cy="4857784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i="1" dirty="0" smtClean="0">
                <a:solidFill>
                  <a:srgbClr val="002060"/>
                </a:solidFill>
              </a:rPr>
              <a:t>Установить зависимость периода и частоты колебаний математического маятника от его длины</a:t>
            </a:r>
            <a:r>
              <a:rPr lang="ru-RU" sz="8000" i="1" dirty="0" smtClean="0">
                <a:solidFill>
                  <a:srgbClr val="002060"/>
                </a:solidFill>
              </a:rPr>
              <a:t>.</a:t>
            </a:r>
            <a:r>
              <a:rPr lang="ru-RU" sz="80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8000" i="1" u="sng" dirty="0" smtClean="0">
                <a:solidFill>
                  <a:srgbClr val="C00000"/>
                </a:solidFill>
              </a:rPr>
              <a:t>Ход работы:</a:t>
            </a:r>
            <a:r>
              <a:rPr lang="ru-RU" sz="8000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8000" i="1" dirty="0" smtClean="0"/>
              <a:t>Учащиеся </a:t>
            </a:r>
            <a:r>
              <a:rPr lang="ru-RU" sz="8000" b="1" i="1" dirty="0" smtClean="0"/>
              <a:t>ставят цель</a:t>
            </a:r>
            <a:r>
              <a:rPr lang="ru-RU" sz="8000" i="1" dirty="0" smtClean="0"/>
              <a:t> работы, выбирают </a:t>
            </a:r>
            <a:r>
              <a:rPr lang="ru-RU" sz="8000" i="1" dirty="0" smtClean="0"/>
              <a:t>оборудование </a:t>
            </a:r>
            <a:endParaRPr lang="ru-RU" sz="8000" i="1" dirty="0" smtClean="0"/>
          </a:p>
          <a:p>
            <a:r>
              <a:rPr lang="ru-RU" sz="8000" i="1" dirty="0" smtClean="0"/>
              <a:t> делают предположение, что меняя (увеличивая или уменьшая)  длину маятника, можно каждый раз вычислять период и частоту </a:t>
            </a:r>
            <a:r>
              <a:rPr lang="ru-RU" sz="8000" i="1" dirty="0" smtClean="0"/>
              <a:t>колебаний </a:t>
            </a:r>
            <a:r>
              <a:rPr lang="ru-RU" sz="8000" b="1" i="1" dirty="0" smtClean="0"/>
              <a:t>(прогнозирование)</a:t>
            </a:r>
            <a:endParaRPr lang="ru-RU" sz="8000" b="1" i="1" dirty="0" smtClean="0"/>
          </a:p>
          <a:p>
            <a:r>
              <a:rPr lang="ru-RU" sz="8000" i="1" dirty="0" smtClean="0"/>
              <a:t>Выполняя измерения и применяя формулу, получают значения периода и частоты. </a:t>
            </a:r>
          </a:p>
          <a:p>
            <a:r>
              <a:rPr lang="ru-RU" sz="8000" b="1" i="1" dirty="0" smtClean="0"/>
              <a:t>Анализируя формулу и сравнивая </a:t>
            </a:r>
            <a:r>
              <a:rPr lang="ru-RU" sz="8000" i="1" dirty="0" smtClean="0"/>
              <a:t>теоретические выводы с практическими результатами, делают окончательный вывод о зависимости</a:t>
            </a:r>
            <a:r>
              <a:rPr lang="ru-RU" sz="8000" i="1" dirty="0" smtClean="0"/>
              <a:t>.</a:t>
            </a:r>
          </a:p>
          <a:p>
            <a:r>
              <a:rPr lang="ru-RU" sz="8000" b="1" dirty="0" smtClean="0"/>
              <a:t>Оценивают и</a:t>
            </a:r>
            <a:r>
              <a:rPr lang="ru-RU" sz="8000" dirty="0" smtClean="0"/>
              <a:t> </a:t>
            </a:r>
            <a:r>
              <a:rPr lang="ru-RU" sz="8000" b="1" dirty="0" smtClean="0"/>
              <a:t>корректируют</a:t>
            </a:r>
            <a:r>
              <a:rPr lang="ru-RU" sz="8000" b="1" dirty="0" smtClean="0"/>
              <a:t> свою деятельность</a:t>
            </a:r>
            <a:endParaRPr lang="ru-RU" sz="8000" dirty="0" smtClean="0"/>
          </a:p>
          <a:p>
            <a:endParaRPr lang="ru-RU" dirty="0"/>
          </a:p>
        </p:txBody>
      </p:sp>
      <p:pic>
        <p:nvPicPr>
          <p:cNvPr id="4" name="Рисунок 3" descr="маят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00240"/>
            <a:ext cx="1152525" cy="17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5">
      <a:dk1>
        <a:sysClr val="windowText" lastClr="000000"/>
      </a:dk1>
      <a:lt1>
        <a:sysClr val="window" lastClr="FFFFFF"/>
      </a:lt1>
      <a:dk2>
        <a:srgbClr val="C0000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185</TotalTime>
  <Words>712</Words>
  <PresentationFormat>Экран (4:3)</PresentationFormat>
  <Paragraphs>88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Формирование УУД в преподавании физики</vt:lpstr>
      <vt:lpstr>Слайд 2</vt:lpstr>
      <vt:lpstr>Слайд 3</vt:lpstr>
      <vt:lpstr>Личностные УУД </vt:lpstr>
      <vt:lpstr>Творческие работы учащихся</vt:lpstr>
      <vt:lpstr>Конференция «Сердце, отданное науке»</vt:lpstr>
      <vt:lpstr>Реализация НРЭО. Пример задачи</vt:lpstr>
      <vt:lpstr>Регулятивные УУД</vt:lpstr>
      <vt:lpstr>Пример лабораторной работы</vt:lpstr>
      <vt:lpstr>Пример задачи</vt:lpstr>
      <vt:lpstr>Познавательные УУД</vt:lpstr>
      <vt:lpstr>Пример качественной задачи</vt:lpstr>
      <vt:lpstr>Пример экспериментальной задачи</vt:lpstr>
      <vt:lpstr>Коммуникативные УУД</vt:lpstr>
      <vt:lpstr>Участие в панораме педагогического мастерства</vt:lpstr>
      <vt:lpstr>Особенная роль в формировании УУД</vt:lpstr>
      <vt:lpstr>Технологическая карта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УУД на уроках физики</dc:title>
  <cp:lastModifiedBy>Admin</cp:lastModifiedBy>
  <cp:revision>21</cp:revision>
  <dcterms:modified xsi:type="dcterms:W3CDTF">2015-03-25T13:58:01Z</dcterms:modified>
</cp:coreProperties>
</file>