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4"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6D7F6F-3BFD-469F-A190-263FF8A1F38A}" type="datetimeFigureOut">
              <a:rPr lang="ru-RU" smtClean="0"/>
              <a:pPr/>
              <a:t>15.04.2015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39E070-602E-4D82-A623-6C6677E80136}" type="slidenum">
              <a:rPr lang="ru-RU" smtClean="0"/>
              <a:pPr/>
              <a:t>‹#›</a:t>
            </a:fld>
            <a:endParaRPr lang="ru-RU"/>
          </a:p>
        </p:txBody>
      </p:sp>
    </p:spTree>
    <p:extLst>
      <p:ext uri="{BB962C8B-B14F-4D97-AF65-F5344CB8AC3E}">
        <p14:creationId xmlns="" xmlns:p14="http://schemas.microsoft.com/office/powerpoint/2010/main" val="1931350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1B070007-DEAF-4A9F-AB8F-C747CB790F36}" type="slidenum">
              <a:rPr lang="ru-RU" altLang="ru-RU" smtClean="0">
                <a:latin typeface="Arial" pitchFamily="34" charset="0"/>
              </a:rPr>
              <a:pPr eaLnBrk="1" hangingPunct="1"/>
              <a:t>2</a:t>
            </a:fld>
            <a:endParaRPr lang="ru-RU" altLang="ru-RU" smtClean="0">
              <a:latin typeface="Arial" pitchFamily="34"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91725838-C3FB-4965-9313-3941FC676A5F}" type="slidenum">
              <a:rPr lang="ru-RU" altLang="ru-RU" smtClean="0">
                <a:latin typeface="Arial" pitchFamily="34" charset="0"/>
              </a:rPr>
              <a:pPr eaLnBrk="1" hangingPunct="1"/>
              <a:t>3</a:t>
            </a:fld>
            <a:endParaRPr lang="ru-RU" altLang="ru-RU" smtClean="0">
              <a:latin typeface="Arial" pitchFamily="34"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D1FE0534-103F-40CE-9276-2D59241BD2CE}" type="slidenum">
              <a:rPr lang="ru-RU" altLang="ru-RU" smtClean="0">
                <a:latin typeface="Arial" pitchFamily="34" charset="0"/>
              </a:rPr>
              <a:pPr eaLnBrk="1" hangingPunct="1"/>
              <a:t>4</a:t>
            </a:fld>
            <a:endParaRPr lang="ru-RU" altLang="ru-RU" smtClean="0">
              <a:latin typeface="Arial" pitchFamily="34"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CFFF25F2-6FDD-484B-943C-5CD8A3C7D814}" type="slidenum">
              <a:rPr lang="ru-RU" altLang="ru-RU" smtClean="0">
                <a:latin typeface="Arial" pitchFamily="34" charset="0"/>
              </a:rPr>
              <a:pPr eaLnBrk="1" hangingPunct="1"/>
              <a:t>5</a:t>
            </a:fld>
            <a:endParaRPr lang="ru-RU" altLang="ru-RU" smtClean="0">
              <a:latin typeface="Arial" pitchFamily="34"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41206C28-7EC7-449B-B560-789C7C50D4A9}" type="slidenum">
              <a:rPr lang="ru-RU" altLang="ru-RU" smtClean="0">
                <a:latin typeface="Arial" pitchFamily="34" charset="0"/>
              </a:rPr>
              <a:pPr eaLnBrk="1" hangingPunct="1"/>
              <a:t>6</a:t>
            </a:fld>
            <a:endParaRPr lang="ru-RU" altLang="ru-RU" smtClean="0">
              <a:latin typeface="Arial" pitchFamily="34"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70E4544B-4EAF-4F5E-9FB8-EFD04DDFDB34}" type="slidenum">
              <a:rPr lang="ru-RU" altLang="ru-RU" smtClean="0">
                <a:latin typeface="Arial" pitchFamily="34" charset="0"/>
              </a:rPr>
              <a:pPr eaLnBrk="1" hangingPunct="1"/>
              <a:t>7</a:t>
            </a:fld>
            <a:endParaRPr lang="ru-RU" altLang="ru-RU" smtClean="0">
              <a:latin typeface="Arial" pitchFamily="34"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97AC3E5A-2521-46D6-938E-CEA0CC29C65C}" type="slidenum">
              <a:rPr lang="ru-RU" altLang="ru-RU" smtClean="0">
                <a:latin typeface="Arial" pitchFamily="34" charset="0"/>
              </a:rPr>
              <a:pPr eaLnBrk="1" hangingPunct="1"/>
              <a:t>8</a:t>
            </a:fld>
            <a:endParaRPr lang="ru-RU" altLang="ru-RU" smtClean="0">
              <a:latin typeface="Arial" pitchFamily="34"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15.04.2015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55567"/>
          </a:xfrm>
        </p:spPr>
        <p:txBody>
          <a:bodyPr>
            <a:normAutofit fontScale="90000"/>
          </a:bodyPr>
          <a:lstStyle/>
          <a:p>
            <a:endParaRPr lang="ru-RU" dirty="0"/>
          </a:p>
        </p:txBody>
      </p:sp>
      <p:sp>
        <p:nvSpPr>
          <p:cNvPr id="3" name="Подзаголовок 2"/>
          <p:cNvSpPr>
            <a:spLocks noGrp="1"/>
          </p:cNvSpPr>
          <p:nvPr>
            <p:ph type="subTitle" idx="1"/>
          </p:nvPr>
        </p:nvSpPr>
        <p:spPr>
          <a:xfrm>
            <a:off x="1371600" y="2500306"/>
            <a:ext cx="7272366" cy="3138494"/>
          </a:xfrm>
        </p:spPr>
        <p:txBody>
          <a:bodyPr/>
          <a:lstStyle/>
          <a:p>
            <a:r>
              <a:rPr lang="ru-RU" b="1" dirty="0" err="1" smtClean="0">
                <a:solidFill>
                  <a:schemeClr val="tx1"/>
                </a:solidFill>
              </a:rPr>
              <a:t>Чичиланова</a:t>
            </a:r>
            <a:r>
              <a:rPr lang="ru-RU" b="1" dirty="0" smtClean="0">
                <a:solidFill>
                  <a:schemeClr val="tx1"/>
                </a:solidFill>
              </a:rPr>
              <a:t> Валентина Георгиевна</a:t>
            </a:r>
          </a:p>
          <a:p>
            <a:r>
              <a:rPr lang="ru-RU" b="1" dirty="0" smtClean="0">
                <a:solidFill>
                  <a:schemeClr val="tx1"/>
                </a:solidFill>
              </a:rPr>
              <a:t>учитель </a:t>
            </a:r>
            <a:r>
              <a:rPr lang="ru-RU" b="1" dirty="0" smtClean="0">
                <a:solidFill>
                  <a:schemeClr val="tx1"/>
                </a:solidFill>
              </a:rPr>
              <a:t>физики МАОУ лицей № </a:t>
            </a:r>
            <a:r>
              <a:rPr lang="ru-RU" b="1" dirty="0" smtClean="0">
                <a:solidFill>
                  <a:schemeClr val="tx1"/>
                </a:solidFill>
              </a:rPr>
              <a:t>102</a:t>
            </a:r>
          </a:p>
          <a:p>
            <a:endParaRPr lang="ru-RU" b="1" dirty="0" smtClean="0">
              <a:solidFill>
                <a:schemeClr val="tx1"/>
              </a:solidFill>
            </a:endParaRPr>
          </a:p>
          <a:p>
            <a:r>
              <a:rPr lang="ru-RU" b="1" dirty="0" smtClean="0">
                <a:solidFill>
                  <a:schemeClr val="tx1"/>
                </a:solidFill>
              </a:rPr>
              <a:t>г</a:t>
            </a:r>
            <a:r>
              <a:rPr lang="ru-RU" b="1" smtClean="0">
                <a:solidFill>
                  <a:schemeClr val="tx1"/>
                </a:solidFill>
              </a:rPr>
              <a:t>. </a:t>
            </a:r>
            <a:r>
              <a:rPr lang="ru-RU" b="1" dirty="0" smtClean="0">
                <a:solidFill>
                  <a:schemeClr val="tx1"/>
                </a:solidFill>
              </a:rPr>
              <a:t>Челябинск</a:t>
            </a:r>
            <a:endParaRPr lang="ru-RU" b="1"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Копия screen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28575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2883" name="Rectangle 3"/>
          <p:cNvSpPr>
            <a:spLocks noGrp="1" noChangeArrowheads="1"/>
          </p:cNvSpPr>
          <p:nvPr>
            <p:ph type="ctrTitle"/>
          </p:nvPr>
        </p:nvSpPr>
        <p:spPr/>
        <p:txBody>
          <a:bodyPr>
            <a:normAutofit/>
          </a:bodyPr>
          <a:lstStyle/>
          <a:p>
            <a:pPr fontAlgn="auto">
              <a:spcAft>
                <a:spcPts val="0"/>
              </a:spcAft>
              <a:defRPr/>
            </a:pPr>
            <a:r>
              <a:rPr lang="ru-RU" sz="3300" dirty="0" smtClean="0">
                <a:solidFill>
                  <a:schemeClr val="accent2"/>
                </a:solidFill>
              </a:rPr>
              <a:t>Особенности оценки предметных результатов</a:t>
            </a:r>
          </a:p>
        </p:txBody>
      </p:sp>
      <p:sp>
        <p:nvSpPr>
          <p:cNvPr id="28676" name="Rectangle 4"/>
          <p:cNvSpPr>
            <a:spLocks noGrp="1" noChangeArrowheads="1"/>
          </p:cNvSpPr>
          <p:nvPr>
            <p:ph type="subTitle" idx="1"/>
          </p:nvPr>
        </p:nvSpPr>
        <p:spPr/>
        <p:txBody>
          <a:bodyPr>
            <a:normAutofit fontScale="70000" lnSpcReduction="20000"/>
          </a:bodyPr>
          <a:lstStyle/>
          <a:p>
            <a:pPr marL="609600" indent="-609600" algn="ctr">
              <a:buClr>
                <a:schemeClr val="tx1"/>
              </a:buClr>
              <a:buFont typeface="Wingdings" pitchFamily="2" charset="2"/>
              <a:buNone/>
            </a:pPr>
            <a:r>
              <a:rPr lang="ru-RU" altLang="ru-RU" sz="3600" smtClean="0">
                <a:solidFill>
                  <a:srgbClr val="0070C0"/>
                </a:solidFill>
              </a:rPr>
              <a:t>       </a:t>
            </a:r>
          </a:p>
          <a:p>
            <a:pPr marL="609600" indent="-609600" algn="ctr">
              <a:buClr>
                <a:schemeClr val="tx1"/>
              </a:buClr>
              <a:buFont typeface="Wingdings" pitchFamily="2" charset="2"/>
              <a:buNone/>
            </a:pPr>
            <a:r>
              <a:rPr lang="ru-RU" altLang="ru-RU" sz="3600" smtClean="0">
                <a:solidFill>
                  <a:srgbClr val="0070C0"/>
                </a:solidFill>
              </a:rPr>
              <a:t>Оценка предметных результатов представляет собой оценку достижений планируемых результатов по всем учебным программам</a:t>
            </a:r>
          </a:p>
          <a:p>
            <a:pPr marL="609600" indent="-609600">
              <a:buClr>
                <a:schemeClr val="tx1"/>
              </a:buClr>
              <a:buFont typeface="Wingdings" pitchFamily="2" charset="2"/>
              <a:buNone/>
            </a:pPr>
            <a:endParaRPr lang="ru-RU" altLang="ru-RU" sz="3000" b="1" smtClean="0">
              <a:solidFill>
                <a:srgbClr val="0070C0"/>
              </a:solidFill>
            </a:endParaRPr>
          </a:p>
        </p:txBody>
      </p:sp>
    </p:spTree>
    <p:extLst>
      <p:ext uri="{BB962C8B-B14F-4D97-AF65-F5344CB8AC3E}">
        <p14:creationId xmlns="" xmlns:p14="http://schemas.microsoft.com/office/powerpoint/2010/main" val="121840743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Копия screen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5603" name="Rectangle 3"/>
          <p:cNvSpPr>
            <a:spLocks noGrp="1" noChangeArrowheads="1"/>
          </p:cNvSpPr>
          <p:nvPr>
            <p:ph type="title"/>
          </p:nvPr>
        </p:nvSpPr>
        <p:spPr>
          <a:xfrm>
            <a:off x="500063" y="428625"/>
            <a:ext cx="8229600" cy="850900"/>
          </a:xfrm>
        </p:spPr>
        <p:txBody>
          <a:bodyPr/>
          <a:lstStyle/>
          <a:p>
            <a:pPr fontAlgn="auto">
              <a:spcAft>
                <a:spcPts val="0"/>
              </a:spcAft>
              <a:defRPr/>
            </a:pPr>
            <a:r>
              <a:rPr lang="ru-RU" sz="3200" smtClean="0">
                <a:solidFill>
                  <a:schemeClr val="accent2"/>
                </a:solidFill>
              </a:rPr>
              <a:t>Объект оценки предметных результатов</a:t>
            </a:r>
            <a:endParaRPr lang="ru-RU" sz="3200" smtClean="0"/>
          </a:p>
        </p:txBody>
      </p:sp>
      <p:sp>
        <p:nvSpPr>
          <p:cNvPr id="18436" name="Rectangle 4"/>
          <p:cNvSpPr>
            <a:spLocks noGrp="1" noChangeArrowheads="1"/>
          </p:cNvSpPr>
          <p:nvPr>
            <p:ph idx="1"/>
          </p:nvPr>
        </p:nvSpPr>
        <p:spPr>
          <a:xfrm>
            <a:off x="1285875" y="1500188"/>
            <a:ext cx="7258050" cy="4525962"/>
          </a:xfrm>
        </p:spPr>
        <p:txBody>
          <a:bodyPr>
            <a:normAutofit/>
          </a:bodyPr>
          <a:lstStyle/>
          <a:p>
            <a:pPr marL="609600" indent="-609600" algn="just" fontAlgn="auto">
              <a:lnSpc>
                <a:spcPct val="80000"/>
              </a:lnSpc>
              <a:spcBef>
                <a:spcPts val="580"/>
              </a:spcBef>
              <a:spcAft>
                <a:spcPts val="0"/>
              </a:spcAft>
              <a:buClr>
                <a:schemeClr val="tx1"/>
              </a:buClr>
              <a:buFont typeface="Wingdings 2"/>
              <a:buChar char=""/>
              <a:defRPr/>
            </a:pPr>
            <a:r>
              <a:rPr lang="ru-RU" sz="2800" b="1" i="1" dirty="0" smtClean="0">
                <a:solidFill>
                  <a:srgbClr val="0070C0"/>
                </a:solidFill>
                <a:effectLst>
                  <a:outerShdw blurRad="38100" dist="38100" dir="2700000" algn="tl">
                    <a:srgbClr val="000000">
                      <a:alpha val="43137"/>
                    </a:srgbClr>
                  </a:outerShdw>
                </a:effectLst>
              </a:rPr>
              <a:t>Оценивается:</a:t>
            </a:r>
          </a:p>
          <a:p>
            <a:pPr marL="609600" indent="-609600" algn="ctr" fontAlgn="auto">
              <a:lnSpc>
                <a:spcPct val="80000"/>
              </a:lnSpc>
              <a:spcBef>
                <a:spcPts val="580"/>
              </a:spcBef>
              <a:spcAft>
                <a:spcPts val="0"/>
              </a:spcAft>
              <a:buClr>
                <a:schemeClr val="tx1"/>
              </a:buClr>
              <a:buFont typeface="Wingdings" pitchFamily="2" charset="2"/>
              <a:buNone/>
              <a:defRPr/>
            </a:pPr>
            <a:r>
              <a:rPr lang="ru-RU" sz="2800" b="1" dirty="0" smtClean="0">
                <a:solidFill>
                  <a:srgbClr val="0070C0"/>
                </a:solidFill>
                <a:effectLst>
                  <a:outerShdw blurRad="38100" dist="38100" dir="2700000" algn="tl">
                    <a:srgbClr val="000000">
                      <a:alpha val="43137"/>
                    </a:srgbClr>
                  </a:outerShdw>
                </a:effectLst>
              </a:rPr>
              <a:t>способность к решению </a:t>
            </a:r>
          </a:p>
          <a:p>
            <a:pPr marL="609600" indent="-609600" algn="ctr" fontAlgn="auto">
              <a:lnSpc>
                <a:spcPct val="80000"/>
              </a:lnSpc>
              <a:spcBef>
                <a:spcPts val="580"/>
              </a:spcBef>
              <a:spcAft>
                <a:spcPts val="0"/>
              </a:spcAft>
              <a:buClr>
                <a:schemeClr val="tx1"/>
              </a:buClr>
              <a:buFont typeface="Wingdings" pitchFamily="2" charset="2"/>
              <a:buNone/>
              <a:defRPr/>
            </a:pPr>
            <a:r>
              <a:rPr lang="ru-RU" sz="2800" b="1" i="1" dirty="0" smtClean="0">
                <a:solidFill>
                  <a:srgbClr val="C00000"/>
                </a:solidFill>
                <a:effectLst>
                  <a:outerShdw blurRad="38100" dist="38100" dir="2700000" algn="tl">
                    <a:srgbClr val="000000">
                      <a:alpha val="43137"/>
                    </a:srgbClr>
                  </a:outerShdw>
                </a:effectLst>
              </a:rPr>
              <a:t>учебно-познавательных </a:t>
            </a:r>
          </a:p>
          <a:p>
            <a:pPr marL="609600" indent="-609600" algn="ctr" fontAlgn="auto">
              <a:lnSpc>
                <a:spcPct val="80000"/>
              </a:lnSpc>
              <a:spcBef>
                <a:spcPts val="580"/>
              </a:spcBef>
              <a:spcAft>
                <a:spcPts val="0"/>
              </a:spcAft>
              <a:buClr>
                <a:schemeClr val="tx1"/>
              </a:buClr>
              <a:buFont typeface="Wingdings" pitchFamily="2" charset="2"/>
              <a:buNone/>
              <a:defRPr/>
            </a:pPr>
            <a:r>
              <a:rPr lang="ru-RU" sz="2800" b="1" i="1" dirty="0" smtClean="0">
                <a:solidFill>
                  <a:srgbClr val="C00000"/>
                </a:solidFill>
                <a:effectLst>
                  <a:outerShdw blurRad="38100" dist="38100" dir="2700000" algn="tl">
                    <a:srgbClr val="000000">
                      <a:alpha val="43137"/>
                    </a:srgbClr>
                  </a:outerShdw>
                </a:effectLst>
              </a:rPr>
              <a:t>и учебно-практических задач</a:t>
            </a:r>
            <a:r>
              <a:rPr lang="ru-RU" sz="2800" b="1" dirty="0" smtClean="0">
                <a:solidFill>
                  <a:srgbClr val="0070C0"/>
                </a:solidFill>
                <a:effectLst>
                  <a:outerShdw blurRad="38100" dist="38100" dir="2700000" algn="tl">
                    <a:srgbClr val="000000">
                      <a:alpha val="43137"/>
                    </a:srgbClr>
                  </a:outerShdw>
                </a:effectLst>
              </a:rPr>
              <a:t>, </a:t>
            </a:r>
          </a:p>
          <a:p>
            <a:pPr marL="609600" indent="-609600" algn="ctr" fontAlgn="auto">
              <a:lnSpc>
                <a:spcPct val="80000"/>
              </a:lnSpc>
              <a:spcBef>
                <a:spcPts val="580"/>
              </a:spcBef>
              <a:spcAft>
                <a:spcPts val="0"/>
              </a:spcAft>
              <a:buClr>
                <a:schemeClr val="tx1"/>
              </a:buClr>
              <a:buFont typeface="Wingdings" pitchFamily="2" charset="2"/>
              <a:buNone/>
              <a:defRPr/>
            </a:pPr>
            <a:r>
              <a:rPr lang="ru-RU" sz="2800" b="1" dirty="0" smtClean="0">
                <a:solidFill>
                  <a:srgbClr val="0070C0"/>
                </a:solidFill>
                <a:effectLst>
                  <a:outerShdw blurRad="38100" dist="38100" dir="2700000" algn="tl">
                    <a:srgbClr val="000000">
                      <a:alpha val="43137"/>
                    </a:srgbClr>
                  </a:outerShdw>
                </a:effectLst>
              </a:rPr>
              <a:t>основанных на изучаемом учебном материале, с использованием способов действий, релевантных содержанию учебных предметов, в том числе – </a:t>
            </a:r>
            <a:r>
              <a:rPr lang="ru-RU" sz="2800" b="1" dirty="0" err="1" smtClean="0">
                <a:solidFill>
                  <a:srgbClr val="0070C0"/>
                </a:solidFill>
                <a:effectLst>
                  <a:outerShdw blurRad="38100" dist="38100" dir="2700000" algn="tl">
                    <a:srgbClr val="000000">
                      <a:alpha val="43137"/>
                    </a:srgbClr>
                  </a:outerShdw>
                </a:effectLst>
              </a:rPr>
              <a:t>метапредметных</a:t>
            </a:r>
            <a:r>
              <a:rPr lang="ru-RU" sz="2800" b="1" dirty="0" smtClean="0">
                <a:solidFill>
                  <a:srgbClr val="0070C0"/>
                </a:solidFill>
                <a:effectLst>
                  <a:outerShdw blurRad="38100" dist="38100" dir="2700000" algn="tl">
                    <a:srgbClr val="000000">
                      <a:alpha val="43137"/>
                    </a:srgbClr>
                  </a:outerShdw>
                </a:effectLst>
              </a:rPr>
              <a:t> (познавательных, регулятивных, коммуникативных) действий.</a:t>
            </a:r>
          </a:p>
          <a:p>
            <a:pPr marL="609600" indent="-609600" algn="just" fontAlgn="auto">
              <a:lnSpc>
                <a:spcPct val="80000"/>
              </a:lnSpc>
              <a:spcBef>
                <a:spcPts val="580"/>
              </a:spcBef>
              <a:spcAft>
                <a:spcPts val="0"/>
              </a:spcAft>
              <a:buClr>
                <a:schemeClr val="tx1"/>
              </a:buClr>
              <a:buFont typeface="Wingdings 2"/>
              <a:buChar char=""/>
              <a:defRPr/>
            </a:pPr>
            <a:endParaRPr lang="ru-RU" sz="2400" b="1" dirty="0" smtClean="0">
              <a:solidFill>
                <a:srgbClr val="0070C0"/>
              </a:solidFill>
            </a:endParaRPr>
          </a:p>
          <a:p>
            <a:pPr marL="609600" indent="-609600" algn="just" fontAlgn="auto">
              <a:lnSpc>
                <a:spcPct val="80000"/>
              </a:lnSpc>
              <a:spcBef>
                <a:spcPts val="580"/>
              </a:spcBef>
              <a:spcAft>
                <a:spcPts val="0"/>
              </a:spcAft>
              <a:buClr>
                <a:schemeClr val="tx1"/>
              </a:buClr>
              <a:buFont typeface="Wingdings 2"/>
              <a:buChar char=""/>
              <a:defRPr/>
            </a:pPr>
            <a:endParaRPr lang="ru-RU" sz="2400" b="1" dirty="0" smtClean="0">
              <a:solidFill>
                <a:srgbClr val="0070C0"/>
              </a:solidFill>
            </a:endParaRPr>
          </a:p>
        </p:txBody>
      </p:sp>
    </p:spTree>
    <p:extLst>
      <p:ext uri="{BB962C8B-B14F-4D97-AF65-F5344CB8AC3E}">
        <p14:creationId xmlns="" xmlns:p14="http://schemas.microsoft.com/office/powerpoint/2010/main" val="44596812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Копия screen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28575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2883" name="Rectangle 3"/>
          <p:cNvSpPr>
            <a:spLocks noGrp="1" noChangeArrowheads="1"/>
          </p:cNvSpPr>
          <p:nvPr>
            <p:ph type="title"/>
          </p:nvPr>
        </p:nvSpPr>
        <p:spPr>
          <a:xfrm>
            <a:off x="468313" y="404813"/>
            <a:ext cx="8229600" cy="850900"/>
          </a:xfrm>
        </p:spPr>
        <p:txBody>
          <a:bodyPr>
            <a:normAutofit fontScale="90000"/>
          </a:bodyPr>
          <a:lstStyle/>
          <a:p>
            <a:pPr fontAlgn="auto">
              <a:spcAft>
                <a:spcPts val="0"/>
              </a:spcAft>
              <a:defRPr/>
            </a:pPr>
            <a:r>
              <a:rPr lang="ru-RU" sz="3300" dirty="0" smtClean="0">
                <a:solidFill>
                  <a:schemeClr val="accent2"/>
                </a:solidFill>
              </a:rPr>
              <a:t>Особенности оценки предметных результатов</a:t>
            </a:r>
          </a:p>
        </p:txBody>
      </p:sp>
      <p:sp>
        <p:nvSpPr>
          <p:cNvPr id="122884" name="Rectangle 4"/>
          <p:cNvSpPr>
            <a:spLocks noGrp="1" noChangeArrowheads="1"/>
          </p:cNvSpPr>
          <p:nvPr>
            <p:ph idx="1"/>
          </p:nvPr>
        </p:nvSpPr>
        <p:spPr>
          <a:xfrm>
            <a:off x="914400" y="1484313"/>
            <a:ext cx="7258050" cy="4525962"/>
          </a:xfrm>
        </p:spPr>
        <p:txBody>
          <a:bodyPr>
            <a:normAutofit fontScale="92500"/>
          </a:bodyPr>
          <a:lstStyle/>
          <a:p>
            <a:pPr marL="609600" indent="-609600" fontAlgn="auto">
              <a:spcBef>
                <a:spcPts val="580"/>
              </a:spcBef>
              <a:spcAft>
                <a:spcPts val="0"/>
              </a:spcAft>
              <a:buClr>
                <a:schemeClr val="tx1"/>
              </a:buClr>
              <a:buFont typeface="Wingdings 2"/>
              <a:buChar char=""/>
              <a:defRPr/>
            </a:pPr>
            <a:r>
              <a:rPr lang="ru-RU" sz="2400" dirty="0" smtClean="0">
                <a:solidFill>
                  <a:srgbClr val="0070C0"/>
                </a:solidFill>
              </a:rPr>
              <a:t>Оценка предметных результатов с учетом уровневого подхода, принятого в Стандарте, предполагает выделение </a:t>
            </a:r>
            <a:r>
              <a:rPr lang="ru-RU" sz="2400" b="1" i="1" dirty="0" smtClean="0">
                <a:solidFill>
                  <a:srgbClr val="C00000"/>
                </a:solidFill>
              </a:rPr>
              <a:t>5 уровней достижений </a:t>
            </a:r>
            <a:r>
              <a:rPr lang="ru-RU" sz="2400" dirty="0" smtClean="0">
                <a:solidFill>
                  <a:srgbClr val="0070C0"/>
                </a:solidFill>
              </a:rPr>
              <a:t>как точки отсчета при построении всей системы оценки и организации индивидуальной работы с учащимися</a:t>
            </a:r>
            <a:r>
              <a:rPr lang="ru-RU" sz="3400" dirty="0" smtClean="0">
                <a:solidFill>
                  <a:srgbClr val="0070C0"/>
                </a:solidFill>
              </a:rPr>
              <a:t>. </a:t>
            </a:r>
            <a:endParaRPr lang="ru-RU" sz="2400" dirty="0" smtClean="0">
              <a:solidFill>
                <a:srgbClr val="0070C0"/>
              </a:solidFill>
            </a:endParaRPr>
          </a:p>
          <a:p>
            <a:pPr marL="609600" indent="-609600" fontAlgn="auto">
              <a:spcBef>
                <a:spcPts val="580"/>
              </a:spcBef>
              <a:spcAft>
                <a:spcPts val="0"/>
              </a:spcAft>
              <a:buClr>
                <a:schemeClr val="tx1"/>
              </a:buClr>
              <a:buFont typeface="Wingdings 2"/>
              <a:buChar char=""/>
              <a:defRPr/>
            </a:pPr>
            <a:r>
              <a:rPr lang="ru-RU" sz="2400" dirty="0" smtClean="0">
                <a:solidFill>
                  <a:srgbClr val="0070C0"/>
                </a:solidFill>
              </a:rPr>
              <a:t>Реальные достижения учащихся могут соответствовать базовому уровню, а могут отличаться от него как в сторону </a:t>
            </a:r>
            <a:r>
              <a:rPr lang="ru-RU" sz="2400" b="1" i="1" dirty="0" err="1" smtClean="0">
                <a:solidFill>
                  <a:srgbClr val="C00000"/>
                </a:solidFill>
              </a:rPr>
              <a:t>превышения, </a:t>
            </a:r>
            <a:r>
              <a:rPr lang="ru-RU" sz="2400" dirty="0" smtClean="0">
                <a:solidFill>
                  <a:srgbClr val="0070C0"/>
                </a:solidFill>
              </a:rPr>
              <a:t>так и в сторону </a:t>
            </a:r>
            <a:r>
              <a:rPr lang="ru-RU" sz="2400" b="1" i="1" dirty="0" err="1" smtClean="0">
                <a:solidFill>
                  <a:srgbClr val="C00000"/>
                </a:solidFill>
              </a:rPr>
              <a:t>недостижения</a:t>
            </a:r>
            <a:r>
              <a:rPr lang="ru-RU" sz="2400" b="1" i="1" dirty="0" smtClean="0">
                <a:solidFill>
                  <a:srgbClr val="C00000"/>
                </a:solidFill>
              </a:rPr>
              <a:t>.</a:t>
            </a:r>
          </a:p>
          <a:p>
            <a:pPr marL="609600" indent="-609600" fontAlgn="auto">
              <a:spcBef>
                <a:spcPts val="580"/>
              </a:spcBef>
              <a:spcAft>
                <a:spcPts val="0"/>
              </a:spcAft>
              <a:buClr>
                <a:schemeClr val="tx1"/>
              </a:buClr>
              <a:buFont typeface="Wingdings 2"/>
              <a:buChar char=""/>
              <a:defRPr/>
            </a:pPr>
            <a:endParaRPr lang="ru-RU" sz="3400" dirty="0" smtClean="0">
              <a:solidFill>
                <a:srgbClr val="0070C0"/>
              </a:solidFill>
            </a:endParaRPr>
          </a:p>
          <a:p>
            <a:pPr marL="609600" indent="-609600" algn="ctr" fontAlgn="auto">
              <a:spcBef>
                <a:spcPts val="580"/>
              </a:spcBef>
              <a:spcAft>
                <a:spcPts val="0"/>
              </a:spcAft>
              <a:buClr>
                <a:schemeClr val="tx1"/>
              </a:buClr>
              <a:buFont typeface="Wingdings" pitchFamily="2" charset="2"/>
              <a:buNone/>
              <a:defRPr/>
            </a:pPr>
            <a:r>
              <a:rPr lang="ru-RU" sz="3400" dirty="0" smtClean="0">
                <a:solidFill>
                  <a:srgbClr val="0070C0"/>
                </a:solidFill>
              </a:rPr>
              <a:t>       </a:t>
            </a:r>
          </a:p>
          <a:p>
            <a:pPr marL="609600" indent="-609600" fontAlgn="auto">
              <a:spcBef>
                <a:spcPts val="580"/>
              </a:spcBef>
              <a:spcAft>
                <a:spcPts val="0"/>
              </a:spcAft>
              <a:buClr>
                <a:schemeClr val="tx1"/>
              </a:buClr>
              <a:buFont typeface="Wingdings" pitchFamily="2" charset="2"/>
              <a:buNone/>
              <a:defRPr/>
            </a:pPr>
            <a:endParaRPr lang="ru-RU" sz="3000" b="1" dirty="0" smtClean="0">
              <a:solidFill>
                <a:srgbClr val="0070C0"/>
              </a:solidFill>
            </a:endParaRPr>
          </a:p>
        </p:txBody>
      </p:sp>
    </p:spTree>
    <p:extLst>
      <p:ext uri="{BB962C8B-B14F-4D97-AF65-F5344CB8AC3E}">
        <p14:creationId xmlns="" xmlns:p14="http://schemas.microsoft.com/office/powerpoint/2010/main" val="317560766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Копия screen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28575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2883" name="Rectangle 3"/>
          <p:cNvSpPr>
            <a:spLocks noGrp="1" noChangeArrowheads="1"/>
          </p:cNvSpPr>
          <p:nvPr>
            <p:ph type="title"/>
          </p:nvPr>
        </p:nvSpPr>
        <p:spPr>
          <a:xfrm>
            <a:off x="468313" y="404813"/>
            <a:ext cx="8229600" cy="850900"/>
          </a:xfrm>
        </p:spPr>
        <p:txBody>
          <a:bodyPr>
            <a:normAutofit fontScale="90000"/>
          </a:bodyPr>
          <a:lstStyle/>
          <a:p>
            <a:pPr fontAlgn="auto">
              <a:spcAft>
                <a:spcPts val="0"/>
              </a:spcAft>
              <a:defRPr/>
            </a:pPr>
            <a:r>
              <a:rPr lang="ru-RU" sz="3300" dirty="0" smtClean="0">
                <a:solidFill>
                  <a:schemeClr val="accent2"/>
                </a:solidFill>
              </a:rPr>
              <a:t>Особенности оценки предметных результатов</a:t>
            </a:r>
          </a:p>
        </p:txBody>
      </p:sp>
      <p:sp>
        <p:nvSpPr>
          <p:cNvPr id="122884" name="Rectangle 4"/>
          <p:cNvSpPr>
            <a:spLocks noGrp="1" noChangeArrowheads="1"/>
          </p:cNvSpPr>
          <p:nvPr>
            <p:ph idx="1"/>
          </p:nvPr>
        </p:nvSpPr>
        <p:spPr>
          <a:xfrm>
            <a:off x="914400" y="1484313"/>
            <a:ext cx="7258050" cy="4525962"/>
          </a:xfrm>
        </p:spPr>
        <p:txBody>
          <a:bodyPr>
            <a:normAutofit/>
          </a:bodyPr>
          <a:lstStyle/>
          <a:p>
            <a:pPr marL="609600" indent="-609600" algn="just" fontAlgn="auto">
              <a:spcBef>
                <a:spcPts val="580"/>
              </a:spcBef>
              <a:spcAft>
                <a:spcPts val="0"/>
              </a:spcAft>
              <a:buClr>
                <a:schemeClr val="tx1"/>
              </a:buClr>
              <a:buFont typeface="Wingdings" pitchFamily="2" charset="2"/>
              <a:buNone/>
              <a:defRPr/>
            </a:pPr>
            <a:r>
              <a:rPr lang="ru-RU" sz="3400" dirty="0" smtClean="0">
                <a:solidFill>
                  <a:srgbClr val="0070C0"/>
                </a:solidFill>
              </a:rPr>
              <a:t>  </a:t>
            </a:r>
          </a:p>
          <a:p>
            <a:pPr marL="609600" indent="-609600" fontAlgn="auto">
              <a:spcBef>
                <a:spcPts val="580"/>
              </a:spcBef>
              <a:spcAft>
                <a:spcPts val="0"/>
              </a:spcAft>
              <a:buClr>
                <a:schemeClr val="tx1"/>
              </a:buClr>
              <a:buFont typeface="Wingdings 2"/>
              <a:buChar char=""/>
              <a:defRPr/>
            </a:pPr>
            <a:r>
              <a:rPr lang="ru-RU" sz="2400" b="1" i="1" dirty="0" smtClean="0">
                <a:solidFill>
                  <a:srgbClr val="C00000"/>
                </a:solidFill>
              </a:rPr>
              <a:t>Базовый уровень достижений </a:t>
            </a:r>
            <a:r>
              <a:rPr lang="ru-RU" sz="2400" dirty="0" smtClean="0">
                <a:solidFill>
                  <a:srgbClr val="0070C0"/>
                </a:solidFill>
              </a:rPr>
              <a:t>– уровень, который демонстрирует освоение учебных действий с опорной системой знаний в рамках диапазона (круга) выделенных задач. Овладение базовым уровнем является достаточным для продолжения обучения на следующей ступени образования, но не по профильному направлению. Достижению базового уровня соответствует отметка «удовлетворительно» (или отметка «3», отметка «зачтено»).</a:t>
            </a:r>
          </a:p>
          <a:p>
            <a:pPr marL="609600" indent="-609600" fontAlgn="auto">
              <a:spcBef>
                <a:spcPts val="580"/>
              </a:spcBef>
              <a:spcAft>
                <a:spcPts val="0"/>
              </a:spcAft>
              <a:buClr>
                <a:schemeClr val="tx1"/>
              </a:buClr>
              <a:buFont typeface="Wingdings" pitchFamily="2" charset="2"/>
              <a:buNone/>
              <a:defRPr/>
            </a:pPr>
            <a:endParaRPr lang="ru-RU" sz="3000" b="1" dirty="0" smtClean="0">
              <a:solidFill>
                <a:srgbClr val="0070C0"/>
              </a:solidFill>
            </a:endParaRPr>
          </a:p>
        </p:txBody>
      </p:sp>
    </p:spTree>
    <p:extLst>
      <p:ext uri="{BB962C8B-B14F-4D97-AF65-F5344CB8AC3E}">
        <p14:creationId xmlns="" xmlns:p14="http://schemas.microsoft.com/office/powerpoint/2010/main" val="285625476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Копия screen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28575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2883" name="Rectangle 3"/>
          <p:cNvSpPr>
            <a:spLocks noGrp="1" noChangeArrowheads="1"/>
          </p:cNvSpPr>
          <p:nvPr>
            <p:ph type="title"/>
          </p:nvPr>
        </p:nvSpPr>
        <p:spPr>
          <a:xfrm>
            <a:off x="468313" y="404813"/>
            <a:ext cx="8229600" cy="850900"/>
          </a:xfrm>
        </p:spPr>
        <p:txBody>
          <a:bodyPr>
            <a:normAutofit fontScale="90000"/>
          </a:bodyPr>
          <a:lstStyle/>
          <a:p>
            <a:pPr fontAlgn="auto">
              <a:spcAft>
                <a:spcPts val="0"/>
              </a:spcAft>
              <a:defRPr/>
            </a:pPr>
            <a:r>
              <a:rPr lang="ru-RU" sz="3300" dirty="0" smtClean="0">
                <a:solidFill>
                  <a:schemeClr val="accent2"/>
                </a:solidFill>
              </a:rPr>
              <a:t>Особенности оценки предметных результатов</a:t>
            </a:r>
          </a:p>
        </p:txBody>
      </p:sp>
      <p:sp>
        <p:nvSpPr>
          <p:cNvPr id="122884" name="Rectangle 4"/>
          <p:cNvSpPr>
            <a:spLocks noGrp="1" noChangeArrowheads="1"/>
          </p:cNvSpPr>
          <p:nvPr>
            <p:ph idx="1"/>
          </p:nvPr>
        </p:nvSpPr>
        <p:spPr>
          <a:xfrm>
            <a:off x="914400" y="1484313"/>
            <a:ext cx="7258050" cy="4525962"/>
          </a:xfrm>
        </p:spPr>
        <p:txBody>
          <a:bodyPr>
            <a:normAutofit/>
          </a:bodyPr>
          <a:lstStyle/>
          <a:p>
            <a:pPr marL="609600" indent="-609600" algn="just" fontAlgn="auto">
              <a:spcBef>
                <a:spcPts val="580"/>
              </a:spcBef>
              <a:spcAft>
                <a:spcPts val="0"/>
              </a:spcAft>
              <a:buClr>
                <a:schemeClr val="tx1"/>
              </a:buClr>
              <a:buFont typeface="Wingdings" pitchFamily="2" charset="2"/>
              <a:buNone/>
              <a:defRPr/>
            </a:pPr>
            <a:r>
              <a:rPr lang="ru-RU" sz="3400" dirty="0" smtClean="0">
                <a:solidFill>
                  <a:srgbClr val="0070C0"/>
                </a:solidFill>
              </a:rPr>
              <a:t>  </a:t>
            </a:r>
          </a:p>
          <a:p>
            <a:pPr marL="274320" indent="-274320" fontAlgn="auto">
              <a:spcBef>
                <a:spcPts val="580"/>
              </a:spcBef>
              <a:spcAft>
                <a:spcPts val="0"/>
              </a:spcAft>
              <a:buFont typeface="Wingdings 2"/>
              <a:buChar char=""/>
              <a:defRPr/>
            </a:pPr>
            <a:r>
              <a:rPr lang="ru-RU" sz="2400" dirty="0" smtClean="0">
                <a:solidFill>
                  <a:srgbClr val="0070C0"/>
                </a:solidFill>
              </a:rPr>
              <a:t>Превышение </a:t>
            </a:r>
            <a:r>
              <a:rPr lang="ru-RU" sz="2400" b="1" i="1" dirty="0" smtClean="0">
                <a:solidFill>
                  <a:srgbClr val="C00000"/>
                </a:solidFill>
              </a:rPr>
              <a:t>базового уровня </a:t>
            </a:r>
            <a:r>
              <a:rPr lang="ru-RU" sz="2400" dirty="0" smtClean="0">
                <a:solidFill>
                  <a:srgbClr val="0070C0"/>
                </a:solidFill>
              </a:rPr>
              <a:t>свидетельствует об усвоении опорной системы знаний на уровне осознанного </a:t>
            </a:r>
            <a:r>
              <a:rPr lang="ru-RU" sz="2400" b="1" i="1" dirty="0" smtClean="0">
                <a:solidFill>
                  <a:srgbClr val="C00000"/>
                </a:solidFill>
              </a:rPr>
              <a:t>произвольного овладения </a:t>
            </a:r>
            <a:r>
              <a:rPr lang="ru-RU" sz="2400" dirty="0" smtClean="0">
                <a:solidFill>
                  <a:srgbClr val="0070C0"/>
                </a:solidFill>
              </a:rPr>
              <a:t>учебными действиями, а также о кругозоре, широте (или избирательности) интересов. В</a:t>
            </a:r>
            <a:r>
              <a:rPr lang="en-US" sz="2400" dirty="0" err="1" smtClean="0">
                <a:solidFill>
                  <a:srgbClr val="0070C0"/>
                </a:solidFill>
              </a:rPr>
              <a:t>ыдел</a:t>
            </a:r>
            <a:r>
              <a:rPr lang="ru-RU" sz="2400" dirty="0" err="1" smtClean="0">
                <a:solidFill>
                  <a:srgbClr val="0070C0"/>
                </a:solidFill>
              </a:rPr>
              <a:t>ены</a:t>
            </a:r>
            <a:r>
              <a:rPr lang="en-US" sz="2400" dirty="0" smtClean="0">
                <a:solidFill>
                  <a:srgbClr val="0070C0"/>
                </a:solidFill>
              </a:rPr>
              <a:t> </a:t>
            </a:r>
            <a:r>
              <a:rPr lang="en-US" sz="2400" dirty="0" err="1" smtClean="0">
                <a:solidFill>
                  <a:srgbClr val="0070C0"/>
                </a:solidFill>
              </a:rPr>
              <a:t>следующие</a:t>
            </a:r>
            <a:r>
              <a:rPr lang="en-US" sz="2400" dirty="0" smtClean="0">
                <a:solidFill>
                  <a:srgbClr val="0070C0"/>
                </a:solidFill>
              </a:rPr>
              <a:t> </a:t>
            </a:r>
            <a:r>
              <a:rPr lang="en-US" sz="2400" b="1" i="1" dirty="0" err="1" smtClean="0">
                <a:solidFill>
                  <a:srgbClr val="C00000"/>
                </a:solidFill>
              </a:rPr>
              <a:t>два</a:t>
            </a:r>
            <a:r>
              <a:rPr lang="en-US" sz="2400" b="1" i="1" dirty="0" smtClean="0">
                <a:solidFill>
                  <a:srgbClr val="C00000"/>
                </a:solidFill>
              </a:rPr>
              <a:t> </a:t>
            </a:r>
            <a:r>
              <a:rPr lang="en-US" sz="2400" b="1" i="1" dirty="0" err="1" smtClean="0">
                <a:solidFill>
                  <a:srgbClr val="C00000"/>
                </a:solidFill>
              </a:rPr>
              <a:t>уровня</a:t>
            </a:r>
            <a:r>
              <a:rPr lang="en-US" sz="2400" dirty="0" smtClean="0">
                <a:solidFill>
                  <a:srgbClr val="0070C0"/>
                </a:solidFill>
              </a:rPr>
              <a:t>, </a:t>
            </a:r>
            <a:r>
              <a:rPr lang="en-US" sz="2400" dirty="0" err="1" smtClean="0">
                <a:solidFill>
                  <a:srgbClr val="0070C0"/>
                </a:solidFill>
              </a:rPr>
              <a:t>превышающие</a:t>
            </a:r>
            <a:r>
              <a:rPr lang="en-US" sz="2400" dirty="0" smtClean="0">
                <a:solidFill>
                  <a:srgbClr val="0070C0"/>
                </a:solidFill>
              </a:rPr>
              <a:t> </a:t>
            </a:r>
            <a:r>
              <a:rPr lang="en-US" sz="2400" dirty="0" err="1" smtClean="0">
                <a:solidFill>
                  <a:srgbClr val="0070C0"/>
                </a:solidFill>
              </a:rPr>
              <a:t>базовый</a:t>
            </a:r>
            <a:r>
              <a:rPr lang="en-US" sz="2400" dirty="0" smtClean="0">
                <a:solidFill>
                  <a:srgbClr val="0070C0"/>
                </a:solidFill>
              </a:rPr>
              <a:t>:</a:t>
            </a:r>
            <a:endParaRPr lang="ru-RU" sz="2400" dirty="0" smtClean="0">
              <a:solidFill>
                <a:srgbClr val="0070C0"/>
              </a:solidFill>
            </a:endParaRPr>
          </a:p>
          <a:p>
            <a:pPr marL="274320" indent="-274320" fontAlgn="auto">
              <a:spcBef>
                <a:spcPts val="580"/>
              </a:spcBef>
              <a:spcAft>
                <a:spcPts val="0"/>
              </a:spcAft>
              <a:buFont typeface="Wingdings 2"/>
              <a:buChar char=""/>
              <a:defRPr/>
            </a:pPr>
            <a:r>
              <a:rPr lang="ru-RU" sz="2400" b="1" i="1" dirty="0" smtClean="0">
                <a:solidFill>
                  <a:srgbClr val="C00000"/>
                </a:solidFill>
              </a:rPr>
              <a:t>повышенный уровень </a:t>
            </a:r>
            <a:r>
              <a:rPr lang="ru-RU" sz="2400" dirty="0" smtClean="0">
                <a:solidFill>
                  <a:srgbClr val="0070C0"/>
                </a:solidFill>
              </a:rPr>
              <a:t>достижения планируемых результатов, оценка «хорошо» (отметка «4»),</a:t>
            </a:r>
          </a:p>
          <a:p>
            <a:pPr marL="274320" indent="-274320" fontAlgn="auto">
              <a:spcBef>
                <a:spcPts val="580"/>
              </a:spcBef>
              <a:spcAft>
                <a:spcPts val="0"/>
              </a:spcAft>
              <a:buFont typeface="Wingdings 2"/>
              <a:buChar char=""/>
              <a:defRPr/>
            </a:pPr>
            <a:r>
              <a:rPr lang="ru-RU" sz="2400" b="1" i="1" dirty="0" smtClean="0">
                <a:solidFill>
                  <a:srgbClr val="C00000"/>
                </a:solidFill>
              </a:rPr>
              <a:t>высокий уровень </a:t>
            </a:r>
            <a:r>
              <a:rPr lang="ru-RU" sz="2400" dirty="0" smtClean="0">
                <a:solidFill>
                  <a:srgbClr val="0070C0"/>
                </a:solidFill>
              </a:rPr>
              <a:t>достижения планируемых результатов, оценка «отлично» (отметка «5»).</a:t>
            </a:r>
          </a:p>
          <a:p>
            <a:pPr marL="609600" indent="-609600" fontAlgn="auto">
              <a:spcBef>
                <a:spcPts val="580"/>
              </a:spcBef>
              <a:spcAft>
                <a:spcPts val="0"/>
              </a:spcAft>
              <a:buClr>
                <a:schemeClr val="tx1"/>
              </a:buClr>
              <a:buFont typeface="Wingdings" pitchFamily="2" charset="2"/>
              <a:buNone/>
              <a:defRPr/>
            </a:pPr>
            <a:endParaRPr lang="ru-RU" sz="3000" b="1" dirty="0" smtClean="0">
              <a:solidFill>
                <a:srgbClr val="0070C0"/>
              </a:solidFill>
            </a:endParaRPr>
          </a:p>
        </p:txBody>
      </p:sp>
    </p:spTree>
    <p:extLst>
      <p:ext uri="{BB962C8B-B14F-4D97-AF65-F5344CB8AC3E}">
        <p14:creationId xmlns="" xmlns:p14="http://schemas.microsoft.com/office/powerpoint/2010/main" val="946354194"/>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Копия screen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28575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2883" name="Rectangle 3"/>
          <p:cNvSpPr>
            <a:spLocks noGrp="1" noChangeArrowheads="1"/>
          </p:cNvSpPr>
          <p:nvPr>
            <p:ph type="title"/>
          </p:nvPr>
        </p:nvSpPr>
        <p:spPr>
          <a:xfrm>
            <a:off x="468313" y="404813"/>
            <a:ext cx="8229600" cy="850900"/>
          </a:xfrm>
        </p:spPr>
        <p:txBody>
          <a:bodyPr>
            <a:normAutofit fontScale="90000"/>
          </a:bodyPr>
          <a:lstStyle/>
          <a:p>
            <a:pPr fontAlgn="auto">
              <a:spcAft>
                <a:spcPts val="0"/>
              </a:spcAft>
              <a:defRPr/>
            </a:pPr>
            <a:r>
              <a:rPr lang="ru-RU" sz="3300" dirty="0" smtClean="0">
                <a:solidFill>
                  <a:schemeClr val="accent2"/>
                </a:solidFill>
              </a:rPr>
              <a:t>Особенности оценки предметных результатов</a:t>
            </a:r>
          </a:p>
        </p:txBody>
      </p:sp>
      <p:sp>
        <p:nvSpPr>
          <p:cNvPr id="122884" name="Rectangle 4"/>
          <p:cNvSpPr>
            <a:spLocks noGrp="1" noChangeArrowheads="1"/>
          </p:cNvSpPr>
          <p:nvPr>
            <p:ph idx="1"/>
          </p:nvPr>
        </p:nvSpPr>
        <p:spPr>
          <a:xfrm>
            <a:off x="914400" y="1484313"/>
            <a:ext cx="7258050" cy="4525962"/>
          </a:xfrm>
        </p:spPr>
        <p:txBody>
          <a:bodyPr>
            <a:normAutofit fontScale="92500" lnSpcReduction="20000"/>
          </a:bodyPr>
          <a:lstStyle/>
          <a:p>
            <a:pPr marL="274320" indent="-274320" fontAlgn="auto">
              <a:spcBef>
                <a:spcPts val="580"/>
              </a:spcBef>
              <a:spcAft>
                <a:spcPts val="0"/>
              </a:spcAft>
              <a:buFont typeface="Wingdings" pitchFamily="2" charset="2"/>
              <a:buNone/>
              <a:defRPr/>
            </a:pPr>
            <a:r>
              <a:rPr lang="ru-RU" dirty="0" smtClean="0">
                <a:solidFill>
                  <a:srgbClr val="0070C0"/>
                </a:solidFill>
              </a:rPr>
              <a:t>   Подготовка учащихся, уровень достижений которых </a:t>
            </a:r>
            <a:r>
              <a:rPr lang="ru-RU" b="1" i="1" dirty="0" smtClean="0">
                <a:solidFill>
                  <a:srgbClr val="C00000"/>
                </a:solidFill>
              </a:rPr>
              <a:t>ниже базового</a:t>
            </a:r>
            <a:r>
              <a:rPr lang="ru-RU" b="1" i="1" dirty="0" smtClean="0">
                <a:solidFill>
                  <a:srgbClr val="0070C0"/>
                </a:solidFill>
              </a:rPr>
              <a:t> </a:t>
            </a:r>
            <a:r>
              <a:rPr lang="ru-RU" dirty="0" smtClean="0">
                <a:solidFill>
                  <a:srgbClr val="0070C0"/>
                </a:solidFill>
              </a:rPr>
              <a:t>характеризуется </a:t>
            </a:r>
            <a:r>
              <a:rPr lang="ru-RU" b="1" i="1" dirty="0" smtClean="0">
                <a:solidFill>
                  <a:srgbClr val="C00000"/>
                </a:solidFill>
              </a:rPr>
              <a:t>двумя уровнями</a:t>
            </a:r>
            <a:r>
              <a:rPr lang="ru-RU" dirty="0" smtClean="0">
                <a:solidFill>
                  <a:srgbClr val="0070C0"/>
                </a:solidFill>
              </a:rPr>
              <a:t>:</a:t>
            </a:r>
          </a:p>
          <a:p>
            <a:pPr marL="274320" indent="-274320" fontAlgn="auto">
              <a:spcBef>
                <a:spcPts val="580"/>
              </a:spcBef>
              <a:spcAft>
                <a:spcPts val="0"/>
              </a:spcAft>
              <a:buFont typeface="Wingdings 2"/>
              <a:buChar char=""/>
              <a:defRPr/>
            </a:pPr>
            <a:r>
              <a:rPr lang="ru-RU" b="1" i="1" dirty="0" smtClean="0">
                <a:solidFill>
                  <a:srgbClr val="C00000"/>
                </a:solidFill>
              </a:rPr>
              <a:t>пониженный уровень </a:t>
            </a:r>
            <a:r>
              <a:rPr lang="ru-RU" dirty="0" smtClean="0">
                <a:solidFill>
                  <a:srgbClr val="0070C0"/>
                </a:solidFill>
              </a:rPr>
              <a:t>достижений, оценка «неудовлетворительно» (отметка «2») - свидетельствует об отсутствии систематической базовой подготовки, о том, что учащимся не освоено даже и половины планируемых результатов, которые осваивает большинство обучающихся.</a:t>
            </a:r>
          </a:p>
          <a:p>
            <a:pPr marL="609600" indent="-609600" algn="just" fontAlgn="auto">
              <a:spcBef>
                <a:spcPts val="580"/>
              </a:spcBef>
              <a:spcAft>
                <a:spcPts val="0"/>
              </a:spcAft>
              <a:buClr>
                <a:schemeClr val="tx1"/>
              </a:buClr>
              <a:buFont typeface="Wingdings" pitchFamily="2" charset="2"/>
              <a:buNone/>
              <a:defRPr/>
            </a:pPr>
            <a:endParaRPr lang="ru-RU" sz="3400" dirty="0" smtClean="0">
              <a:solidFill>
                <a:srgbClr val="0070C0"/>
              </a:solidFill>
            </a:endParaRPr>
          </a:p>
        </p:txBody>
      </p:sp>
    </p:spTree>
    <p:extLst>
      <p:ext uri="{BB962C8B-B14F-4D97-AF65-F5344CB8AC3E}">
        <p14:creationId xmlns="" xmlns:p14="http://schemas.microsoft.com/office/powerpoint/2010/main" val="100124293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Копия screen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28575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2883" name="Rectangle 3"/>
          <p:cNvSpPr>
            <a:spLocks noGrp="1" noChangeArrowheads="1"/>
          </p:cNvSpPr>
          <p:nvPr>
            <p:ph type="title"/>
          </p:nvPr>
        </p:nvSpPr>
        <p:spPr>
          <a:xfrm>
            <a:off x="468313" y="404813"/>
            <a:ext cx="8229600" cy="850900"/>
          </a:xfrm>
        </p:spPr>
        <p:txBody>
          <a:bodyPr>
            <a:normAutofit fontScale="90000"/>
          </a:bodyPr>
          <a:lstStyle/>
          <a:p>
            <a:pPr fontAlgn="auto">
              <a:spcAft>
                <a:spcPts val="0"/>
              </a:spcAft>
              <a:defRPr/>
            </a:pPr>
            <a:r>
              <a:rPr lang="ru-RU" sz="3300" dirty="0" smtClean="0">
                <a:solidFill>
                  <a:schemeClr val="accent2"/>
                </a:solidFill>
              </a:rPr>
              <a:t>Особенности оценки предметных результатов</a:t>
            </a:r>
          </a:p>
        </p:txBody>
      </p:sp>
      <p:sp>
        <p:nvSpPr>
          <p:cNvPr id="122884" name="Rectangle 4"/>
          <p:cNvSpPr>
            <a:spLocks noGrp="1" noChangeArrowheads="1"/>
          </p:cNvSpPr>
          <p:nvPr>
            <p:ph idx="1"/>
          </p:nvPr>
        </p:nvSpPr>
        <p:spPr>
          <a:xfrm>
            <a:off x="928688" y="1500188"/>
            <a:ext cx="7258050" cy="4525962"/>
          </a:xfrm>
        </p:spPr>
        <p:txBody>
          <a:bodyPr>
            <a:normAutofit/>
          </a:bodyPr>
          <a:lstStyle/>
          <a:p>
            <a:pPr marL="274320" indent="-274320" fontAlgn="auto">
              <a:spcBef>
                <a:spcPts val="580"/>
              </a:spcBef>
              <a:spcAft>
                <a:spcPts val="0"/>
              </a:spcAft>
              <a:buFont typeface="Wingdings" pitchFamily="2" charset="2"/>
              <a:buNone/>
              <a:defRPr/>
            </a:pPr>
            <a:r>
              <a:rPr lang="ru-RU" sz="2400" dirty="0" smtClean="0">
                <a:solidFill>
                  <a:srgbClr val="0070C0"/>
                </a:solidFill>
              </a:rPr>
              <a:t>  Подготовка учащихся, уровень достижений которых </a:t>
            </a:r>
            <a:r>
              <a:rPr lang="ru-RU" sz="2400" b="1" i="1" dirty="0" smtClean="0">
                <a:solidFill>
                  <a:srgbClr val="C00000"/>
                </a:solidFill>
              </a:rPr>
              <a:t>ниже базового</a:t>
            </a:r>
            <a:r>
              <a:rPr lang="ru-RU" sz="2400" b="1" i="1" dirty="0" smtClean="0">
                <a:solidFill>
                  <a:srgbClr val="0070C0"/>
                </a:solidFill>
              </a:rPr>
              <a:t> </a:t>
            </a:r>
            <a:r>
              <a:rPr lang="ru-RU" sz="2400" dirty="0" smtClean="0">
                <a:solidFill>
                  <a:srgbClr val="0070C0"/>
                </a:solidFill>
              </a:rPr>
              <a:t>характеризуется </a:t>
            </a:r>
            <a:r>
              <a:rPr lang="ru-RU" sz="2400" b="1" i="1" dirty="0" smtClean="0">
                <a:solidFill>
                  <a:srgbClr val="C00000"/>
                </a:solidFill>
              </a:rPr>
              <a:t>двумя уровнями</a:t>
            </a:r>
            <a:r>
              <a:rPr lang="ru-RU" sz="2400" dirty="0" smtClean="0">
                <a:solidFill>
                  <a:srgbClr val="0070C0"/>
                </a:solidFill>
              </a:rPr>
              <a:t>:</a:t>
            </a:r>
          </a:p>
          <a:p>
            <a:pPr marL="274320" indent="-274320" fontAlgn="auto">
              <a:spcBef>
                <a:spcPts val="580"/>
              </a:spcBef>
              <a:spcAft>
                <a:spcPts val="0"/>
              </a:spcAft>
              <a:buFont typeface="Wingdings 2"/>
              <a:buChar char=""/>
              <a:defRPr/>
            </a:pPr>
            <a:r>
              <a:rPr lang="ru-RU" sz="2400" b="1" i="1" dirty="0" smtClean="0">
                <a:solidFill>
                  <a:srgbClr val="C00000"/>
                </a:solidFill>
              </a:rPr>
              <a:t>низкий уровень </a:t>
            </a:r>
            <a:r>
              <a:rPr lang="ru-RU" sz="2400" dirty="0" smtClean="0">
                <a:solidFill>
                  <a:srgbClr val="0070C0"/>
                </a:solidFill>
              </a:rPr>
              <a:t>достижений, оценка «плохо» (отметка «1») - свидетельствует о наличии только отдельных отрывочных фрагментарных знаний по предмету, дальнейшее обучение практически невозможно. Учащиеся, которые демонстрируют низкий уровень достижений, требуют специальной помощи не только по учебному предмету, но и по </a:t>
            </a:r>
          </a:p>
          <a:p>
            <a:pPr marL="609600" indent="-609600" algn="just" fontAlgn="auto">
              <a:spcBef>
                <a:spcPts val="580"/>
              </a:spcBef>
              <a:spcAft>
                <a:spcPts val="0"/>
              </a:spcAft>
              <a:buClr>
                <a:schemeClr val="tx1"/>
              </a:buClr>
              <a:buFont typeface="Wingdings" pitchFamily="2" charset="2"/>
              <a:buNone/>
              <a:defRPr/>
            </a:pPr>
            <a:r>
              <a:rPr lang="ru-RU" sz="2400" dirty="0" smtClean="0">
                <a:solidFill>
                  <a:srgbClr val="0070C0"/>
                </a:solidFill>
              </a:rPr>
              <a:t>     формированию мотивации к обучению,</a:t>
            </a:r>
          </a:p>
        </p:txBody>
      </p:sp>
    </p:spTree>
    <p:extLst>
      <p:ext uri="{BB962C8B-B14F-4D97-AF65-F5344CB8AC3E}">
        <p14:creationId xmlns="" xmlns:p14="http://schemas.microsoft.com/office/powerpoint/2010/main" val="258961560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411</Words>
  <Application>Microsoft Office PowerPoint</Application>
  <PresentationFormat>Экран (4:3)</PresentationFormat>
  <Paragraphs>40</Paragraphs>
  <Slides>8</Slides>
  <Notes>7</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Слайд 1</vt:lpstr>
      <vt:lpstr>Особенности оценки предметных результатов</vt:lpstr>
      <vt:lpstr>Объект оценки предметных результатов</vt:lpstr>
      <vt:lpstr>Особенности оценки предметных результатов</vt:lpstr>
      <vt:lpstr>Особенности оценки предметных результатов</vt:lpstr>
      <vt:lpstr>Особенности оценки предметных результатов</vt:lpstr>
      <vt:lpstr>Особенности оценки предметных результатов</vt:lpstr>
      <vt:lpstr>Особенности оценки предметных результатов</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оценки предметных результатов</dc:title>
  <dc:creator>Пользователь</dc:creator>
  <cp:lastModifiedBy>Дом _1</cp:lastModifiedBy>
  <cp:revision>3</cp:revision>
  <dcterms:created xsi:type="dcterms:W3CDTF">2015-03-25T14:18:44Z</dcterms:created>
  <dcterms:modified xsi:type="dcterms:W3CDTF">2015-04-14T18:34:26Z</dcterms:modified>
</cp:coreProperties>
</file>