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71" r:id="rId4"/>
    <p:sldId id="269" r:id="rId5"/>
    <p:sldId id="268" r:id="rId6"/>
    <p:sldId id="257" r:id="rId7"/>
    <p:sldId id="273" r:id="rId8"/>
    <p:sldId id="263" r:id="rId9"/>
    <p:sldId id="258" r:id="rId10"/>
    <p:sldId id="264" r:id="rId11"/>
    <p:sldId id="259" r:id="rId12"/>
    <p:sldId id="277" r:id="rId13"/>
    <p:sldId id="278" r:id="rId14"/>
    <p:sldId id="260" r:id="rId15"/>
    <p:sldId id="274" r:id="rId16"/>
    <p:sldId id="275" r:id="rId17"/>
    <p:sldId id="276" r:id="rId18"/>
    <p:sldId id="281" r:id="rId19"/>
    <p:sldId id="279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3F8CB9-2BC1-4A58-97B4-74723A4297E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6561A3-86D5-4ABC-8730-3796F221D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52" TargetMode="External"/><Relationship Id="rId13" Type="http://schemas.openxmlformats.org/officeDocument/2006/relationships/hyperlink" Target="https://ru.wikipedia.org/wiki/%D0%9F%D1%80%D0%B0%D0%B3%D0%BC%D0%B0%D1%82%D0%B8%D0%B7%D0%BC" TargetMode="External"/><Relationship Id="rId3" Type="http://schemas.openxmlformats.org/officeDocument/2006/relationships/hyperlink" Target="https://ru.wikipedia.org/wiki/20_%D0%BE%D0%BA%D1%82%D1%8F%D0%B1%D1%80%D1%8F" TargetMode="External"/><Relationship Id="rId7" Type="http://schemas.openxmlformats.org/officeDocument/2006/relationships/hyperlink" Target="https://ru.wikipedia.org/wiki/1_%D0%B8%D1%8E%D0%BD%D1%8F" TargetMode="External"/><Relationship Id="rId12" Type="http://schemas.openxmlformats.org/officeDocument/2006/relationships/hyperlink" Target="https://ru.wikipedia.org/wiki/%D0%9F%D0%B5%D0%B4%D0%B0%D0%B3%D0%BE%D0%B3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1%80%D0%BC%D0%BE%D0%BD%D1%82" TargetMode="External"/><Relationship Id="rId11" Type="http://schemas.openxmlformats.org/officeDocument/2006/relationships/hyperlink" Target="https://ru.wikipedia.org/wiki/%D0%A4%D0%B8%D0%BB%D0%BE%D1%81%D0%BE%D1%84" TargetMode="External"/><Relationship Id="rId5" Type="http://schemas.openxmlformats.org/officeDocument/2006/relationships/hyperlink" Target="https://ru.wikipedia.org/wiki/%D0%91%D0%B5%D1%80%D0%BB%D0%B8%D0%BD%D0%B3%D1%82%D0%BE%D0%BD_(%D0%92%D0%B5%D1%80%D0%BC%D0%BE%D0%BD%D1%82)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s://ru.wikipedia.org/wiki/%D0%A1%D0%A8%D0%90" TargetMode="External"/><Relationship Id="rId4" Type="http://schemas.openxmlformats.org/officeDocument/2006/relationships/hyperlink" Target="https://ru.wikipedia.org/wiki/1859" TargetMode="External"/><Relationship Id="rId9" Type="http://schemas.openxmlformats.org/officeDocument/2006/relationships/hyperlink" Target="https://ru.wikipedia.org/wiki/%D0%9D%D1%8C%D1%8E-%D0%99%D0%BE%D1%80%D0%BA" TargetMode="External"/><Relationship Id="rId14" Type="http://schemas.openxmlformats.org/officeDocument/2006/relationships/hyperlink" Target="https://ru.wikipedia.org/wiki/%D0%AD%D1%81%D1%82%D0%B5%D1%82%D0%B8%D0%BA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6910536" cy="252028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Решение графических задач при подготовке к ГИА как метод формирования критического мышления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598168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Новикова Ирина Петровна, учитель физики,</a:t>
            </a:r>
          </a:p>
          <a:p>
            <a:pPr algn="ctr"/>
            <a:r>
              <a:rPr lang="ru-RU" sz="2000" dirty="0"/>
              <a:t> МБОУ СОШ № 68</a:t>
            </a:r>
          </a:p>
          <a:p>
            <a:pPr algn="ctr"/>
            <a:r>
              <a:rPr lang="ru-RU" sz="2000" dirty="0"/>
              <a:t> г Челябинск</a:t>
            </a:r>
          </a:p>
        </p:txBody>
      </p:sp>
    </p:spTree>
    <p:extLst>
      <p:ext uri="{BB962C8B-B14F-4D97-AF65-F5344CB8AC3E}">
        <p14:creationId xmlns:p14="http://schemas.microsoft.com/office/powerpoint/2010/main" val="183511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Типы графических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ru-RU" dirty="0"/>
              <a:t>Графические задачи можно разделить на два типа.</a:t>
            </a:r>
          </a:p>
          <a:p>
            <a:pPr marL="609600" indent="-609600">
              <a:buNone/>
            </a:pPr>
            <a:r>
              <a:rPr lang="ru-RU" dirty="0"/>
              <a:t>Первый :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Сравнение величин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Извлечение данных для аналитического решения задачи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Установление вида зависимости между величинами по графику.</a:t>
            </a:r>
          </a:p>
          <a:p>
            <a:pPr marL="0" indent="0">
              <a:buNone/>
            </a:pPr>
            <a:r>
              <a:rPr lang="ru-RU" dirty="0"/>
              <a:t>Второй: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Распознать явление (процесс,  свойства объекта) соответствующее графику.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Выбор  верного утверждения, соответствующего ситуации задачи.</a:t>
            </a:r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charset="0"/>
              </a:rPr>
              <a:t>Система действий </a:t>
            </a:r>
            <a:br>
              <a:rPr lang="ru-RU" sz="3200" b="1" dirty="0">
                <a:latin typeface="Arial" charset="0"/>
              </a:rPr>
            </a:br>
            <a:r>
              <a:rPr lang="ru-RU" sz="3200" b="1" dirty="0">
                <a:latin typeface="Arial" charset="0"/>
              </a:rPr>
              <a:t>при  решении графических задач</a:t>
            </a:r>
            <a:r>
              <a:rPr lang="ru-RU" sz="2800" dirty="0"/>
              <a:t> </a:t>
            </a:r>
            <a:endParaRPr lang="ru-RU" dirty="0"/>
          </a:p>
        </p:txBody>
      </p:sp>
      <p:pic>
        <p:nvPicPr>
          <p:cNvPr id="3074" name="Picture 2" descr="https://tacon.ru/wp-content/uploads/6/c/8/6c8d72cc7012b31e583b95c66692d56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26044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5297" y="1772816"/>
            <a:ext cx="69127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Какие величины отложены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по координатным осям?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Каковы единицы измерения каждой величины?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В каком масштабе они отложены на графике?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Какая из величин является независимой (аргументом), а какая зависимой (функцией)?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Какая зависимость отражена на графике (зависимость  … от …)?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Каков математический вид зависимости (прямая пропорциональность, …)?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7. Сформулировать ответ на вопрос задачи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01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 2 № 6 ОГЭ -2023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рисунке приведен график зависимости модуля скорости 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ru-RU" dirty="0"/>
              <a:t>тела массой 100 г, совершающего на некоторой планете свободное падение с высоты</a:t>
            </a:r>
            <a:r>
              <a:rPr lang="ru-RU" i="1" dirty="0"/>
              <a:t> </a:t>
            </a:r>
            <a:r>
              <a:rPr lang="en-US" i="1" dirty="0"/>
              <a:t>H</a:t>
            </a:r>
            <a:r>
              <a:rPr lang="ru-RU" i="1" dirty="0"/>
              <a:t>  </a:t>
            </a:r>
            <a:r>
              <a:rPr lang="ru-RU" dirty="0"/>
              <a:t>, от времени </a:t>
            </a:r>
            <a:r>
              <a:rPr lang="en-US" i="1" dirty="0"/>
              <a:t>t</a:t>
            </a:r>
            <a:r>
              <a:rPr lang="ru-RU" i="1" dirty="0"/>
              <a:t> </a:t>
            </a:r>
            <a:r>
              <a:rPr lang="ru-RU" dirty="0"/>
              <a:t>. Чему равна сила тяжести,</a:t>
            </a:r>
          </a:p>
          <a:p>
            <a:pPr marL="0" indent="0">
              <a:buNone/>
            </a:pPr>
            <a:r>
              <a:rPr lang="ru-RU" dirty="0"/>
              <a:t> действующая на тело </a:t>
            </a:r>
          </a:p>
          <a:p>
            <a:pPr marL="0" indent="0">
              <a:buNone/>
            </a:pPr>
            <a:r>
              <a:rPr lang="ru-RU" dirty="0"/>
              <a:t>вблизи поверхности </a:t>
            </a:r>
          </a:p>
          <a:p>
            <a:pPr marL="0" indent="0">
              <a:buNone/>
            </a:pPr>
            <a:r>
              <a:rPr lang="ru-RU" dirty="0"/>
              <a:t>этой планеты?</a:t>
            </a:r>
            <a:r>
              <a:rPr lang="ru-RU" i="1" dirty="0"/>
              <a:t> 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Ответ :  __________Н.                           </a:t>
            </a:r>
          </a:p>
        </p:txBody>
      </p:sp>
      <p:pic>
        <p:nvPicPr>
          <p:cNvPr id="1026" name="Picture 2" descr="https://multiurok.ru/img/132735/image_5fb93bd3700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9912"/>
            <a:ext cx="3291644" cy="28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6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xn--90adflmiialse2m.xn--p1ai/800/600/https/ds04.infourok.ru/uploads/ex/0ecc/000d1aa3-9df7396f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12161" cy="57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13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94421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второго типа сложнее. Для них нельзя выделить единый обобщенный план решения, однако можно предложить определенную схему их решения.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Она включает три шага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63892"/>
            <a:ext cx="4464496" cy="272490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Математическое описание графика,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Описание ситуации задачи,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Сопоставление графика и ситуации задачи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avatars.mds.yandex.net/i?id=593021b24adf2f4ebe9661c95ebef3aaadfdf46b-733314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16424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4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Arial" charset="0"/>
              </a:rPr>
              <a:t>Математическое описание графика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7467600" cy="487375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Какая из величин является аргументом (независимой), а какая значением функции (зависимой)?</a:t>
            </a: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Какие участки можно выделить на графиках, как меняются на этих участках аргумент и функции?</a:t>
            </a: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Найти точки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излома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84180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Arial" charset="0"/>
              </a:rPr>
              <a:t>Описание ситуации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05064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Какую ситуацию описывает график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Какому явлению (процессу) соответствует эта ситуация?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Какие закономерности явления (процесса) необходимо учесть для ответа на вопрос задачи?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84" y="3861048"/>
            <a:ext cx="3968442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46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charset="0"/>
              </a:rPr>
              <a:t>Сопоставление графика и ситуации задачи.</a:t>
            </a:r>
            <a:br>
              <a:rPr lang="ru-RU" sz="3200" b="1" dirty="0">
                <a:latin typeface="Arial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6233120" cy="3096344"/>
          </a:xfrm>
        </p:spPr>
        <p:txBody>
          <a:bodyPr>
            <a:noAutofit/>
          </a:bodyPr>
          <a:lstStyle/>
          <a:p>
            <a:r>
              <a:rPr lang="ru-RU" dirty="0">
                <a:cs typeface="Arial" panose="020B0604020202020204" pitchFamily="34" charset="0"/>
              </a:rPr>
              <a:t>Какие явления (процессы, объекты) соответствуют каждому участку графика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установить причинно-следственную связь между ситуацией задачи и графиком; </a:t>
            </a:r>
          </a:p>
          <a:p>
            <a:pPr lvl="0"/>
            <a:r>
              <a:rPr lang="ru-RU" dirty="0"/>
              <a:t>выстраивать собственную аргументацию;</a:t>
            </a:r>
          </a:p>
          <a:p>
            <a:pPr lvl="0"/>
            <a:r>
              <a:rPr lang="ru-RU" dirty="0"/>
              <a:t>последовательно и целенаправленно решать задачу</a:t>
            </a:r>
          </a:p>
        </p:txBody>
      </p:sp>
    </p:spTree>
    <p:extLst>
      <p:ext uri="{BB962C8B-B14F-4D97-AF65-F5344CB8AC3E}">
        <p14:creationId xmlns:p14="http://schemas.microsoft.com/office/powerpoint/2010/main" val="45903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368152"/>
          </a:xfrm>
        </p:spPr>
        <p:txBody>
          <a:bodyPr>
            <a:noAutofit/>
          </a:bodyPr>
          <a:lstStyle/>
          <a:p>
            <a:r>
              <a:rPr lang="ru-RU" sz="2000" b="1" dirty="0"/>
              <a:t>Две катушки надеты на железный сердечник (см. рис. 1). Через первую катушку протекает электрический ток (график зависимости силы тока </a:t>
            </a:r>
            <a:r>
              <a:rPr lang="ru-RU" sz="2000" b="1" i="1" dirty="0"/>
              <a:t>I</a:t>
            </a:r>
            <a:r>
              <a:rPr lang="ru-RU" sz="2000" b="1" dirty="0"/>
              <a:t> от времени </a:t>
            </a:r>
            <a:r>
              <a:rPr lang="ru-RU" sz="2000" b="1" i="1" dirty="0"/>
              <a:t>t</a:t>
            </a:r>
            <a:r>
              <a:rPr lang="ru-RU" sz="2000" b="1" dirty="0"/>
              <a:t> представлен на рис. 2)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7283152" cy="2828928"/>
          </a:xfrm>
        </p:spPr>
        <p:txBody>
          <a:bodyPr>
            <a:normAutofit/>
          </a:bodyPr>
          <a:lstStyle/>
          <a:p>
            <a:pPr fontAlgn="t"/>
            <a:r>
              <a:rPr lang="ru-RU" dirty="0"/>
              <a:t>Гальванометр, на который замкнута вторая катушка, зафиксирует индукционный ток</a:t>
            </a:r>
          </a:p>
          <a:p>
            <a:pPr marL="0" indent="0" fontAlgn="ctr">
              <a:buNone/>
            </a:pPr>
            <a:r>
              <a:rPr lang="ru-RU" dirty="0"/>
              <a:t>   </a:t>
            </a:r>
            <a:r>
              <a:rPr lang="ru-RU" b="1" dirty="0"/>
              <a:t>1)</a:t>
            </a:r>
            <a:r>
              <a:rPr lang="ru-RU" dirty="0"/>
              <a:t> только в интервале времени от 0 до </a:t>
            </a:r>
            <a:r>
              <a:rPr lang="ru-RU" i="1" dirty="0"/>
              <a:t>t</a:t>
            </a:r>
            <a:r>
              <a:rPr lang="ru-RU" baseline="-25000" dirty="0"/>
              <a:t>1</a:t>
            </a:r>
            <a:endParaRPr lang="ru-RU" dirty="0"/>
          </a:p>
          <a:p>
            <a:pPr marL="0" indent="0" fontAlgn="ctr">
              <a:buNone/>
            </a:pPr>
            <a:r>
              <a:rPr lang="ru-RU" dirty="0"/>
              <a:t>   </a:t>
            </a:r>
            <a:r>
              <a:rPr lang="ru-RU" b="1" dirty="0"/>
              <a:t>2)</a:t>
            </a:r>
            <a:r>
              <a:rPr lang="ru-RU" dirty="0"/>
              <a:t> только в интервале времени от </a:t>
            </a:r>
            <a:r>
              <a:rPr lang="ru-RU" i="1" dirty="0"/>
              <a:t>t</a:t>
            </a:r>
            <a:r>
              <a:rPr lang="ru-RU" baseline="-25000" dirty="0"/>
              <a:t>1</a:t>
            </a:r>
            <a:r>
              <a:rPr lang="ru-RU" dirty="0"/>
              <a:t> до </a:t>
            </a:r>
            <a:r>
              <a:rPr lang="ru-RU" i="1" dirty="0"/>
              <a:t>t</a:t>
            </a:r>
            <a:r>
              <a:rPr lang="ru-RU" baseline="-25000" dirty="0"/>
              <a:t>2</a:t>
            </a:r>
            <a:endParaRPr lang="ru-RU" dirty="0"/>
          </a:p>
          <a:p>
            <a:pPr marL="0" indent="0" fontAlgn="ctr">
              <a:buNone/>
            </a:pPr>
            <a:r>
              <a:rPr lang="ru-RU" dirty="0"/>
              <a:t>   </a:t>
            </a:r>
            <a:r>
              <a:rPr lang="ru-RU" b="1" dirty="0"/>
              <a:t>3)</a:t>
            </a:r>
            <a:r>
              <a:rPr lang="ru-RU" dirty="0"/>
              <a:t> только в интервале времени от </a:t>
            </a:r>
            <a:r>
              <a:rPr lang="ru-RU" i="1" dirty="0"/>
              <a:t>t</a:t>
            </a:r>
            <a:r>
              <a:rPr lang="ru-RU" baseline="-25000" dirty="0"/>
              <a:t>2</a:t>
            </a:r>
            <a:r>
              <a:rPr lang="ru-RU" dirty="0"/>
              <a:t> до </a:t>
            </a:r>
            <a:r>
              <a:rPr lang="ru-RU" i="1" dirty="0"/>
              <a:t>t</a:t>
            </a:r>
            <a:r>
              <a:rPr lang="ru-RU" baseline="-25000" dirty="0"/>
              <a:t>3</a:t>
            </a:r>
            <a:endParaRPr lang="ru-RU" dirty="0"/>
          </a:p>
          <a:p>
            <a:pPr marL="0" indent="0" fontAlgn="ctr">
              <a:buNone/>
            </a:pPr>
            <a:r>
              <a:rPr lang="ru-RU" dirty="0"/>
              <a:t>   </a:t>
            </a:r>
            <a:r>
              <a:rPr lang="ru-RU" b="1" dirty="0"/>
              <a:t>4)</a:t>
            </a:r>
            <a:r>
              <a:rPr lang="ru-RU" dirty="0"/>
              <a:t> в интервалах времени от 0 до </a:t>
            </a:r>
            <a:r>
              <a:rPr lang="ru-RU" i="1" dirty="0"/>
              <a:t>t</a:t>
            </a:r>
            <a:r>
              <a:rPr lang="ru-RU" baseline="-25000" dirty="0"/>
              <a:t>1 </a:t>
            </a:r>
            <a:r>
              <a:rPr lang="ru-RU" dirty="0"/>
              <a:t>и от </a:t>
            </a:r>
            <a:r>
              <a:rPr lang="ru-RU" i="1" dirty="0"/>
              <a:t>t</a:t>
            </a:r>
            <a:r>
              <a:rPr lang="ru-RU" baseline="-25000" dirty="0"/>
              <a:t>2</a:t>
            </a:r>
            <a:r>
              <a:rPr lang="ru-RU" dirty="0"/>
              <a:t> до </a:t>
            </a:r>
            <a:r>
              <a:rPr lang="ru-RU" i="1" dirty="0"/>
              <a:t>t</a:t>
            </a:r>
            <a:r>
              <a:rPr lang="ru-RU" baseline="-25000" dirty="0"/>
              <a:t>3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1" y="2019300"/>
            <a:ext cx="2847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20" y="2045698"/>
            <a:ext cx="2520280" cy="13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0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-963488"/>
            <a:ext cx="13655507" cy="76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69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861048"/>
            <a:ext cx="29452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44824"/>
            <a:ext cx="7211144" cy="46805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график?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1. Графиком называется множество точек координатной плоскости, у которых значения х и y связаны некоторой зависимостью и каждому значению х соответствует единственное значение у.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2. График - это линия на плоскости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3. График один из способов представления и анализа информации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4. Что входит в понятие графика?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Оси координат, их обозначение,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единицы измерения, масштаб,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точки, название.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941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</a:t>
            </a:r>
            <a:r>
              <a:rPr lang="ru-RU" dirty="0"/>
              <a:t>!</a:t>
            </a:r>
            <a:br>
              <a:rPr lang="ru-RU" dirty="0"/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Успехов в решении графических задач!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9" y="2276872"/>
            <a:ext cx="74676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1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9588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Графики зависимостей  физических величин, физических законов и принципов позволяют наглядно представить поведение физических тел, описывать свойства тел, физические явления  и процессы.</a:t>
            </a:r>
          </a:p>
          <a:p>
            <a:pPr marL="0" indent="0">
              <a:buNone/>
            </a:pPr>
            <a:r>
              <a:rPr lang="ru-RU" dirty="0"/>
              <a:t>	Графики являются информационно насыщенным, наглядным  источником информации для анализа .</a:t>
            </a:r>
          </a:p>
          <a:p>
            <a:endParaRPr lang="ru-RU" dirty="0"/>
          </a:p>
        </p:txBody>
      </p:sp>
      <p:pic>
        <p:nvPicPr>
          <p:cNvPr id="4" name="Picture 2" descr="https://tacon.ru/wp-content/uploads/6/c/8/6c8d72cc7012b31e583b95c66692d56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50" y="4581128"/>
            <a:ext cx="29955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4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графики используются в физике?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- результаты эксперимента,</a:t>
            </a:r>
          </a:p>
          <a:p>
            <a:r>
              <a:rPr lang="ru-RU" dirty="0"/>
              <a:t>- сравнение теории и практики</a:t>
            </a:r>
          </a:p>
          <a:p>
            <a:r>
              <a:rPr lang="ru-RU" dirty="0"/>
              <a:t>- определение величин заданных явно или неявно,</a:t>
            </a:r>
          </a:p>
          <a:p>
            <a:r>
              <a:rPr lang="ru-RU" dirty="0"/>
              <a:t>- решение задач.</a:t>
            </a:r>
          </a:p>
          <a:p>
            <a:endParaRPr lang="ru-RU" dirty="0"/>
          </a:p>
        </p:txBody>
      </p:sp>
      <p:pic>
        <p:nvPicPr>
          <p:cNvPr id="6" name="Рисунок 5" descr="https://urok.1sept.ru/articles/412100/img19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28294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rok.1sept.ru/articles/412100/img18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96260"/>
            <a:ext cx="1800200" cy="16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rok.1sept.ru/articles/412100/img21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5084"/>
            <a:ext cx="295232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5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Применение  технологии критического мышления для решения графических задач.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Одной из технологий, которая помогает ученику не только усвоить полный объем знаний, но и способствует развитию его  личностных качеств, является технология формирования и развития критического мышления.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Проблема развития критического мышления является достаточно актуальной в современной психолого-педагогической науке, целый ряд как зарубежных, так и российских исследователей предлагают свои определения критического мышления.	</a:t>
            </a:r>
          </a:p>
        </p:txBody>
      </p:sp>
    </p:spTree>
    <p:extLst>
      <p:ext uri="{BB962C8B-B14F-4D97-AF65-F5344CB8AC3E}">
        <p14:creationId xmlns:p14="http://schemas.microsoft.com/office/powerpoint/2010/main" val="191266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4834880" cy="4608512"/>
          </a:xfrm>
        </p:spPr>
        <p:txBody>
          <a:bodyPr>
            <a:noAutofit/>
          </a:bodyPr>
          <a:lstStyle/>
          <a:p>
            <a:r>
              <a:rPr lang="ru-RU" sz="2000" b="1" dirty="0"/>
              <a:t>Джон </a:t>
            </a:r>
            <a:r>
              <a:rPr lang="ru-RU" sz="2000" b="1" dirty="0" err="1"/>
              <a:t>Дью́и</a:t>
            </a:r>
            <a:r>
              <a:rPr lang="ru-RU" sz="2000" dirty="0"/>
              <a:t> (</a:t>
            </a:r>
            <a:r>
              <a:rPr lang="ru-RU" sz="2000" dirty="0">
                <a:hlinkClick r:id="rId2" tooltip="Английский язык"/>
              </a:rPr>
              <a:t>англ.</a:t>
            </a:r>
            <a:r>
              <a:rPr lang="ru-RU" sz="2000" dirty="0"/>
              <a:t> </a:t>
            </a:r>
            <a:r>
              <a:rPr lang="ru-RU" sz="2000" i="1" dirty="0" err="1"/>
              <a:t>John</a:t>
            </a:r>
            <a:r>
              <a:rPr lang="ru-RU" sz="2000" i="1" dirty="0"/>
              <a:t> </a:t>
            </a:r>
            <a:r>
              <a:rPr lang="ru-RU" sz="2000" i="1" dirty="0" err="1"/>
              <a:t>Dewey</a:t>
            </a:r>
            <a:r>
              <a:rPr lang="ru-RU" sz="2000" dirty="0"/>
              <a:t>; </a:t>
            </a:r>
            <a:r>
              <a:rPr lang="ru-RU" sz="2000" dirty="0">
                <a:hlinkClick r:id="rId3" tooltip="20 октября"/>
              </a:rPr>
              <a:t>20 октября</a:t>
            </a:r>
            <a:r>
              <a:rPr lang="ru-RU" sz="2000" dirty="0"/>
              <a:t> </a:t>
            </a:r>
            <a:r>
              <a:rPr lang="ru-RU" sz="2000" dirty="0">
                <a:hlinkClick r:id="rId4" tooltip="1859"/>
              </a:rPr>
              <a:t>1859</a:t>
            </a:r>
            <a:r>
              <a:rPr lang="ru-RU" sz="2000" dirty="0"/>
              <a:t>, </a:t>
            </a:r>
            <a:r>
              <a:rPr lang="ru-RU" sz="2000" dirty="0" err="1">
                <a:hlinkClick r:id="rId5" tooltip="Берлингтон (Вермонт)"/>
              </a:rPr>
              <a:t>Берлингтон</a:t>
            </a:r>
            <a:r>
              <a:rPr lang="ru-RU" sz="2000" dirty="0"/>
              <a:t>, штат </a:t>
            </a:r>
            <a:r>
              <a:rPr lang="ru-RU" sz="2000" dirty="0">
                <a:hlinkClick r:id="rId6" tooltip="Вермонт"/>
              </a:rPr>
              <a:t>Вермонт</a:t>
            </a:r>
            <a:r>
              <a:rPr lang="ru-RU" sz="2000" dirty="0"/>
              <a:t> — </a:t>
            </a:r>
            <a:r>
              <a:rPr lang="ru-RU" sz="2000" dirty="0">
                <a:hlinkClick r:id="rId7" tooltip="1 июня"/>
              </a:rPr>
              <a:t>1 июня</a:t>
            </a:r>
            <a:r>
              <a:rPr lang="ru-RU" sz="2000" dirty="0"/>
              <a:t> </a:t>
            </a:r>
            <a:r>
              <a:rPr lang="ru-RU" sz="2000" dirty="0">
                <a:hlinkClick r:id="rId8" tooltip="1952"/>
              </a:rPr>
              <a:t>1952</a:t>
            </a:r>
            <a:r>
              <a:rPr lang="ru-RU" sz="2000" dirty="0"/>
              <a:t>, </a:t>
            </a:r>
            <a:r>
              <a:rPr lang="ru-RU" sz="2000" dirty="0">
                <a:hlinkClick r:id="rId9" tooltip="Нью-Йорк"/>
              </a:rPr>
              <a:t>Нью-Йорк</a:t>
            </a:r>
            <a:r>
              <a:rPr lang="ru-RU" sz="2000" dirty="0"/>
              <a:t>) — </a:t>
            </a:r>
            <a:r>
              <a:rPr lang="ru-RU" sz="2000" dirty="0">
                <a:hlinkClick r:id="rId10" tooltip="США"/>
              </a:rPr>
              <a:t>американский</a:t>
            </a:r>
            <a:r>
              <a:rPr lang="ru-RU" sz="2000" dirty="0"/>
              <a:t> </a:t>
            </a:r>
            <a:r>
              <a:rPr lang="ru-RU" sz="2000" dirty="0">
                <a:hlinkClick r:id="rId11" tooltip="Философ"/>
              </a:rPr>
              <a:t>философ</a:t>
            </a:r>
            <a:r>
              <a:rPr lang="ru-RU" sz="2000" dirty="0"/>
              <a:t> и </a:t>
            </a:r>
            <a:r>
              <a:rPr lang="ru-RU" sz="2000" dirty="0">
                <a:hlinkClick r:id="rId12" tooltip="Педагог"/>
              </a:rPr>
              <a:t>педагог</a:t>
            </a:r>
            <a:r>
              <a:rPr lang="ru-RU" sz="2000" dirty="0"/>
              <a:t>, представитель философского направления </a:t>
            </a:r>
            <a:r>
              <a:rPr lang="ru-RU" sz="2000" dirty="0">
                <a:hlinkClick r:id="rId13" tooltip="Прагматизм"/>
              </a:rPr>
              <a:t>прагматизм</a:t>
            </a:r>
            <a:r>
              <a:rPr lang="ru-RU" sz="2000" dirty="0"/>
              <a:t>. Автор более 30 книг и 900 научных статей по философии, </a:t>
            </a:r>
            <a:r>
              <a:rPr lang="ru-RU" sz="2000" dirty="0">
                <a:hlinkClick r:id="rId14" tooltip="Эстетика"/>
              </a:rPr>
              <a:t>эстетике</a:t>
            </a:r>
            <a:r>
              <a:rPr lang="ru-RU" sz="2000" dirty="0"/>
              <a:t>, социологии, педагогике и другим дисциплинам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352928" cy="21928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	Д. </a:t>
            </a:r>
            <a:r>
              <a:rPr lang="ru-RU" dirty="0" err="1"/>
              <a:t>Дьюи</a:t>
            </a:r>
            <a:r>
              <a:rPr lang="ru-RU" dirty="0"/>
              <a:t> описывал критическое мышление как «сложную, связанную с поступками человека, основанную на содержании сеть деятельности, вовлекающей всего человека».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(в 1902 году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3518"/>
            <a:ext cx="2887156" cy="37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3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3024336"/>
          </a:xfrm>
        </p:spPr>
        <p:txBody>
          <a:bodyPr/>
          <a:lstStyle/>
          <a:p>
            <a:pPr lvl="0"/>
            <a:r>
              <a:rPr lang="ru-RU" dirty="0"/>
              <a:t>. По мнению Д. </a:t>
            </a:r>
            <a:r>
              <a:rPr lang="ru-RU" dirty="0" err="1"/>
              <a:t>Халперн</a:t>
            </a:r>
            <a:r>
              <a:rPr lang="ru-RU" dirty="0"/>
              <a:t>, это такое мышление, к которому «прибегают при решении задач, формулировании выводов, вероятностной оценке и принятии решений». При этом думающий использует навыки, которые обоснованы и эффективны для конкретной ситуации и типа решаемой задачи.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1" y="3428890"/>
            <a:ext cx="2272928" cy="30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3573016"/>
            <a:ext cx="4608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Д </a:t>
            </a:r>
            <a:r>
              <a:rPr lang="ru-RU" sz="1400" dirty="0" err="1">
                <a:solidFill>
                  <a:prstClr val="black"/>
                </a:solidFill>
              </a:rPr>
              <a:t>Халперн</a:t>
            </a:r>
            <a:r>
              <a:rPr lang="ru-RU" sz="1400" dirty="0">
                <a:solidFill>
                  <a:prstClr val="black"/>
                </a:solidFill>
              </a:rPr>
              <a:t> (</a:t>
            </a:r>
            <a:r>
              <a:rPr lang="ru-RU" sz="1400" dirty="0" err="1">
                <a:solidFill>
                  <a:prstClr val="black"/>
                </a:solidFill>
              </a:rPr>
              <a:t>Diane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Halpern</a:t>
            </a:r>
            <a:r>
              <a:rPr lang="ru-RU" sz="1400" dirty="0">
                <a:solidFill>
                  <a:prstClr val="black"/>
                </a:solidFill>
              </a:rPr>
              <a:t>) - американский психолог и в прошлом президент Американской психологической ассоциации. Она получила степень бакалавра в Университете Пенсильвании, степень магистра в Университете Темпл, а затем степень магистра и докторскую степень в 1979 году в Университете Цинциннати. После долгих лет преподавания в Калифорнийском Университете, в настоящее время </a:t>
            </a:r>
            <a:r>
              <a:rPr lang="ru-RU" sz="1400" dirty="0" err="1">
                <a:solidFill>
                  <a:prstClr val="black"/>
                </a:solidFill>
              </a:rPr>
              <a:t>Дайана</a:t>
            </a:r>
            <a:r>
              <a:rPr lang="ru-RU" sz="1400" dirty="0">
                <a:solidFill>
                  <a:prstClr val="black"/>
                </a:solidFill>
              </a:rPr>
              <a:t> является профессором психологии и директором Института работы, семьи детей </a:t>
            </a:r>
            <a:r>
              <a:rPr lang="ru-RU" sz="1400" dirty="0" err="1">
                <a:solidFill>
                  <a:prstClr val="black"/>
                </a:solidFill>
              </a:rPr>
              <a:t>Бергера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  <a:r>
              <a:rPr lang="ru-RU" sz="1400" dirty="0" err="1">
                <a:solidFill>
                  <a:prstClr val="black"/>
                </a:solidFill>
              </a:rPr>
              <a:t>Халперн</a:t>
            </a:r>
            <a:r>
              <a:rPr lang="ru-RU" sz="1400" dirty="0">
                <a:solidFill>
                  <a:prstClr val="black"/>
                </a:solidFill>
              </a:rPr>
              <a:t> завоевала множество наград за свои научные исследования, в том числе награду выдающемуся профессору от Западной психологической ассоциации в 2002 году</a:t>
            </a:r>
          </a:p>
        </p:txBody>
      </p:sp>
    </p:spTree>
    <p:extLst>
      <p:ext uri="{BB962C8B-B14F-4D97-AF65-F5344CB8AC3E}">
        <p14:creationId xmlns:p14="http://schemas.microsoft.com/office/powerpoint/2010/main" val="40422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Определение критического мышления . Википедия 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«интеллектуально упорядоченный процесс активного и умелого анализа, концептуализации, применения, синтезирования и/или оценки информации, полученной или порождённой наблюдением, опытом, размышлением или коммуникацией, как ориентир для убеждения и действия».</a:t>
            </a:r>
          </a:p>
        </p:txBody>
      </p:sp>
    </p:spTree>
    <p:extLst>
      <p:ext uri="{BB962C8B-B14F-4D97-AF65-F5344CB8AC3E}">
        <p14:creationId xmlns:p14="http://schemas.microsoft.com/office/powerpoint/2010/main" val="407440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Итак….</a:t>
            </a:r>
            <a:r>
              <a:rPr lang="ru-RU" dirty="0"/>
              <a:t>	Критическое мышление – это способ мыслить критически, наивысшая организация мыслительных функций, заключающихся в </a:t>
            </a:r>
          </a:p>
          <a:p>
            <a:r>
              <a:rPr lang="ru-RU" dirty="0"/>
              <a:t>анализе, </a:t>
            </a:r>
          </a:p>
          <a:p>
            <a:r>
              <a:rPr lang="ru-RU" dirty="0"/>
              <a:t>синтезе, </a:t>
            </a:r>
          </a:p>
          <a:p>
            <a:r>
              <a:rPr lang="ru-RU" dirty="0"/>
              <a:t>сопоставлении информации, </a:t>
            </a:r>
          </a:p>
          <a:p>
            <a:r>
              <a:rPr lang="ru-RU" dirty="0"/>
              <a:t>нахождении причинно-следственных связей,</a:t>
            </a:r>
          </a:p>
          <a:p>
            <a:r>
              <a:rPr lang="ru-RU" dirty="0"/>
              <a:t> умении делать </a:t>
            </a:r>
          </a:p>
          <a:p>
            <a:pPr marL="0" indent="0">
              <a:buNone/>
            </a:pPr>
            <a:r>
              <a:rPr lang="ru-RU" dirty="0"/>
              <a:t>     собственные выводы.</a:t>
            </a:r>
          </a:p>
          <a:p>
            <a:pPr marL="0" indent="0">
              <a:buNone/>
            </a:pPr>
            <a:r>
              <a:rPr lang="ru-RU" dirty="0"/>
              <a:t>    Применим этот способ </a:t>
            </a:r>
          </a:p>
          <a:p>
            <a:pPr marL="0" indent="0">
              <a:buNone/>
            </a:pPr>
            <a:r>
              <a:rPr lang="ru-RU" dirty="0"/>
              <a:t>для решения графических</a:t>
            </a:r>
          </a:p>
          <a:p>
            <a:pPr marL="0" indent="0">
              <a:buNone/>
            </a:pPr>
            <a:r>
              <a:rPr lang="ru-RU" dirty="0"/>
              <a:t> задач!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uploads-ssl.webflow.com/620252cf99d07346b52a4bf2/623ff7fe73e8f2a95e8eb0df_623ed5dc04df01794e0d7292_e4i5mCRPf7o_aoYtuNxxAr3KSInHV7xjziAttukCCDU4DSu94WBc7s4Ew8IG-IyDtWXqesEyw79NgU435RIUytJzBm7N_S2aIZikBKGkyFzECk00hceCXteOAH0Xp5Vbp3ALg_7S%253Ds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72" y="3789040"/>
            <a:ext cx="36350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1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625</TotalTime>
  <Words>1056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Эркер</vt:lpstr>
      <vt:lpstr>Решение графических задач при подготовке к ГИА как метод формирования критического мышления</vt:lpstr>
      <vt:lpstr>                Что такое график? 1. Графиком называется множество точек координатной плоскости, у которых значения х и y связаны некоторой зависимостью и каждому значению х соответствует единственное значение у. 2. График - это линия на плоскости 3. График один из способов представления и анализа информации 4. Что входит в понятие графика?  Оси координат, их обозначение,  единицы измерения, масштаб,  точки, название.                                      </vt:lpstr>
      <vt:lpstr>Презентация PowerPoint</vt:lpstr>
      <vt:lpstr>Как графики используются в физике?</vt:lpstr>
      <vt:lpstr>Применение  технологии критического мышления для решения графических задач.</vt:lpstr>
      <vt:lpstr>Джон Дью́и (англ. John Dewey; 20 октября 1859, Берлингтон, штат Вермонт — 1 июня 1952, Нью-Йорк) — американский философ и педагог, представитель философского направления прагматизм. Автор более 30 книг и 900 научных статей по философии, эстетике, социологии, педагогике и другим дисциплинам.</vt:lpstr>
      <vt:lpstr>Презентация PowerPoint</vt:lpstr>
      <vt:lpstr>Определение критического мышления . Википедия .</vt:lpstr>
      <vt:lpstr>Презентация PowerPoint</vt:lpstr>
      <vt:lpstr>Типы графических задач</vt:lpstr>
      <vt:lpstr>Система действий  при  решении графических задач </vt:lpstr>
      <vt:lpstr>Вариант 2 № 6 ОГЭ -2023</vt:lpstr>
      <vt:lpstr>Презентация PowerPoint</vt:lpstr>
      <vt:lpstr>Задачи второго типа сложнее. Для них нельзя выделить единый обобщенный план решения, однако можно предложить определенную схему их решения.  Она включает три шага</vt:lpstr>
      <vt:lpstr>Математическое описание графика</vt:lpstr>
      <vt:lpstr>Описание ситуации задачи</vt:lpstr>
      <vt:lpstr>Сопоставление графика и ситуации задачи. </vt:lpstr>
      <vt:lpstr>Две катушки надеты на железный сердечник (см. рис. 1). Через первую катушку протекает электрический ток (график зависимости силы тока I от времени t представлен на рис. 2)</vt:lpstr>
      <vt:lpstr>Презентация PowerPoint</vt:lpstr>
      <vt:lpstr>Благодарим за внимание! Успехов в решении графических задач!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Кабинет 217</cp:lastModifiedBy>
  <cp:revision>41</cp:revision>
  <dcterms:created xsi:type="dcterms:W3CDTF">2023-02-09T15:38:34Z</dcterms:created>
  <dcterms:modified xsi:type="dcterms:W3CDTF">2023-02-13T03:53:12Z</dcterms:modified>
</cp:coreProperties>
</file>