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57" r:id="rId2"/>
    <p:sldId id="274" r:id="rId3"/>
    <p:sldId id="258" r:id="rId4"/>
    <p:sldId id="265" r:id="rId5"/>
    <p:sldId id="266" r:id="rId6"/>
    <p:sldId id="267" r:id="rId7"/>
    <p:sldId id="268" r:id="rId8"/>
    <p:sldId id="272" r:id="rId9"/>
    <p:sldId id="273" r:id="rId10"/>
    <p:sldId id="271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809C1-A6BD-A044-8865-B97B29814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E64CD6-68EA-3D3D-19DC-A9800C3E0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A44AE9-653E-4C5E-0299-DCC67EB1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BAD-8834-43F5-AC72-FAF06988D174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2F3F3C-4A9F-DA06-E65E-5328AC27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B50428-1356-964F-7031-EC1723A6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4A8-9F9C-4C92-954F-24971818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29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D04B9-B2CE-B6E0-B3D7-08FB020F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E504DE-9CBF-3BE9-6A28-5AD99D0A4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48AF08-59EE-BF6D-4234-DD2FF27C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BAD-8834-43F5-AC72-FAF06988D174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2A3730-2F3F-FC49-C40F-81B62ABC8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9B5C33-24BC-468A-8EB9-1585C001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4A8-9F9C-4C92-954F-24971818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7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EB1B68-FB1C-632A-7387-DA097EC97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99898E-168C-9A2B-180A-BB1394B2E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2D8EF-5012-8F66-B680-E8F22E0C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BAD-8834-43F5-AC72-FAF06988D174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A7AEE-CE08-D9F9-7FA3-7052F996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A4A7F-0E33-5214-5F0D-F0F83B2A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4A8-9F9C-4C92-954F-24971818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7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176FD-6271-1AE6-0B45-BCCD087D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546B77-FD2D-96FC-B45A-57AA336B5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CFE36-DBB4-EC96-BA5D-0A2798AA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BAD-8834-43F5-AC72-FAF06988D174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E705C-AC3D-0708-A272-FCC3A3D64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557DC3-6FD8-2CC7-2CB2-8ED346324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4A8-9F9C-4C92-954F-24971818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67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0624A-E0C0-521C-07B1-6F6F0951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BED5B6-65BB-9D6F-1E9C-53A9CACC5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3273-95D9-2561-324D-9EA823AE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BAD-8834-43F5-AC72-FAF06988D174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79D65-49A4-AEEA-A7E0-5C5758AF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C808EF-F35E-495E-6C9F-847F78BB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4A8-9F9C-4C92-954F-24971818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1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AB59B-A30C-307B-228C-43FA8D36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89436-82FB-D645-5883-2BA4356D7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8EE97B-29D7-9D7D-8FBB-0754EE8B8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F0920-FAAB-E004-2D7A-538BAD53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BAD-8834-43F5-AC72-FAF06988D174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27578D-B824-6959-99C5-5BD56F93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1D98CF-3DF0-3756-47C9-D1171A93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4A8-9F9C-4C92-954F-24971818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44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BC33D-FD0B-09CE-7FC7-5C12D19A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68F90A-7C62-68E6-D37E-933EFCE2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AF6A38-75F8-1BB4-4AD7-071A8D4F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985BD4-BE0D-9F1C-589A-A8492FA74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35E760-C95D-C184-5DF3-5209673D8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06E7A4-E4CD-15BA-B52C-352B1500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BAD-8834-43F5-AC72-FAF06988D174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9F69EC-D54F-06A8-7748-8F36FD0F2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82095A-2FEA-524C-C73B-72516136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4A8-9F9C-4C92-954F-24971818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7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E8CA2-D0B4-C40D-5547-69B75064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29811A-F3F0-DAC2-6D64-63AAF801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BAD-8834-43F5-AC72-FAF06988D174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99EAE2-ED25-7C6D-E90D-327EDBC7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A48E95-E0D5-0DBC-1EF8-D35021A1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4A8-9F9C-4C92-954F-24971818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4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343338-DA02-DBF4-8046-F46BB92D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BAD-8834-43F5-AC72-FAF06988D174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DCA614-7DCD-831B-5919-57451885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BCD845-A0BD-CCA3-F230-5A23DC93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4A8-9F9C-4C92-954F-24971818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4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AAEBA-5F30-802F-A753-9C5DBC4E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11FA2-6025-821D-0EF5-E1F3B00CD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9B4C78-DD8D-1448-7171-E8DB23303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4B45AB-98FD-640B-FA92-411FDD6A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BAD-8834-43F5-AC72-FAF06988D174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6FCA47-3B9D-889B-1133-9432044E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938273-4AD4-C44C-0FB0-BCE04EB2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4A8-9F9C-4C92-954F-24971818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0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A8BAF-120C-DF81-F755-9E020030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11163C-BD4D-C399-7222-C7BA687DC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8A3528-F228-2B3A-304A-ABF8AA7C2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D8D928-459E-2635-35F6-DE0102A3B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BAD-8834-43F5-AC72-FAF06988D174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59A17F-2B2C-3D1F-A837-3EF41C43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BBFCC-8E35-613D-E321-D58512D7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2D4A8-9F9C-4C92-954F-24971818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46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FF5B0-E16A-284C-1D63-AB7FC44D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70D15-5DAF-2346-3E1F-FB5AF05D2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24A7D-468F-8CEC-5EC8-368D77420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82BAD-8834-43F5-AC72-FAF06988D174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F0CA1-5055-A4CB-E111-6B888789F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ADC93D-30F6-CACD-B807-2FB30D1B2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2D4A8-9F9C-4C92-954F-249718187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7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D7B5E-225A-5D7D-FBB6-209168B61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82" y="219694"/>
            <a:ext cx="11851574" cy="5029200"/>
          </a:xfrm>
        </p:spPr>
        <p:txBody>
          <a:bodyPr>
            <a:normAutofit fontScale="90000"/>
          </a:bodyPr>
          <a:lstStyle/>
          <a:p>
            <a:r>
              <a:rPr lang="ru-RU" sz="2400" i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"СРЕДНЯЯ ОБЩЕОБРАЗОВАТЕЛЬНАЯ ШКОЛА № 112 Г. ЧЕЛЯБИНСКА"</a:t>
            </a:r>
            <a:br>
              <a:rPr lang="ru-RU" sz="2400" i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i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функциональной грамотности учащихся на уроках физики через решение практико-ориентированных задач</a:t>
            </a:r>
            <a:br>
              <a:rPr lang="ru-RU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3CE4C5-D9E8-ECC4-7865-00B4B0875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25787"/>
            <a:ext cx="9144000" cy="712519"/>
          </a:xfrm>
        </p:spPr>
        <p:txBody>
          <a:bodyPr/>
          <a:lstStyle/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Коноплева Е. В. – учитель физики 1 категория</a:t>
            </a:r>
          </a:p>
        </p:txBody>
      </p:sp>
    </p:spTree>
    <p:extLst>
      <p:ext uri="{BB962C8B-B14F-4D97-AF65-F5344CB8AC3E}">
        <p14:creationId xmlns:p14="http://schemas.microsoft.com/office/powerpoint/2010/main" val="180969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2BAB0-670A-B09E-C873-EB728C13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869"/>
            <a:ext cx="10515600" cy="90003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 практико-ориентированных задач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6C1C1-4FF5-6327-EB52-D8C43C666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51906"/>
            <a:ext cx="11167753" cy="545422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расхода воды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сопротивления нити накаливания электрической лампы.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A64BCE-DF3D-81EB-F8A2-088D715A18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2" t="29180" r="1456"/>
          <a:stretch/>
        </p:blipFill>
        <p:spPr>
          <a:xfrm>
            <a:off x="1377537" y="1603169"/>
            <a:ext cx="10200906" cy="24631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92EF2946-A7BF-23F5-9730-7E8EBE392F62}"/>
                  </a:ext>
                </a:extLst>
              </p:cNvPr>
              <p:cNvSpPr/>
              <p:nvPr/>
            </p:nvSpPr>
            <p:spPr>
              <a:xfrm>
                <a:off x="1377537" y="4572002"/>
                <a:ext cx="10426364" cy="22859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кухонной лампы мощностью 150 Вт и напряжением 220В необходимо         определить  величину сопротивления вольфрамовой нити накаливания при температуре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  <m:sup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0 </m:t>
                        </m:r>
                      </m:sup>
                    </m:sSup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С.   Известно, что температура нити лампы накаливания составляет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2500</m:t>
                        </m:r>
                      </m:e>
                      <m:sup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С. Температурный коэффициент сопротивления вольфрама составляет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5,1</m:t>
                    </m:r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град</m:t>
                        </m:r>
                      </m:e>
                      <m:sup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endParaRPr lang="ru-RU" sz="22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92EF2946-A7BF-23F5-9730-7E8EBE39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537" y="4572002"/>
                <a:ext cx="10426364" cy="2285998"/>
              </a:xfrm>
              <a:prstGeom prst="rect">
                <a:avLst/>
              </a:prstGeom>
              <a:blipFill>
                <a:blip r:embed="rId3"/>
                <a:stretch>
                  <a:fillRect l="-701" r="-70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54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612670-DAA8-E709-8D0D-0753844967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40" r="6756"/>
          <a:stretch/>
        </p:blipFill>
        <p:spPr>
          <a:xfrm>
            <a:off x="142503" y="68283"/>
            <a:ext cx="4465123" cy="54134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900F2C-9435-643A-134B-9DC04E20F0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63" t="9476" r="938" b="8869"/>
          <a:stretch/>
        </p:blipFill>
        <p:spPr>
          <a:xfrm>
            <a:off x="142503" y="5664528"/>
            <a:ext cx="4465123" cy="7125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C5B03F-C0FA-E602-3603-D8749EE832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54" t="3502" r="4887"/>
          <a:stretch/>
        </p:blipFill>
        <p:spPr>
          <a:xfrm>
            <a:off x="6258296" y="0"/>
            <a:ext cx="4322618" cy="51892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1CC7EA-1A96-AEC2-045B-40C81034D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705" y="5306100"/>
            <a:ext cx="5224030" cy="14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6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BD5EEC-B258-E2BF-0FCD-3B9FFA42E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735" y="3423683"/>
            <a:ext cx="42530" cy="106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0F3A56-83EB-9473-39E9-88EB614047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25" r="2640"/>
          <a:stretch/>
        </p:blipFill>
        <p:spPr>
          <a:xfrm>
            <a:off x="166255" y="-5317"/>
            <a:ext cx="6023266" cy="64654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24DB47-0A56-95B4-EE0E-42FA26061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521" y="95003"/>
            <a:ext cx="5743699" cy="21789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CC328A0-708D-D9AD-ACC0-C680C8CA5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420" y="5654881"/>
            <a:ext cx="4368054" cy="9436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58AE51A-9E00-7FED-028D-5C6090584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032" y="2374256"/>
            <a:ext cx="3055909" cy="33014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C5498E8-CA77-06C7-132B-8A3E2B0DA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447" y="2520339"/>
            <a:ext cx="2882298" cy="296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0F4534-F45A-B96C-DEB6-C6A8B7E91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64" y="304870"/>
            <a:ext cx="9466071" cy="62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5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06F018-F83A-ADCB-C152-2EA1C5FBC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621" y="117271"/>
            <a:ext cx="7774379" cy="28753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B8F62C-1FB5-6CCB-2938-46022683E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48" y="4275114"/>
            <a:ext cx="7519245" cy="12706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E18BA2E-7E83-C099-6DEA-0BF83DA2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71"/>
            <a:ext cx="4524499" cy="34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E6A6F62-25D8-17FE-C094-3337ADED0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" t="13919" r="6686" b="8425"/>
          <a:stretch/>
        </p:blipFill>
        <p:spPr bwMode="auto">
          <a:xfrm>
            <a:off x="7705294" y="3164773"/>
            <a:ext cx="4253158" cy="287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4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87C52-01C5-33DF-0CDD-A73FB0CD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06" y="106878"/>
            <a:ext cx="11839699" cy="1935677"/>
          </a:xfrm>
        </p:spPr>
        <p:txBody>
          <a:bodyPr>
            <a:noAutofit/>
          </a:bodyPr>
          <a:lstStyle/>
          <a:p>
            <a:pPr algn="ctr"/>
            <a:r>
              <a:rPr lang="ru-RU" sz="24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преподавания учебного предмета "Физика" в образовательных организациях Российской Федерации, реализующих основные общеобразовательные программы (утв. Решением Коллегии Министерства просвещения РФ, протокол от 3 декабря 2019 г. N ПК-4вн)</a:t>
            </a:r>
            <a:br>
              <a:rPr lang="ru-RU" sz="24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EB1A8F-8830-92B0-1409-93A496481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60" y="2220685"/>
            <a:ext cx="11566566" cy="4203865"/>
          </a:xfrm>
        </p:spPr>
        <p:txBody>
          <a:bodyPr>
            <a:normAutofit/>
          </a:bodyPr>
          <a:lstStyle/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«Физика – это учебный предмет, который, наряду естественно-научными предметами, должен дать обучающимся представление об увлекательности научного исследования и радости самостоятельного открытия нового знания.»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образование должно готовить российских граждан к жизни и работе в условиях современной инновационной экономики,…»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«….</a:t>
            </a:r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является формирование естественно-научной грамотности и</a:t>
            </a:r>
          </a:p>
          <a:p>
            <a:pPr algn="l"/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науке у основной массы обучающихся, которые в дальнейшем будут заняты в самых разнообразных сферах деятельности</a:t>
            </a:r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marL="0" indent="0" algn="l">
              <a:buNone/>
            </a:pPr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54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47C3C-AB08-3418-C891-BB217705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65" y="166255"/>
            <a:ext cx="11424061" cy="926275"/>
          </a:xfrm>
        </p:spPr>
        <p:txBody>
          <a:bodyPr/>
          <a:lstStyle/>
          <a:p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Цели обучения физики в общем образовании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54CE94-449E-7936-8AC3-55F8D945A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674421"/>
            <a:ext cx="11424061" cy="501732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интереса и стремления обучающихся к научному изучению природы,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их интеллектуальных и творческих способностей;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представлений о научном методе познания и формирование исследовательского отношения к окружающим явлениям;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научного мировоззрения как результата изучения основ строения материи и фундаментальных законов физики;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умений объяснять явления с использованием физических знаний и научных доказательств;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роли физики для развития других естественных наук, техники и технологий;</a:t>
            </a:r>
          </a:p>
          <a:p>
            <a:pPr algn="l"/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представлений о возможных сферах будущей профессиональной деятельности, связанной с физикой, подготовка к дальнейшему обучению в этом направлении.»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69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565C5-6499-1F48-0A4F-9D886A8F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405"/>
          </a:xfrm>
        </p:spPr>
        <p:txBody>
          <a:bodyPr/>
          <a:lstStyle/>
          <a:p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Цели обучения физики на разных уровнях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9427AF-E98B-1F5F-6D1D-C7F45467A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1283"/>
            <a:ext cx="10515600" cy="5281592"/>
          </a:xfrm>
        </p:spPr>
        <p:txBody>
          <a:bodyPr>
            <a:normAutofit fontScale="77500" lnSpcReduction="20000"/>
          </a:bodyPr>
          <a:lstStyle/>
          <a:p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основного общего образования:</a:t>
            </a:r>
          </a:p>
          <a:p>
            <a:pPr algn="l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«…….</a:t>
            </a:r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умений </a:t>
            </a:r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 природные явления и выполнять опыты, лабораторные работы и экспериментальные исследования с использованием измерительных приборов, </a:t>
            </a:r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применяемых в практической жизни</a:t>
            </a:r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;……»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«….знакомство со сферами профессиональной деятельности, связанными с физикой, и современными технологиями, основанными на достижениях физической науки.»</a:t>
            </a:r>
          </a:p>
          <a:p>
            <a:pPr algn="l"/>
            <a:r>
              <a:rPr lang="ru-RU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среднего общего образования: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умений применять теоретические знания для объяснения физических явлений в природе и для принятия практических решений в повседневной жизни;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способов решения различных задач с явно заданной физической моделью, задач, подразумевающих самостоятельное создание физической модели, адекватной условиям задачи, в том числе задач инженерного характера;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физических основ и принципов действия технологических процессов, их влияния на окружающую среду;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методами самостоятельного планирования экспериментов, анализа и интерпретации информации, определения достоверности полученного результата;»</a:t>
            </a:r>
          </a:p>
          <a:p>
            <a:pPr algn="l"/>
            <a:endParaRPr lang="ru-RU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  <a:p>
            <a:pPr algn="l"/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  <a:p>
            <a:pPr algn="l"/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29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8DF5E1-4970-FD45-D4AF-756F0286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07" y="316553"/>
            <a:ext cx="6084125" cy="6097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грамотность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CFECA1-1EFC-8467-5451-0063CA4F7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057" y="1151906"/>
            <a:ext cx="6274133" cy="528452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«..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использовать естественнонаучные знания , выявлять проблемы, делать обоснованные выводы, необходимые для понимания окружающего мира и изменений которые вносит в него деятельность человека, а также для принятия соответствующих решений.» 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А. Абдулаева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компетенции естественно научной грамотности: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объяснять и описывать природные явления;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анализировать и оценивать;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выводы;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особенности естественнонаучного исследования: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 данные.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D218CA-47EC-5179-EDF4-C2E681E2A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1" t="12026" r="25281" b="4396"/>
          <a:stretch/>
        </p:blipFill>
        <p:spPr bwMode="auto">
          <a:xfrm>
            <a:off x="7101445" y="316553"/>
            <a:ext cx="4500748" cy="5920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867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88116-267C-111D-D0FD-95D7B438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цели </a:t>
            </a:r>
            <a:b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ориентированных задач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F3E723-DD3A-2698-FECA-B3582B1EF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3803"/>
            <a:ext cx="10847119" cy="446512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углубление теоретических знаний;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умениями и навыками учебной дисциплины;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новых умений и навыков;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Приближение учебного процесса к реальным жизненным условиям;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новых методов научных исследований;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общенаучными умениями и навыками;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инициативы  и самостоятельности.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94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098B0-381C-C85C-6B20-D701AFDA7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87" y="118754"/>
            <a:ext cx="11447813" cy="4987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ПОДБОРА ЗАДАЧ С ПРАКТИЧЕСКИМ СОДЕРЖАНИЕМ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DA2C8F-FB98-A43A-D707-740E8919D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34" y="748146"/>
            <a:ext cx="11566566" cy="5830784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1.Возможность использования каждой задачи для одновременного формирования на её основе теоретических знаний и практических умений; его сущность заключается в том, что задачи с практическим содержанием выступают в процессе обучения физике и средством формирования теоретических знаний, и средством развития учащихся практических умений. </a:t>
            </a:r>
          </a:p>
          <a:p>
            <a:pPr marL="0" lvl="0" indent="0" algn="just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2.Оперативное использование результатов решения задач в процессе жизнедеятельности человека; обучение тесно связано с жизнью человека и вне её не осуществляется. В процессе обучения происходит постоянная ориентация изучаемого материала на его использование в жизнедеятельности человека.</a:t>
            </a:r>
          </a:p>
          <a:p>
            <a:pPr marL="0" lvl="0" indent="0" algn="just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3.Потенциальная возможность использования результатов решения задач в дальнейшем практической деятельности; реализация этого правила предполагает использование задач с практическим содержанием для формирования у школьников готовности к применению приобретаемых знаний и умений в дальнейшей практической деятельности.</a:t>
            </a:r>
          </a:p>
          <a:p>
            <a:pPr marL="0" lvl="0" indent="0" algn="just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4.Доступность задачного материала непосильный для данного возраста и уровня подготовленности, учащихся учебный материал вызывает их быстрое утомление, снижение мотивационного настроя на учения. Как следствие этого падает работоспособность школьников, но и излишнее упрощение задачного материала приводит к падению интересов школьников к изучению, искусственно тормозится развития учащихся. </a:t>
            </a:r>
          </a:p>
          <a:p>
            <a:pPr marL="0" lvl="0" indent="0" algn="just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5.Дифференциация и индивидуализация. </a:t>
            </a:r>
          </a:p>
          <a:p>
            <a:pPr marL="0" lvl="0" indent="0" algn="just">
              <a:lnSpc>
                <a:spcPct val="115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ru-RU" sz="2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6.Важнейшим средством обучения является наглядность. Создание комплекса задач с учётом принципа наглядности позволит развить внимание учащихся, повысить эффективность обучения за счёт привлечения органов чувств к восприятию и переработке учебного материала. Можно использовать различные средства наглядности: натуральные технические объекты, действующие приборы и модели, самодельные приборы и установки, бытовые приборы и принадлежности, таблицы и кодограммы технических объектов и др.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2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073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</TotalTime>
  <Words>826</Words>
  <Application>Microsoft Office PowerPoint</Application>
  <PresentationFormat>Широкоэкранный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YS Text</vt:lpstr>
      <vt:lpstr>Тема Office</vt:lpstr>
      <vt:lpstr>МУНИЦИПАЛЬНОЕ АВТОНОМНОЕ ОБЩЕОБРАЗОВАТЕЛЬНОЕ УЧРЕЖДЕНИЕ "СРЕДНЯЯ ОБЩЕОБРАЗОВАТЕЛЬНАЯ ШКОЛА № 112 Г. ЧЕЛЯБИНСКА"  Формирование функциональной грамотности учащихся на уроках физики через решение практико-ориентированных задач </vt:lpstr>
      <vt:lpstr>Презентация PowerPoint</vt:lpstr>
      <vt:lpstr>Презентация PowerPoint</vt:lpstr>
      <vt:lpstr>Концепция преподавания учебного предмета "Физика" в образовательных организациях Российской Федерации, реализующих основные общеобразовательные программы (утв. Решением Коллегии Министерства просвещения РФ, протокол от 3 декабря 2019 г. N ПК-4вн) </vt:lpstr>
      <vt:lpstr>Цели обучения физики в общем образовании</vt:lpstr>
      <vt:lpstr>Цели обучения физики на разных уровнях</vt:lpstr>
      <vt:lpstr>Естественно-научная грамотность</vt:lpstr>
      <vt:lpstr>Дидактические цели  практико – ориентированных задач</vt:lpstr>
      <vt:lpstr>ПРАВИЛА ПОДБОРА ЗАДАЧ С ПРАКТИЧЕСКИМ СОДЕРЖАНИЕМ</vt:lpstr>
      <vt:lpstr>Примеры  практико-ориентированных задач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Андрей Коноплев</dc:creator>
  <cp:lastModifiedBy>Renat Ibraev</cp:lastModifiedBy>
  <cp:revision>12</cp:revision>
  <dcterms:created xsi:type="dcterms:W3CDTF">2025-02-10T17:30:34Z</dcterms:created>
  <dcterms:modified xsi:type="dcterms:W3CDTF">2025-02-16T14:13:09Z</dcterms:modified>
</cp:coreProperties>
</file>