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9761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1"/>
                </a:solidFill>
                <a:latin typeface="Comic Sans MS" pitchFamily="66" charset="0"/>
              </a:rPr>
              <a:t>Как определить объем капли?</a:t>
            </a:r>
            <a:endParaRPr lang="ru-RU" sz="72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2400" cy="119970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Выполнила: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ученица 5 «Г» класса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МАОУ лицей № 102</a:t>
            </a:r>
          </a:p>
          <a:p>
            <a:r>
              <a:rPr lang="ru-RU" sz="2000" b="1" i="1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Катилова</a:t>
            </a:r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Валентина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Учитель: </a:t>
            </a:r>
          </a:p>
          <a:p>
            <a:r>
              <a:rPr lang="ru-RU" sz="2000" b="1" i="1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Чичиланова</a:t>
            </a:r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Валентина Георгиевна</a:t>
            </a:r>
          </a:p>
          <a:p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4525963"/>
          </a:xfrm>
        </p:spPr>
        <p:txBody>
          <a:bodyPr>
            <a:noAutofit/>
          </a:bodyPr>
          <a:lstStyle/>
          <a:p>
            <a:pPr algn="ctr"/>
            <a:r>
              <a:rPr lang="ru-RU" sz="3100" b="1" i="1" dirty="0" smtClean="0">
                <a:latin typeface="Comic Sans MS" pitchFamily="66" charset="0"/>
              </a:rPr>
              <a:t>Потом беру миллиметровую бумагу, накладываю на неё полиэтилен и капаю три капли воды из пипетки, так как для чистоты эксперимента опыт проводится трижды</a:t>
            </a:r>
            <a:endParaRPr lang="ru-RU" sz="3100" b="1" i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2 шаг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\\АННА-HP\Users\DCIM\DSCN3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546848" cy="341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899592" y="2564904"/>
            <a:ext cx="3240360" cy="86409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Comic Sans MS" pitchFamily="66" charset="0"/>
              </a:rPr>
              <a:t>Теперь я измеряю площадь капли по формуле: </a:t>
            </a:r>
          </a:p>
          <a:p>
            <a:pPr algn="ctr">
              <a:buNone/>
            </a:pPr>
            <a:r>
              <a:rPr lang="ru-RU" sz="2400" b="1" i="1" dirty="0" smtClean="0">
                <a:latin typeface="Comic Sans MS" pitchFamily="66" charset="0"/>
              </a:rPr>
              <a:t>(</a:t>
            </a:r>
            <a:r>
              <a:rPr lang="en-US" sz="2400" b="1" i="1" dirty="0" smtClean="0">
                <a:latin typeface="Comic Sans MS" pitchFamily="66" charset="0"/>
              </a:rPr>
              <a:t>S</a:t>
            </a:r>
            <a:r>
              <a:rPr lang="ru-RU" sz="2400" b="1" i="1" baseline="-25000" dirty="0" err="1" smtClean="0">
                <a:latin typeface="Comic Sans MS" pitchFamily="66" charset="0"/>
              </a:rPr>
              <a:t>н</a:t>
            </a:r>
            <a:r>
              <a:rPr lang="ru-RU" sz="2400" b="1" i="1" baseline="-25000" dirty="0" smtClean="0">
                <a:latin typeface="Comic Sans MS" pitchFamily="66" charset="0"/>
              </a:rPr>
              <a:t> </a:t>
            </a:r>
            <a:r>
              <a:rPr lang="ru-RU" sz="2400" b="1" i="1" dirty="0" smtClean="0">
                <a:latin typeface="Comic Sans MS" pitchFamily="66" charset="0"/>
              </a:rPr>
              <a:t>+ </a:t>
            </a:r>
            <a:r>
              <a:rPr lang="en-US" sz="2400" b="1" i="1" dirty="0" smtClean="0">
                <a:latin typeface="Comic Sans MS" pitchFamily="66" charset="0"/>
              </a:rPr>
              <a:t>S</a:t>
            </a:r>
            <a:r>
              <a:rPr lang="ru-RU" sz="2400" b="1" i="1" baseline="-25000" dirty="0" smtClean="0">
                <a:latin typeface="Comic Sans MS" pitchFamily="66" charset="0"/>
              </a:rPr>
              <a:t>из</a:t>
            </a:r>
            <a:r>
              <a:rPr lang="ru-RU" sz="2400" b="1" i="1" dirty="0" smtClean="0">
                <a:latin typeface="Comic Sans MS" pitchFamily="66" charset="0"/>
              </a:rPr>
              <a:t>)</a:t>
            </a:r>
            <a:r>
              <a:rPr lang="ru-RU" sz="2400" b="1" i="1" baseline="-25000" dirty="0" smtClean="0">
                <a:latin typeface="Comic Sans MS" pitchFamily="66" charset="0"/>
              </a:rPr>
              <a:t> </a:t>
            </a:r>
            <a:r>
              <a:rPr lang="ru-RU" sz="2400" b="1" i="1" dirty="0" smtClean="0">
                <a:latin typeface="Comic Sans MS" pitchFamily="66" charset="0"/>
              </a:rPr>
              <a:t>: 2 = </a:t>
            </a:r>
            <a:r>
              <a:rPr lang="en-US" sz="2400" b="1" i="1" dirty="0" smtClean="0">
                <a:latin typeface="Comic Sans MS" pitchFamily="66" charset="0"/>
              </a:rPr>
              <a:t>S</a:t>
            </a:r>
            <a:r>
              <a:rPr lang="ru-RU" sz="2400" b="1" i="1" baseline="-25000" dirty="0" smtClean="0">
                <a:latin typeface="Comic Sans MS" pitchFamily="66" charset="0"/>
              </a:rPr>
              <a:t>капли 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endParaRPr lang="ru-RU" sz="2400" b="1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Comic Sans MS" pitchFamily="66" charset="0"/>
              </a:rPr>
              <a:t>так как вода растекается на идеально гладкой поверхности до тех </a:t>
            </a:r>
            <a:r>
              <a:rPr lang="ru-RU" sz="2400" b="1" i="1" dirty="0" smtClean="0">
                <a:latin typeface="Comic Sans MS" pitchFamily="66" charset="0"/>
              </a:rPr>
              <a:t>пор, </a:t>
            </a:r>
            <a:r>
              <a:rPr lang="ru-RU" sz="2400" b="1" i="1" dirty="0" smtClean="0">
                <a:latin typeface="Comic Sans MS" pitchFamily="66" charset="0"/>
              </a:rPr>
              <a:t>пока все молекулы воды не расположатся в один ряд.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3 шаг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43" name="Picture 3" descr="\\АННА-HP\Users\DCIM\DSCN3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18488"/>
            <a:ext cx="4186808" cy="314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Comic Sans MS" pitchFamily="66" charset="0"/>
              </a:rPr>
              <a:t>Теперь по </a:t>
            </a:r>
            <a:r>
              <a:rPr lang="ru-RU" b="1" i="1" dirty="0" smtClean="0">
                <a:latin typeface="Comic Sans MS" pitchFamily="66" charset="0"/>
              </a:rPr>
              <a:t>таблице «Линейные размеры» определяем диаметр </a:t>
            </a:r>
            <a:r>
              <a:rPr lang="ru-RU" b="1" i="1" dirty="0" smtClean="0">
                <a:latin typeface="Comic Sans MS" pitchFamily="66" charset="0"/>
              </a:rPr>
              <a:t>молекулы </a:t>
            </a:r>
            <a:r>
              <a:rPr lang="ru-RU" b="1" i="1" dirty="0" smtClean="0">
                <a:latin typeface="Comic Sans MS" pitchFamily="66" charset="0"/>
              </a:rPr>
              <a:t>воды. Он </a:t>
            </a:r>
            <a:r>
              <a:rPr lang="ru-RU" b="1" i="1" dirty="0" smtClean="0">
                <a:latin typeface="Comic Sans MS" pitchFamily="66" charset="0"/>
              </a:rPr>
              <a:t>равен</a:t>
            </a:r>
            <a:r>
              <a:rPr lang="ru-RU" b="1" i="1" dirty="0" smtClean="0"/>
              <a:t> </a:t>
            </a:r>
            <a:r>
              <a:rPr lang="ru-RU" b="1" i="1" dirty="0" smtClean="0">
                <a:latin typeface="Comic Sans MS" pitchFamily="66" charset="0"/>
              </a:rPr>
              <a:t>0,276*10 </a:t>
            </a:r>
            <a:r>
              <a:rPr lang="ru-RU" b="1" i="1" baseline="30000" dirty="0" smtClean="0">
                <a:latin typeface="Comic Sans MS" pitchFamily="66" charset="0"/>
              </a:rPr>
              <a:t>-6</a:t>
            </a:r>
            <a:r>
              <a:rPr lang="ru-RU" b="1" i="1" dirty="0" smtClean="0">
                <a:latin typeface="Comic Sans MS" pitchFamily="66" charset="0"/>
              </a:rPr>
              <a:t>мм</a:t>
            </a:r>
            <a:r>
              <a:rPr lang="ru-RU" b="1" i="1" baseline="30000" dirty="0" smtClean="0">
                <a:latin typeface="Comic Sans MS" pitchFamily="66" charset="0"/>
              </a:rPr>
              <a:t> </a:t>
            </a:r>
            <a:r>
              <a:rPr lang="ru-RU" b="1" i="1" dirty="0" smtClean="0">
                <a:latin typeface="Comic Sans MS" pitchFamily="66" charset="0"/>
              </a:rPr>
              <a:t>= 276*10 </a:t>
            </a:r>
            <a:r>
              <a:rPr lang="ru-RU" b="1" i="1" baseline="30000" dirty="0" smtClean="0">
                <a:latin typeface="Comic Sans MS" pitchFamily="66" charset="0"/>
              </a:rPr>
              <a:t>-9</a:t>
            </a:r>
            <a:r>
              <a:rPr lang="ru-RU" b="1" i="1" dirty="0" smtClean="0">
                <a:latin typeface="Comic Sans MS" pitchFamily="66" charset="0"/>
              </a:rPr>
              <a:t>мм = 276млд.часть мм.</a:t>
            </a:r>
          </a:p>
          <a:p>
            <a:pPr algn="ctr"/>
            <a:endParaRPr lang="ru-RU" b="1" i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4 шаг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\\АННА-HP\Users\DCIM\DSCN3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839725" cy="3629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4" y="116630"/>
          <a:ext cx="8784972" cy="662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1368152"/>
                <a:gridCol w="1440160"/>
                <a:gridCol w="1584176"/>
                <a:gridCol w="1440160"/>
                <a:gridCol w="1728190"/>
              </a:tblGrid>
              <a:tr h="1324948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№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latin typeface="Comic Sans MS" pitchFamily="66" charset="0"/>
                        </a:rPr>
                        <a:t>S</a:t>
                      </a:r>
                      <a:r>
                        <a:rPr lang="ru-RU" sz="1800" b="1" i="1" baseline="-25000" dirty="0" err="1" smtClean="0">
                          <a:latin typeface="Comic Sans MS" pitchFamily="66" charset="0"/>
                        </a:rPr>
                        <a:t>н</a:t>
                      </a:r>
                      <a:r>
                        <a:rPr lang="ru-RU" sz="1800" b="1" i="1" baseline="-25000" dirty="0" smtClean="0">
                          <a:latin typeface="Comic Sans MS" pitchFamily="66" charset="0"/>
                        </a:rPr>
                        <a:t> 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latin typeface="Comic Sans MS" pitchFamily="66" charset="0"/>
                        </a:rPr>
                        <a:t>S</a:t>
                      </a:r>
                      <a:r>
                        <a:rPr lang="ru-RU" sz="1800" b="1" i="1" baseline="-25000" dirty="0" smtClean="0">
                          <a:latin typeface="Comic Sans MS" pitchFamily="66" charset="0"/>
                        </a:rPr>
                        <a:t>из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latin typeface="Comic Sans MS" pitchFamily="66" charset="0"/>
                        </a:rPr>
                        <a:t>S</a:t>
                      </a:r>
                      <a:r>
                        <a:rPr lang="ru-RU" sz="1800" b="1" i="1" baseline="-25000" dirty="0" smtClean="0">
                          <a:latin typeface="Comic Sans MS" pitchFamily="66" charset="0"/>
                        </a:rPr>
                        <a:t>капли 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Comic Sans MS" pitchFamily="66" charset="0"/>
                        </a:rPr>
                        <a:t>d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Comic Sans MS" pitchFamily="66" charset="0"/>
                        </a:rPr>
                        <a:t>V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2494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Comic Sans MS" pitchFamily="66" charset="0"/>
                        </a:rPr>
                        <a:t>1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21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43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32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276*10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8832*10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2494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Comic Sans MS" pitchFamily="66" charset="0"/>
                        </a:rPr>
                        <a:t>2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19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44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32,5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276*10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8970*10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2494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Comic Sans MS" pitchFamily="66" charset="0"/>
                        </a:rPr>
                        <a:t>3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17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43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30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276*10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8280*10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24948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Среднее</a:t>
                      </a:r>
                      <a:r>
                        <a:rPr lang="ru-RU" b="1" i="1" baseline="0" dirty="0" smtClean="0">
                          <a:latin typeface="Comic Sans MS" pitchFamily="66" charset="0"/>
                        </a:rPr>
                        <a:t> число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19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43,3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31,5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Comic Sans MS" pitchFamily="66" charset="0"/>
                        </a:rPr>
                        <a:t>276*10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Comic Sans MS" pitchFamily="66" charset="0"/>
                        </a:rPr>
                        <a:t>8694*10 </a:t>
                      </a:r>
                      <a:r>
                        <a:rPr lang="ru-RU" b="1" i="1" baseline="30000" dirty="0" smtClean="0">
                          <a:latin typeface="Comic Sans MS" pitchFamily="66" charset="0"/>
                        </a:rPr>
                        <a:t>-9</a:t>
                      </a:r>
                      <a:endParaRPr lang="ru-RU" b="1" i="1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ru-RU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Вывод </a:t>
            </a:r>
            <a:endParaRPr lang="ru-RU" sz="5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atin typeface="Comic Sans MS" pitchFamily="66" charset="0"/>
              </a:rPr>
              <a:t>И </a:t>
            </a:r>
            <a:r>
              <a:rPr lang="ru-RU" sz="3200" b="1" i="1" dirty="0" smtClean="0">
                <a:latin typeface="Comic Sans MS" pitchFamily="66" charset="0"/>
              </a:rPr>
              <a:t>так, </a:t>
            </a:r>
            <a:r>
              <a:rPr lang="ru-RU" sz="3200" b="1" i="1" dirty="0" smtClean="0">
                <a:latin typeface="Comic Sans MS" pitchFamily="66" charset="0"/>
              </a:rPr>
              <a:t>по результатам двух опытов мы узнали, что объём капли приблизительно равен 0,0669 –  8694*10 </a:t>
            </a:r>
            <a:r>
              <a:rPr lang="ru-RU" sz="3200" b="1" i="1" baseline="30000" dirty="0" smtClean="0">
                <a:latin typeface="Comic Sans MS" pitchFamily="66" charset="0"/>
              </a:rPr>
              <a:t>-</a:t>
            </a:r>
            <a:r>
              <a:rPr lang="ru-RU" sz="3200" b="1" i="1" baseline="30000" dirty="0" smtClean="0">
                <a:latin typeface="Comic Sans MS" pitchFamily="66" charset="0"/>
              </a:rPr>
              <a:t>9</a:t>
            </a:r>
            <a:r>
              <a:rPr lang="ru-RU" sz="3200" b="1" i="1" dirty="0" smtClean="0">
                <a:latin typeface="Comic Sans MS" pitchFamily="66" charset="0"/>
              </a:rPr>
              <a:t> м³</a:t>
            </a:r>
            <a:endParaRPr lang="ru-RU" sz="3200" b="1" i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186808" cy="314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038600" cy="4525963"/>
          </a:xfrm>
        </p:spPr>
        <p:txBody>
          <a:bodyPr>
            <a:noAutofit/>
          </a:bodyPr>
          <a:lstStyle/>
          <a:p>
            <a:pPr algn="ctr"/>
            <a:r>
              <a:rPr lang="ru-RU" sz="2700" b="1" i="1" dirty="0" smtClean="0">
                <a:latin typeface="Comic Sans MS" pitchFamily="66" charset="0"/>
              </a:rPr>
              <a:t>Сегодня я расскажу, как определить объём капли и это мы сделаем с помощью двух опытов конечно их намного больше, но я расскажу только о двух. Для чистоты эксперимента опыт нужно провести три раза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Как определить объем капли?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000" b="1" i="1" dirty="0" smtClean="0">
                <a:latin typeface="Comic Sans MS" pitchFamily="66" charset="0"/>
              </a:rPr>
              <a:t>Для опыта №1 нам понадобится мензурка, пипетка, стакан с водой и лист бумаги (чтобы записать результаты опыта)</a:t>
            </a:r>
            <a:endParaRPr lang="ru-RU" sz="4000" b="1" i="1" dirty="0">
              <a:latin typeface="Comic Sans MS" pitchFamily="66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Comic Sans MS" pitchFamily="66" charset="0"/>
              </a:rPr>
              <a:t>1 опыт.</a:t>
            </a:r>
            <a:br>
              <a:rPr lang="ru-RU" sz="4800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Comic Sans MS" pitchFamily="66" charset="0"/>
              </a:rPr>
              <a:t>Что нам нужно?</a:t>
            </a:r>
            <a:endParaRPr lang="ru-RU" sz="48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3" name="Picture 5" descr="\\АННА-HP\Users\DCIM\DSCN3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364500" cy="327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Comic Sans MS" pitchFamily="66" charset="0"/>
              </a:rPr>
              <a:t>Для начала я беру пипетку и набираю в неё воды</a:t>
            </a:r>
            <a:endParaRPr lang="ru-RU" sz="4400" b="1" i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1 шаг</a:t>
            </a:r>
            <a:endParaRPr lang="ru-RU" sz="5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\\АННА-HP\Users\DCIM\DSCN3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Comic Sans MS" pitchFamily="66" charset="0"/>
              </a:rPr>
              <a:t>Потом беру мензурку и пипетку с водой. Накапываю в мензурку воды из пипетки до мерки 1 мл. и считаю сколько капель накапала, записываю на листочек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2 шаг</a:t>
            </a:r>
            <a:endParaRPr lang="ru-RU" sz="5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9" name="Picture 3" descr="\\АННА-HP\Users\DCIM\DSCN3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647704" cy="348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899592" y="3356992"/>
            <a:ext cx="3528392" cy="151216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Comic Sans MS" pitchFamily="66" charset="0"/>
              </a:rPr>
              <a:t>Считаем объём капли по формуле       </a:t>
            </a:r>
          </a:p>
          <a:p>
            <a:pPr algn="ctr"/>
            <a:endParaRPr lang="ru-RU" sz="3200" b="1" i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Comic Sans MS" pitchFamily="66" charset="0"/>
              </a:rPr>
              <a:t>  1 мл : число капель = объём</a:t>
            </a:r>
          </a:p>
          <a:p>
            <a:pPr algn="ctr"/>
            <a:endParaRPr lang="ru-RU" sz="3200" b="1" i="1" dirty="0" smtClean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3 шаг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9" name="Picture 2" descr="\\АННА-HP\Users\DCIM\DSCN3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296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88640"/>
          <a:ext cx="8712969" cy="646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№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err="1" smtClean="0">
                          <a:latin typeface="Comic Sans MS" pitchFamily="66" charset="0"/>
                        </a:rPr>
                        <a:t>Количест-во</a:t>
                      </a:r>
                      <a:r>
                        <a:rPr lang="ru-RU" sz="4000" b="1" i="1" dirty="0" smtClean="0">
                          <a:latin typeface="Comic Sans MS" pitchFamily="66" charset="0"/>
                        </a:rPr>
                        <a:t> капель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Объём 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1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16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0,0625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2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14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0,0714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3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15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0,0667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Среднее число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15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Comic Sans MS" pitchFamily="66" charset="0"/>
                        </a:rPr>
                        <a:t>0,0669</a:t>
                      </a:r>
                      <a:endParaRPr lang="ru-RU" sz="4000" b="1" i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Comic Sans MS" pitchFamily="66" charset="0"/>
              </a:rPr>
              <a:t>Для опыта №2 нам понадобится миллиметровая бумага, стакан с водой, пипетка, таблица линейных размеров, полиэтилен и лист бумаги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Comic Sans MS" pitchFamily="66" charset="0"/>
              </a:rPr>
              <a:t>2 опыт.</a:t>
            </a:r>
            <a:br>
              <a:rPr lang="ru-RU" sz="4800" i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Comic Sans MS" pitchFamily="66" charset="0"/>
              </a:rPr>
              <a:t>Что нам нужно?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\\АННА-HP\Users\DCIM\DSCN3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474840" cy="335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Comic Sans MS" pitchFamily="66" charset="0"/>
              </a:rPr>
              <a:t>Для начала я беру пипетку и набираю в неё воды из стакана</a:t>
            </a:r>
            <a:endParaRPr lang="ru-RU" sz="4000" b="1" i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Comic Sans MS" pitchFamily="66" charset="0"/>
              </a:rPr>
              <a:t>1 шаг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\\АННА-HP\Users\DCIM\DSCN3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186808" cy="314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</TotalTime>
  <Words>374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Как определить объем капли?</vt:lpstr>
      <vt:lpstr>Как определить объем капли?</vt:lpstr>
      <vt:lpstr>1 опыт. Что нам нужно?</vt:lpstr>
      <vt:lpstr>1 шаг</vt:lpstr>
      <vt:lpstr>2 шаг</vt:lpstr>
      <vt:lpstr>3 шаг</vt:lpstr>
      <vt:lpstr>Презентация PowerPoint</vt:lpstr>
      <vt:lpstr>2 опыт. Что нам нужно?</vt:lpstr>
      <vt:lpstr>1 шаг</vt:lpstr>
      <vt:lpstr>2 шаг</vt:lpstr>
      <vt:lpstr>3 шаг</vt:lpstr>
      <vt:lpstr>4 шаг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определить объем капли?</dc:title>
  <dc:creator>Валера</dc:creator>
  <cp:lastModifiedBy>ВГ</cp:lastModifiedBy>
  <cp:revision>52</cp:revision>
  <dcterms:created xsi:type="dcterms:W3CDTF">2014-12-16T11:59:40Z</dcterms:created>
  <dcterms:modified xsi:type="dcterms:W3CDTF">2014-12-17T03:10:10Z</dcterms:modified>
</cp:coreProperties>
</file>