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4" r:id="rId2"/>
    <p:sldId id="275" r:id="rId3"/>
    <p:sldId id="256" r:id="rId4"/>
    <p:sldId id="257" r:id="rId5"/>
    <p:sldId id="259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6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B7CDAE-892B-436D-AD4D-F237DC75FCBC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ABC89-6092-4B41-8B37-00B857D5B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700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ABC89-6092-4B41-8B37-00B857D5B04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790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E924A5-E316-47A0-A13A-07364B6CB0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3ACFCF4-4CEF-49DD-9F35-D724AB2CF3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80B4F6-E62B-4970-A4B2-D67A63E36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2C14-020B-439D-83BD-CDD3C308FEA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E7A699-079D-4E30-91D0-A21C271C2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B21385-D067-4AD5-A59E-47FAB4A58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49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B6724E-F09C-4721-AC1F-03CDF87AC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58C54AA-5EA7-41BF-AD77-FE7547F49F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1BC3338-F5E8-42ED-B18C-8F6AC8AAE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2C14-020B-439D-83BD-CDD3C308FEA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9A69E9-3564-4945-AE64-A0D5045D1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323DBC-B748-44D0-9747-8F3E4F5CA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014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803371E-8AE7-4F1B-A677-4ABEA55407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B3E1A1C-076E-464E-A0FB-76A900283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E82AF3-7B04-4C83-89D3-A102E9A3F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2C14-020B-439D-83BD-CDD3C308FEA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9CA8A6D-C439-4892-8CFC-843843D34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7B4B4B-0B9C-4343-B982-C3B87BA36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940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8E8273-0EEA-48C3-A184-63C5123FE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FA99B6-EFF0-4A96-BB73-DAA783B52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5A7E794-5043-4E7A-BC1F-28BE140A3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2C14-020B-439D-83BD-CDD3C308FEA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9183B4-D424-426C-A3B4-BB2AF45DC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C1E3F3-33BD-4EDE-8AC7-F0F5FAF3C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56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15D7CC-50F9-4B36-AF77-A537210CB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0CE2F5E-156B-4ED6-AB9A-98E313C82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8C4292-7875-4FD0-8B8E-D9E4245C1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2C14-020B-439D-83BD-CDD3C308FEA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60371D-A6B9-468E-A37D-B0CA5E5F3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A677232-C232-481C-B299-0735DD687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632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3E3DAC-32ED-42AF-BECF-3BF393563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C1DC95-D3F3-40D0-AD15-455A909C41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704AF5D-0D66-4F6D-BF79-24E23B1000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F36D709-CC45-4E4D-894C-0686C4D26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2C14-020B-439D-83BD-CDD3C308FEA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BF89A25-FB5D-4334-A975-4A18A9FAA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A7ACB3C-B4CD-4546-8D3A-B2103790D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83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CD9B1E-D049-4B13-BE56-E989F237C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02F7F52-1DC1-4BAD-B5BF-C2B23E18F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591765B-084F-4D21-8B09-44ACB5BD49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115FF7A-0E3D-4389-B1DD-9290F74866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9740743-1A3F-49C5-B954-9A20A99660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7A94971-2597-476F-8C57-B897EDABE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2C14-020B-439D-83BD-CDD3C308FEA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D2DAC99-98EF-4994-BD2E-1D4BCAFE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C849428-D018-44F6-8D82-FADFEB8BD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87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10133A-5819-4B8A-8736-FF13B5915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618B383-480F-4141-A889-AA2CF694A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2C14-020B-439D-83BD-CDD3C308FEA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A435071-98F2-41B3-8772-725A97154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8A1A34A-AD70-4976-BBB8-CE18166B0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734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6A526E6-2DB0-49E6-B290-F2C82B726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2C14-020B-439D-83BD-CDD3C308FEA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E87E721-7D0E-4C5E-8942-DDE8FECDC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3CF8AEB-E9AF-4E09-A038-16D34D534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509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BC626F-01B8-4828-93C0-514B56520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C84F82-A166-404B-B8E1-0116D28FF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DBB2B6-49E8-42D4-929A-8A50AC571F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477E5A2-3AF0-44E6-9BC5-C6706A8E8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2C14-020B-439D-83BD-CDD3C308FEA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BF9A6FD-5A02-4A40-9F4A-F20CE6A6E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EB19273-0DE5-4AE5-A1C3-540CB2C9E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4342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1AD560-1B49-4B22-A58F-9C0D3D7FF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2F27AE9-8C02-44B0-BB25-21BF21C4D0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060EF64-5965-4CFB-8A88-4146195D4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A128C40-27F3-4BF2-BEC0-0A65E2A14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2C14-020B-439D-83BD-CDD3C308FEA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1E3D21E-DA2D-4FC6-BDB3-D6CA680B3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9767816-C9E1-4733-97D8-125D5FCDE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009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A040B3-D235-487B-A05E-7F0424A1B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5DC6E04-509B-4D49-B17C-0749A04206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17AAC3-AB7C-4ADE-B728-625BDD66AB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A2C14-020B-439D-83BD-CDD3C308FEA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1188AD-F1C8-4CA1-8B49-70906A9174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E7B16B-A464-4C6E-BE38-C613101326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ED54C-9A70-44BC-97C1-3C705B84AA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418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doy281@bk.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0C5E1C-69FA-40F2-ABE8-D872288A4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133599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br>
              <a:rPr lang="ru-RU" sz="32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br>
              <a:rPr lang="ru-RU" sz="32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ru-RU" sz="32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ru-RU" sz="4000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Программа </a:t>
            </a:r>
            <a:br>
              <a:rPr lang="ru-RU" sz="4000" b="1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Единого городского методического дня</a:t>
            </a:r>
            <a:br>
              <a:rPr lang="ru-RU" sz="32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ru-RU" sz="32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A5096F4-6ABD-4E11-9BE6-1AA672C9A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Предметная область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Физика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073632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892264-AF7F-4E42-B9F6-5A2CF47CD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Усвоены элементы содержания образования</a:t>
            </a:r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8ADFD66F-1017-49CA-9D3F-D0B7A2BF8B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5956742"/>
              </p:ext>
            </p:extLst>
          </p:nvPr>
        </p:nvGraphicFramePr>
        <p:xfrm>
          <a:off x="0" y="1690688"/>
          <a:ext cx="12192000" cy="5167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798">
                  <a:extLst>
                    <a:ext uri="{9D8B030D-6E8A-4147-A177-3AD203B41FA5}">
                      <a16:colId xmlns:a16="http://schemas.microsoft.com/office/drawing/2014/main" val="697171913"/>
                    </a:ext>
                  </a:extLst>
                </a:gridCol>
                <a:gridCol w="6834043">
                  <a:extLst>
                    <a:ext uri="{9D8B030D-6E8A-4147-A177-3AD203B41FA5}">
                      <a16:colId xmlns:a16="http://schemas.microsoft.com/office/drawing/2014/main" val="2379931529"/>
                    </a:ext>
                  </a:extLst>
                </a:gridCol>
                <a:gridCol w="2285627">
                  <a:extLst>
                    <a:ext uri="{9D8B030D-6E8A-4147-A177-3AD203B41FA5}">
                      <a16:colId xmlns:a16="http://schemas.microsoft.com/office/drawing/2014/main" val="1304260630"/>
                    </a:ext>
                  </a:extLst>
                </a:gridCol>
                <a:gridCol w="2119532">
                  <a:extLst>
                    <a:ext uri="{9D8B030D-6E8A-4147-A177-3AD203B41FA5}">
                      <a16:colId xmlns:a16="http://schemas.microsoft.com/office/drawing/2014/main" val="853019255"/>
                    </a:ext>
                  </a:extLst>
                </a:gridCol>
              </a:tblGrid>
              <a:tr h="16369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Проверяемые элементы 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содержания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сложности 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задания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Процент выполнения задания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576840"/>
                  </a:ext>
                </a:extLst>
              </a:tr>
              <a:tr h="85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Давление. Закон Паскаля. Закон Архимеда. Плотность вещества.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70,8%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7478774"/>
                  </a:ext>
                </a:extLst>
              </a:tr>
              <a:tr h="4814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Тепловые явления (расчетная задача).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57,6%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175494"/>
                  </a:ext>
                </a:extLst>
              </a:tr>
              <a:tr h="4814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Постоянный ток.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78,4%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186962"/>
                  </a:ext>
                </a:extLst>
              </a:tr>
              <a:tr h="85038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Радиоактивность. Опыты Резерфорда. Состав атомного ядра. Ядерные реакции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76,5%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3111254"/>
                  </a:ext>
                </a:extLst>
              </a:tr>
              <a:tr h="86663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18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Владение основами знаний о методах научного познания.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Б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84,8%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46058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6714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6F0283-BB2E-4FAF-A186-41EF87D21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437C6128-79B0-4F07-89FD-45FB1D0768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5584292"/>
              </p:ext>
            </p:extLst>
          </p:nvPr>
        </p:nvGraphicFramePr>
        <p:xfrm>
          <a:off x="0" y="304731"/>
          <a:ext cx="12192004" cy="6188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1">
                  <a:extLst>
                    <a:ext uri="{9D8B030D-6E8A-4147-A177-3AD203B41FA5}">
                      <a16:colId xmlns:a16="http://schemas.microsoft.com/office/drawing/2014/main" val="3474526744"/>
                    </a:ext>
                  </a:extLst>
                </a:gridCol>
                <a:gridCol w="3048001">
                  <a:extLst>
                    <a:ext uri="{9D8B030D-6E8A-4147-A177-3AD203B41FA5}">
                      <a16:colId xmlns:a16="http://schemas.microsoft.com/office/drawing/2014/main" val="3635610934"/>
                    </a:ext>
                  </a:extLst>
                </a:gridCol>
                <a:gridCol w="3048001">
                  <a:extLst>
                    <a:ext uri="{9D8B030D-6E8A-4147-A177-3AD203B41FA5}">
                      <a16:colId xmlns:a16="http://schemas.microsoft.com/office/drawing/2014/main" val="3456240572"/>
                    </a:ext>
                  </a:extLst>
                </a:gridCol>
                <a:gridCol w="3048001">
                  <a:extLst>
                    <a:ext uri="{9D8B030D-6E8A-4147-A177-3AD203B41FA5}">
                      <a16:colId xmlns:a16="http://schemas.microsoft.com/office/drawing/2014/main" val="3806860220"/>
                    </a:ext>
                  </a:extLst>
                </a:gridCol>
              </a:tblGrid>
              <a:tr h="16144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задания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Проверяемые элементы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содержания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сложности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задания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Процент выполнения задания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8643051"/>
                  </a:ext>
                </a:extLst>
              </a:tr>
              <a:tr h="9417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Извлечение информации из текста физического соде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ржания.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82%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63964268"/>
                  </a:ext>
                </a:extLst>
              </a:tr>
              <a:tr h="1428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Сопоставление информации из разных частей текста. Применение информации из текста физического содержания.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67,1%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32096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1048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9DF998-269C-4B9E-BD53-24AAB9A2B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Недостаточный уровень усвоения содержания образования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AD9777DC-1732-4D5B-BECC-1ED80DC431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508596"/>
              </p:ext>
            </p:extLst>
          </p:nvPr>
        </p:nvGraphicFramePr>
        <p:xfrm>
          <a:off x="0" y="1825625"/>
          <a:ext cx="12192000" cy="5461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005">
                  <a:extLst>
                    <a:ext uri="{9D8B030D-6E8A-4147-A177-3AD203B41FA5}">
                      <a16:colId xmlns:a16="http://schemas.microsoft.com/office/drawing/2014/main" val="2501588075"/>
                    </a:ext>
                  </a:extLst>
                </a:gridCol>
                <a:gridCol w="5872684">
                  <a:extLst>
                    <a:ext uri="{9D8B030D-6E8A-4147-A177-3AD203B41FA5}">
                      <a16:colId xmlns:a16="http://schemas.microsoft.com/office/drawing/2014/main" val="109816779"/>
                    </a:ext>
                  </a:extLst>
                </a:gridCol>
                <a:gridCol w="2532185">
                  <a:extLst>
                    <a:ext uri="{9D8B030D-6E8A-4147-A177-3AD203B41FA5}">
                      <a16:colId xmlns:a16="http://schemas.microsoft.com/office/drawing/2014/main" val="3649640895"/>
                    </a:ext>
                  </a:extLst>
                </a:gridCol>
                <a:gridCol w="2035126">
                  <a:extLst>
                    <a:ext uri="{9D8B030D-6E8A-4147-A177-3AD203B41FA5}">
                      <a16:colId xmlns:a16="http://schemas.microsoft.com/office/drawing/2014/main" val="1800064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задания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Проверяемые элементы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содержания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сложности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задания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Процент выполнения задания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61884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NewRoman"/>
                          <a:ea typeface="Calibri" panose="020F0502020204030204" pitchFamily="34" charset="0"/>
                          <a:cs typeface="TimesNewRoman"/>
                        </a:rPr>
                        <a:t>Механическо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NewRoman"/>
                          <a:ea typeface="Calibri" panose="020F0502020204030204" pitchFamily="34" charset="0"/>
                          <a:cs typeface="TimesNewRoman"/>
                        </a:rPr>
                        <a:t>е движение. Равномерное и равноускоренное движение. Свободное падение. Движение по окружности. Механические колебания и волны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9,01%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85068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NewRoman"/>
                          <a:ea typeface="Calibri" panose="020F0502020204030204" pitchFamily="34" charset="0"/>
                          <a:cs typeface="TimesNewRoman"/>
                        </a:rPr>
                        <a:t>Законы Ньютона. Силы в природе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53,4%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97464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NewRoman"/>
                          <a:ea typeface="Calibri" panose="020F0502020204030204" pitchFamily="34" charset="0"/>
                          <a:cs typeface="TimesNewRoman"/>
                        </a:rPr>
                        <a:t>Закон сохранения импульса. Закон сохранения энергии. Механическая работа и мощность. Простые механизмы.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64,3%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52241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Механические явления (расчетная задача).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42,1%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52670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20786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150F9D-1A36-4A22-A81D-BC014B7BD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11D3C900-5736-4EE8-B434-6CBECEA2EC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1860595"/>
              </p:ext>
            </p:extLst>
          </p:nvPr>
        </p:nvGraphicFramePr>
        <p:xfrm>
          <a:off x="0" y="844061"/>
          <a:ext cx="12192000" cy="3930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2363">
                  <a:extLst>
                    <a:ext uri="{9D8B030D-6E8A-4147-A177-3AD203B41FA5}">
                      <a16:colId xmlns:a16="http://schemas.microsoft.com/office/drawing/2014/main" val="2599709586"/>
                    </a:ext>
                  </a:extLst>
                </a:gridCol>
                <a:gridCol w="4773637">
                  <a:extLst>
                    <a:ext uri="{9D8B030D-6E8A-4147-A177-3AD203B41FA5}">
                      <a16:colId xmlns:a16="http://schemas.microsoft.com/office/drawing/2014/main" val="2212275359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80179978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020869861"/>
                    </a:ext>
                  </a:extLst>
                </a:gridCol>
              </a:tblGrid>
              <a:tr h="7589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задания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Проверяемые элементы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содержания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сложности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задания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Процент выполнения задания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03613866"/>
                  </a:ext>
                </a:extLst>
              </a:tr>
              <a:tr h="753744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Тепловые явления.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41,9%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11829659"/>
                  </a:ext>
                </a:extLst>
              </a:tr>
              <a:tr h="753744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Электризация тел.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47,0%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4328872"/>
                  </a:ext>
                </a:extLst>
              </a:tr>
              <a:tr h="758907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Магнитное поле. Электромагнитная индукция.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6%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31946058"/>
                  </a:ext>
                </a:extLst>
              </a:tr>
              <a:tr h="758907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Электромагнитные колебания и волны. Элементы оптики.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53,9%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04719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7710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C93D47-EAF2-4885-AF19-5E43EB603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Анализ выполнения заданий на установление соответствия позиций, представленных в двух множествах, или задания на выбор двух правильных утверждений из предложенного перечня </a:t>
            </a:r>
            <a:b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(множественный выбор).</a:t>
            </a:r>
            <a:endParaRPr lang="ru-RU" sz="2400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D90433F3-5DB8-4742-9EAD-EBFE6B1712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8207211"/>
              </p:ext>
            </p:extLst>
          </p:nvPr>
        </p:nvGraphicFramePr>
        <p:xfrm>
          <a:off x="0" y="1702191"/>
          <a:ext cx="12192000" cy="5155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572">
                  <a:extLst>
                    <a:ext uri="{9D8B030D-6E8A-4147-A177-3AD203B41FA5}">
                      <a16:colId xmlns:a16="http://schemas.microsoft.com/office/drawing/2014/main" val="924508436"/>
                    </a:ext>
                  </a:extLst>
                </a:gridCol>
                <a:gridCol w="5247250">
                  <a:extLst>
                    <a:ext uri="{9D8B030D-6E8A-4147-A177-3AD203B41FA5}">
                      <a16:colId xmlns:a16="http://schemas.microsoft.com/office/drawing/2014/main" val="2205040822"/>
                    </a:ext>
                  </a:extLst>
                </a:gridCol>
                <a:gridCol w="1294227">
                  <a:extLst>
                    <a:ext uri="{9D8B030D-6E8A-4147-A177-3AD203B41FA5}">
                      <a16:colId xmlns:a16="http://schemas.microsoft.com/office/drawing/2014/main" val="2263348982"/>
                    </a:ext>
                  </a:extLst>
                </a:gridCol>
                <a:gridCol w="1786597">
                  <a:extLst>
                    <a:ext uri="{9D8B030D-6E8A-4147-A177-3AD203B41FA5}">
                      <a16:colId xmlns:a16="http://schemas.microsoft.com/office/drawing/2014/main" val="2480999335"/>
                    </a:ext>
                  </a:extLst>
                </a:gridCol>
                <a:gridCol w="1744394">
                  <a:extLst>
                    <a:ext uri="{9D8B030D-6E8A-4147-A177-3AD203B41FA5}">
                      <a16:colId xmlns:a16="http://schemas.microsoft.com/office/drawing/2014/main" val="3496443923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638400850"/>
                    </a:ext>
                  </a:extLst>
                </a:gridCol>
              </a:tblGrid>
              <a:tr h="57448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Проверяемые элементы содержания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сложности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задания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выпускников, получивших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26560863"/>
                  </a:ext>
                </a:extLst>
              </a:tr>
              <a:tr h="697250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балла за задание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балл за задание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балл за задание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60065314"/>
                  </a:ext>
                </a:extLst>
              </a:tr>
              <a:tr h="85948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Физические понятия. Физические величины, их единицы и приборы для измерения.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66,9%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24,5%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8,6%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15428890"/>
                  </a:ext>
                </a:extLst>
              </a:tr>
              <a:tr h="62582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Физические явления и законы в механике. Анализ процессов.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П/Б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51,9%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41,7%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6,4%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22073384"/>
                  </a:ext>
                </a:extLst>
              </a:tr>
              <a:tr h="49514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Физические явления и законы. Анализ процессов.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60,3%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31,1%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8,6%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69375837"/>
                  </a:ext>
                </a:extLst>
              </a:tr>
              <a:tr h="62582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Физические явления и законы в электродинамике. Анализ процессов.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П/Б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31,0%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44,1%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24,9%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2671105"/>
                  </a:ext>
                </a:extLst>
              </a:tr>
              <a:tr h="127780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Физические явления и законы. Понимание и анализ экспериментальных данных, представленных в виде таблицы, графика или рисунка (схемы)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65,8%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33%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1,2%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457764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5061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54CF81-0BD5-4F5E-A2AD-092FBB87C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Анализ выполнения заданий с развернутым ответом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2B104776-4463-4E6A-9A40-4E485B92EA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4028432"/>
              </p:ext>
            </p:extLst>
          </p:nvPr>
        </p:nvGraphicFramePr>
        <p:xfrm>
          <a:off x="0" y="1690688"/>
          <a:ext cx="12192000" cy="5167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098">
                  <a:extLst>
                    <a:ext uri="{9D8B030D-6E8A-4147-A177-3AD203B41FA5}">
                      <a16:colId xmlns:a16="http://schemas.microsoft.com/office/drawing/2014/main" val="2793684309"/>
                    </a:ext>
                  </a:extLst>
                </a:gridCol>
                <a:gridCol w="5711484">
                  <a:extLst>
                    <a:ext uri="{9D8B030D-6E8A-4147-A177-3AD203B41FA5}">
                      <a16:colId xmlns:a16="http://schemas.microsoft.com/office/drawing/2014/main" val="3994638521"/>
                    </a:ext>
                  </a:extLst>
                </a:gridCol>
                <a:gridCol w="1420836">
                  <a:extLst>
                    <a:ext uri="{9D8B030D-6E8A-4147-A177-3AD203B41FA5}">
                      <a16:colId xmlns:a16="http://schemas.microsoft.com/office/drawing/2014/main" val="2176481740"/>
                    </a:ext>
                  </a:extLst>
                </a:gridCol>
                <a:gridCol w="970671">
                  <a:extLst>
                    <a:ext uri="{9D8B030D-6E8A-4147-A177-3AD203B41FA5}">
                      <a16:colId xmlns:a16="http://schemas.microsoft.com/office/drawing/2014/main" val="4290010347"/>
                    </a:ext>
                  </a:extLst>
                </a:gridCol>
                <a:gridCol w="900333">
                  <a:extLst>
                    <a:ext uri="{9D8B030D-6E8A-4147-A177-3AD203B41FA5}">
                      <a16:colId xmlns:a16="http://schemas.microsoft.com/office/drawing/2014/main" val="1955369806"/>
                    </a:ext>
                  </a:extLst>
                </a:gridCol>
                <a:gridCol w="984738">
                  <a:extLst>
                    <a:ext uri="{9D8B030D-6E8A-4147-A177-3AD203B41FA5}">
                      <a16:colId xmlns:a16="http://schemas.microsoft.com/office/drawing/2014/main" val="3206143294"/>
                    </a:ext>
                  </a:extLst>
                </a:gridCol>
                <a:gridCol w="801858">
                  <a:extLst>
                    <a:ext uri="{9D8B030D-6E8A-4147-A177-3AD203B41FA5}">
                      <a16:colId xmlns:a16="http://schemas.microsoft.com/office/drawing/2014/main" val="2182181911"/>
                    </a:ext>
                  </a:extLst>
                </a:gridCol>
                <a:gridCol w="965982">
                  <a:extLst>
                    <a:ext uri="{9D8B030D-6E8A-4147-A177-3AD203B41FA5}">
                      <a16:colId xmlns:a16="http://schemas.microsoft.com/office/drawing/2014/main" val="2546575451"/>
                    </a:ext>
                  </a:extLst>
                </a:gridCol>
              </a:tblGrid>
              <a:tr h="768736"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элементы содержания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сложности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обучающихся, набравших за задание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121885"/>
                  </a:ext>
                </a:extLst>
              </a:tr>
              <a:tr h="70912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балла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балла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</a:p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балл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баллов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868170"/>
                  </a:ext>
                </a:extLst>
              </a:tr>
              <a:tr h="7378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Применение информации из текста физического содержания.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32,6%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24,0%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43,4%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59918874"/>
                  </a:ext>
                </a:extLst>
              </a:tr>
              <a:tr h="7378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Экспериментальное задание (механические, электромагнитные явления).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21,9 %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10,6 %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11,2%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25,2%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31,4%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75803309"/>
                  </a:ext>
                </a:extLst>
              </a:tr>
              <a:tr h="7378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Качественная задача (механические, тепловые или электромагнитные явления).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20,4%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13,6%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77044688"/>
                  </a:ext>
                </a:extLst>
              </a:tr>
              <a:tr h="7378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Расчетная задача (механические, тепловые, электромагнитные явления).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14,3%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4,8%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7,6%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73,3%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07455704"/>
                  </a:ext>
                </a:extLst>
              </a:tr>
              <a:tr h="7378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Расчетная задача (механические, тепловые, электромагнитные явления).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18,1%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12,7%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23,3%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45,9%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0206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63337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6B140D-F52C-4F48-A8A5-6ED09DC6A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Рекомендации. </a:t>
            </a:r>
            <a:b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8D7E7918-07E2-458C-8568-19AD9B0D00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Использовать результаты анализа ГИА по физике в подготовке выпускников будущего года.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Использовать в практике преподавания различные виды заданий, включаемых в экзаменационную работу по предмету.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организации предпрофильной подготовки формировать экспериментальные умения, навыки работы с информацией физического содержания, включая в контрольные работы задания метапредметного характера. Уделить особое внимание экспериментальным задачам, показав их отличие от лабораторных работ.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66547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3190C8-4547-498D-BA29-E9FDD6F72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20AE31-D428-4A6C-9F8D-0C3F34C6B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Познакомиться с изменениями в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КИМах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2020 года, разработанных в соответствии с ФГОС и организовать работу с обучающимися по подготовке к основному государственному экзамену с учетом данных изменений.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Использовать в работе следующие материалы, размещенные на сайте ФИПИ: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документы, регламентирующие разработку контрольных измерительных материалов для государственной (итоговой) аттестации по физике в основной школе (кодификатор элементов содержания, спецификация и демонстрационный вариант экзаменационной работы);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48415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02457F-6608-4624-9685-3ABA1FC36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991550-4E36-4455-AF3F-6E79E7E63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  учебно-методические материалы для членов и председателей региональных предметных комиссий по проверке выполнения заданий с развернутым ответом экзаменационных работ выпускников 9-х классов;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  перечень учебных пособий, разработанных с участием ФИПИ;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  открытый сегмент Федерального банка заданий.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11317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CA1BC3-8275-474A-99BF-7702C603E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721C17-321C-44C9-A50A-CEEBE357D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Особое внимание обратить на подготовку оборудования для проведения экспериментального задания с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учетом изменений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КИМ 2019-2020 года. В случае замены оборудования обязательно указывать что заменено и с какими параметрами.</a:t>
            </a:r>
          </a:p>
        </p:txBody>
      </p:sp>
    </p:spTree>
    <p:extLst>
      <p:ext uri="{BB962C8B-B14F-4D97-AF65-F5344CB8AC3E}">
        <p14:creationId xmlns:p14="http://schemas.microsoft.com/office/powerpoint/2010/main" val="519349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8CA010-E070-4E86-B8A7-DC1EAE814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3200" b="1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13F36DF7-3132-4EA3-BB76-9AC16D04DC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2095556"/>
              </p:ext>
            </p:extLst>
          </p:nvPr>
        </p:nvGraphicFramePr>
        <p:xfrm>
          <a:off x="0" y="1"/>
          <a:ext cx="12192001" cy="6894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0837">
                  <a:extLst>
                    <a:ext uri="{9D8B030D-6E8A-4147-A177-3AD203B41FA5}">
                      <a16:colId xmlns:a16="http://schemas.microsoft.com/office/drawing/2014/main" val="2984433093"/>
                    </a:ext>
                  </a:extLst>
                </a:gridCol>
                <a:gridCol w="5514535">
                  <a:extLst>
                    <a:ext uri="{9D8B030D-6E8A-4147-A177-3AD203B41FA5}">
                      <a16:colId xmlns:a16="http://schemas.microsoft.com/office/drawing/2014/main" val="2639926708"/>
                    </a:ext>
                  </a:extLst>
                </a:gridCol>
                <a:gridCol w="5256629">
                  <a:extLst>
                    <a:ext uri="{9D8B030D-6E8A-4147-A177-3AD203B41FA5}">
                      <a16:colId xmlns:a16="http://schemas.microsoft.com/office/drawing/2014/main" val="1797070349"/>
                    </a:ext>
                  </a:extLst>
                </a:gridCol>
              </a:tblGrid>
              <a:tr h="6423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Время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925" marR="34925" marT="34925" marB="349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Название мероприятия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925" marR="34925" marT="34925" marB="349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Ф. И. О. ответственного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925" marR="34925" marT="34925" marB="34925" anchor="ctr"/>
                </a:tc>
                <a:extLst>
                  <a:ext uri="{0D108BD9-81ED-4DB2-BD59-A6C34878D82A}">
                    <a16:rowId xmlns:a16="http://schemas.microsoft.com/office/drawing/2014/main" val="657740569"/>
                  </a:ext>
                </a:extLst>
              </a:tr>
              <a:tr h="7466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14.30– 15.00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80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Регистрация участников</a:t>
                      </a: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Югова Татьяна Викторовна,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руководитель ГМО учителей физики, учитель физики МАОУ «СОШ №104 г. Челябинска»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557232600"/>
                  </a:ext>
                </a:extLst>
              </a:tr>
              <a:tr h="7466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15.00 - 15.05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Открытие мероприятия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Югова Татьяна Викторовна,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руководитель ГМО учителей физики, учитель физики МАОУ «СОШ №104 г. Челябинска»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3007658692"/>
                  </a:ext>
                </a:extLst>
              </a:tr>
              <a:tr h="7858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15.05– 15.25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Формирование профессиональных предпочтений обучающихся в процессе изучения физики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Гегер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Татьяна Александровна ,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руководитель РМО учителей физики Ленинского района, учитель физики МБОУ «СОШ №32 г. Челябинска»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2531053503"/>
                  </a:ext>
                </a:extLst>
              </a:tr>
              <a:tr h="7466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15.25– 15.45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Итоги ГИА по физике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Югова Татьяна Викторовна,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руководитель ГМО учителей физики, учитель физики МАОУ «СОШ №104 г. Челябинска»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749761171"/>
                  </a:ext>
                </a:extLst>
              </a:tr>
              <a:tr h="975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15.45– 16.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Модуль МСОКО как инструмент для оценки качества образования</a:t>
                      </a: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Шмонькина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Нэлла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Ивановна, 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руководитель РМО учителей физики Центрального района, МАОУ «СОШ №148 г. Челябинска»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667871786"/>
                  </a:ext>
                </a:extLst>
              </a:tr>
              <a:tr h="721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16.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00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–16.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Об особенностях преподавания предмета «физика» в 2019/2020 уч. г.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Батаева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Галина Викторовна,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руководитель РМО учителей физики ТЗР, МБОУ «Лицей №120 г. Челябинска»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3721939023"/>
                  </a:ext>
                </a:extLst>
              </a:tr>
              <a:tr h="778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5–16.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Работа с социальными сервисами (</a:t>
                      </a:r>
                      <a:r>
                        <a:rPr lang="ru-RU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РЭШ, др.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Костицына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Татьяна Петровна,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руководитель РМО учителей физики Советского района, МАОУ «СОШ № 43 г. Челябинска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3059683079"/>
                  </a:ext>
                </a:extLst>
              </a:tr>
              <a:tr h="7466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16.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0–1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Подведение итогов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Югова Татьяна Викторовна,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руководитель ГМО учителей физики, МАОУ «СОШ №104 г. Челябинска»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266384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30478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FBFC5B-8FDE-448F-B541-0702E8CA0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A3D8B9-3D45-4CC8-BC66-28A726F02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14610212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241B50-594F-48F1-9BE0-B180EF9E3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Подведение итогов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CA6248-064B-463C-A35E-D74E88BFC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Познакомиться с планом работы ГМО можно на сайте МБУ ДПО «Центр развития образования города Челябинска» в разделе «Общее образование»       ГМО педагогов и специалистов.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Изменение структуры и содержания ГИА по физике (ОГЭ и ЕГЭ).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 вопросами и предложениями, заявками на консультирование обращаться по тел.8(950)739-06-67 или электронной почте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doy281@bk.ru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Познакомиться с результатами ВПР в 7-х классах.</a:t>
            </a:r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id="{ABC7711C-6345-4E6B-9526-8286DBD8EA9A}"/>
              </a:ext>
            </a:extLst>
          </p:cNvPr>
          <p:cNvCxnSpPr/>
          <p:nvPr/>
        </p:nvCxnSpPr>
        <p:spPr>
          <a:xfrm>
            <a:off x="4586068" y="2813538"/>
            <a:ext cx="19694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0547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A771CD-0548-4BD5-B1B8-DE1FDD7AEF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Итоги ГИА по физике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выпускников 9-х классов 2018-2019 учебного года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67D6EDF-CFDC-412A-A79B-517A705E1C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ГМО учителей физики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Югова Татьяна Викторовна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МАОУ «СОШ № 104 г. Челябинска»</a:t>
            </a:r>
          </a:p>
        </p:txBody>
      </p:sp>
    </p:spTree>
    <p:extLst>
      <p:ext uri="{BB962C8B-B14F-4D97-AF65-F5344CB8AC3E}">
        <p14:creationId xmlns:p14="http://schemas.microsoft.com/office/powerpoint/2010/main" val="2414660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AD12CF-C497-456E-9A40-7E5709FA4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Нормативная база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40CB3CE-4CB2-4D0F-9134-C7B314E2D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pc="-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Государственная итоговая аттестация по образовательным программам основного общего образования (далее – ГИА) проводилась в Челябинском городском округе в соответствии с приказами Министерства просвещения Российской Федерации и Федеральной службы по надзору в сфере образования и науки от 07.11.2018 № 189/1513 «Об утверждении Порядка проведения государственной итоговой аттестации по образовательным программам основного общего образования».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0280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C53400-004E-4926-B864-15163BE2E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участников экзамена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0446FE-8747-4050-83DD-FC3A9A91E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Всего сдавали физику 1442 обучающихся.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7 человек получили отметку ниже минимального порога.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33 человека получили минимальное количество баллов, подтверждающее освоение образовательной программы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 основного общего образования.</a:t>
            </a:r>
          </a:p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    217 обучающихся получили максимальный балл - «5»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По результатам ОГЭ в 2019 году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выпускника набрали максимальное количество баллов (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40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) по физике.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5917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2ED860-1782-4CE6-927B-58BDC49B9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 fontScale="90000"/>
          </a:bodyPr>
          <a:lstStyle/>
          <a:p>
            <a:pPr indent="450215" algn="ctr"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x-none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редн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яя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отметка</a:t>
            </a:r>
            <a:r>
              <a:rPr lang="x-none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выпускников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обще</a:t>
            </a:r>
            <a:r>
              <a:rPr lang="x-none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образовательных организаций г. Челябинска по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физике</a:t>
            </a:r>
            <a:r>
              <a:rPr lang="x-none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7B487BF6-72D4-4412-B661-D2B8D49F91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6540999"/>
              </p:ext>
            </p:extLst>
          </p:nvPr>
        </p:nvGraphicFramePr>
        <p:xfrm>
          <a:off x="838200" y="1825625"/>
          <a:ext cx="10515600" cy="14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52315174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6454392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ГВЭ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0969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644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7779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334BCC-CAAB-4E92-B99B-EE789EABC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КИМ по физике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EC825B-FA91-44E3-A897-65EB96E78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49580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Каждый вариант КИМ состоял из двух частей и содержал 26 заданий, различающихся формой и уровнем сложности. В 2019 году изменений в распределении проверяемых элементов содержания по сравнению с 2018 годом не произошло. Максимальный балл за верное выполнение всей работы не изменился и составляет 40 баллов (не изменилось также и распределение баллов за задания разного уровня сложности).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7325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E41E34-9AEE-4743-B212-2F636C1DF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выполнения заданий с кратким ответом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C5776B-1543-477F-9A9A-3D6F120C3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Часть 1 содержала 22 задания, из которых 13 заданий с кратким ответом в виде одной цифры, восемь заданий, к которым требуется привести краткий ответ в виде числа или набора цифр, и одно задание с развернутым ответом.</a:t>
            </a: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NewRoman"/>
                <a:ea typeface="Calibri" panose="020F0502020204030204" pitchFamily="34" charset="0"/>
                <a:cs typeface="TimesNewRoman"/>
              </a:rPr>
              <a:t>Понимание текстов физического содержания проверяется заданиями 20–22.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4088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3CC70F-3553-4E16-B433-4C6AD07CB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1381CB-76DA-49AC-856B-F765DB8D4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данным Федерального института педагогических измерений содержательный элемент считается усвоенным, если процент выполнения для заданий базового уровня сложности превышает 65%, а для заданий повышенного и высокого уровня сложности – 50%.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40365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1383</Words>
  <Application>Microsoft Office PowerPoint</Application>
  <PresentationFormat>Широкоэкранный</PresentationFormat>
  <Paragraphs>254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TimesNewRoman</vt:lpstr>
      <vt:lpstr>Тема Office</vt:lpstr>
      <vt:lpstr>      Программа  Единого городского методического дня </vt:lpstr>
      <vt:lpstr>Презентация PowerPoint</vt:lpstr>
      <vt:lpstr>Итоги ГИА по физике выпускников 9-х классов 2018-2019 учебного года</vt:lpstr>
      <vt:lpstr>Нормативная база</vt:lpstr>
      <vt:lpstr>Количество участников экзамена</vt:lpstr>
      <vt:lpstr>Средняя отметка выпускников общеобразовательных организаций г. Челябинска по физике  </vt:lpstr>
      <vt:lpstr>Структура КИМ по физике</vt:lpstr>
      <vt:lpstr>Анализ результатов выполнения заданий с кратким ответом</vt:lpstr>
      <vt:lpstr>Презентация PowerPoint</vt:lpstr>
      <vt:lpstr>Усвоены элементы содержания образования</vt:lpstr>
      <vt:lpstr>Презентация PowerPoint</vt:lpstr>
      <vt:lpstr>Недостаточный уровень усвоения содержания образования</vt:lpstr>
      <vt:lpstr>Презентация PowerPoint</vt:lpstr>
      <vt:lpstr>Анализ выполнения заданий на установление соответствия позиций, представленных в двух множествах, или задания на выбор двух правильных утверждений из предложенного перечня  (множественный выбор).</vt:lpstr>
      <vt:lpstr>Анализ выполнения заданий с развернутым ответом</vt:lpstr>
      <vt:lpstr>Рекомендации.  </vt:lpstr>
      <vt:lpstr>Рекомендации .</vt:lpstr>
      <vt:lpstr>Рекомендации.</vt:lpstr>
      <vt:lpstr>Рекомендации.</vt:lpstr>
      <vt:lpstr>Презентация PowerPoint</vt:lpstr>
      <vt:lpstr>Подведение итогов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ГИА по физике</dc:title>
  <dc:creator>Tatyana</dc:creator>
  <cp:lastModifiedBy>Tatyana</cp:lastModifiedBy>
  <cp:revision>20</cp:revision>
  <dcterms:created xsi:type="dcterms:W3CDTF">2019-09-08T08:14:35Z</dcterms:created>
  <dcterms:modified xsi:type="dcterms:W3CDTF">2019-09-12T08:25:57Z</dcterms:modified>
</cp:coreProperties>
</file>