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2142806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500570"/>
            <a:ext cx="6400800" cy="1752600"/>
          </a:xfrm>
        </p:spPr>
        <p:txBody>
          <a:bodyPr/>
          <a:lstStyle/>
          <a:p>
            <a:r>
              <a:rPr lang="ru-RU" sz="5400" b="1" dirty="0" smtClean="0"/>
              <a:t>на 2019-2020 </a:t>
            </a:r>
            <a:r>
              <a:rPr lang="ru-RU" sz="5400" b="1" dirty="0" err="1" smtClean="0"/>
              <a:t>уч.г</a:t>
            </a:r>
            <a:r>
              <a:rPr lang="ru-RU" sz="5400" b="1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ÐÐ·Ð¾Ð±ÑÐ°Ð¶ÐµÐ½Ð¸Ðµ Ðº Ð½Ð¾Ð²Ð¾ÑÑ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57252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6471" t="24414" r="27525" b="16015"/>
          <a:stretch>
            <a:fillRect/>
          </a:stretch>
        </p:blipFill>
        <p:spPr bwMode="auto">
          <a:xfrm>
            <a:off x="214282" y="142852"/>
            <a:ext cx="89297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 l="16471" t="19531" r="26976" b="13086"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6471" t="17578" r="27525" b="13086"/>
          <a:stretch>
            <a:fillRect/>
          </a:stretch>
        </p:blipFill>
        <p:spPr bwMode="auto">
          <a:xfrm>
            <a:off x="214282" y="0"/>
            <a:ext cx="871543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6471" t="15625" r="27525" b="15039"/>
          <a:stretch>
            <a:fillRect/>
          </a:stretch>
        </p:blipFill>
        <p:spPr bwMode="auto">
          <a:xfrm>
            <a:off x="0" y="214290"/>
            <a:ext cx="91440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6471" t="13672" r="27525" b="11132"/>
          <a:stretch>
            <a:fillRect/>
          </a:stretch>
        </p:blipFill>
        <p:spPr bwMode="auto">
          <a:xfrm>
            <a:off x="0" y="500042"/>
            <a:ext cx="900115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Сочетание традиционного подхода и концентрического принципа в УМК по биологии В.И. </a:t>
            </a:r>
            <a:r>
              <a:rPr lang="ru-RU" dirty="0" err="1" smtClean="0"/>
              <a:t>Сивоглазова</a:t>
            </a:r>
            <a:r>
              <a:rPr lang="ru-RU" dirty="0" smtClean="0"/>
              <a:t> и др.</a:t>
            </a:r>
          </a:p>
          <a:p>
            <a:pPr>
              <a:buNone/>
            </a:pPr>
            <a:r>
              <a:rPr lang="ru-RU" smtClean="0"/>
              <a:t>                    издательства «Просвещение»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Приказ Министерства просвещения РФ от 8 мая 2019 г. N 233 “О внесении изменений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Министерства просвещения Российской Федерации от 28 декабря 2018 г. N 345”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связи с техническими ошибками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уточнило федеральный перечень учебников, рекомендуемых к использованию при реализации аккредитованных программ начального, основного и среднего общего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УТВЕРЖДЕНЫ</a:t>
            </a:r>
            <a:br>
              <a:rPr lang="ru-RU" sz="2000" dirty="0" smtClean="0"/>
            </a:br>
            <a:r>
              <a:rPr lang="ru-RU" sz="2000" u="sng" dirty="0" smtClean="0">
                <a:hlinkClick r:id="rId2"/>
              </a:rPr>
              <a:t>приказом</a:t>
            </a:r>
            <a:r>
              <a:rPr lang="ru-RU" sz="2000" dirty="0" smtClean="0"/>
              <a:t> Министерства просвещения</a:t>
            </a:r>
            <a:br>
              <a:rPr lang="ru-RU" sz="2000" dirty="0" smtClean="0"/>
            </a:br>
            <a:r>
              <a:rPr lang="ru-RU" sz="2000" dirty="0" smtClean="0"/>
              <a:t>Российской Федерации</a:t>
            </a:r>
            <a:br>
              <a:rPr lang="ru-RU" sz="2000" dirty="0" smtClean="0"/>
            </a:br>
            <a:r>
              <a:rPr lang="ru-RU" sz="2000" dirty="0" smtClean="0"/>
              <a:t>от 8 мая 2019 г. N 233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Изменения,</a:t>
            </a:r>
            <a:br>
              <a:rPr lang="ru-RU" b="1" dirty="0" smtClean="0"/>
            </a:br>
            <a:r>
              <a:rPr lang="ru-RU" b="1" dirty="0" smtClean="0"/>
              <a:t>которые вносятся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Министерства просвещения Российской Федерации от 28 декабря 2018 г. N 345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1. В разделе 1 "Учебники, рекомендуемые к использованию при реализации обязательной части основной образовательной программы":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1.2. В подразделе 1.2 «Основное общее образование»:</a:t>
            </a:r>
          </a:p>
          <a:p>
            <a:r>
              <a:rPr lang="ru-RU" dirty="0" smtClean="0"/>
              <a:t>строки</a:t>
            </a:r>
          </a:p>
          <a:p>
            <a:r>
              <a:rPr lang="ru-RU" dirty="0" smtClean="0"/>
              <a:t>1.2.5.2.2.2Пасечник В.В., </a:t>
            </a:r>
            <a:r>
              <a:rPr lang="ru-RU" dirty="0" err="1" smtClean="0"/>
              <a:t>Суматохин</a:t>
            </a:r>
            <a:r>
              <a:rPr lang="ru-RU" dirty="0" smtClean="0"/>
              <a:t> С.В., Калинова Г.С.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др.</a:t>
            </a:r>
            <a:r>
              <a:rPr lang="ru-RU" dirty="0" smtClean="0"/>
              <a:t>/ Под ред. Пасечника В.В.Биология        7АО «Издательство «Просвещение»http://catalog.prosv.ru/item/24032</a:t>
            </a:r>
          </a:p>
          <a:p>
            <a:r>
              <a:rPr lang="ru-RU" dirty="0" smtClean="0"/>
              <a:t>1.2.5.2.2.4Пасечник В.В., Каменский А.А., Швецов Г.Г./ Под ред. Пасечника В.В.Биология9АО «Издательство «Просвещение»http://catalog.prosv.ru/item/22071</a:t>
            </a:r>
          </a:p>
          <a:p>
            <a:r>
              <a:rPr lang="ru-RU" dirty="0" smtClean="0"/>
              <a:t>1.2.5.2.4.5Сивоглазов В.И., Каменский А.А., </a:t>
            </a:r>
            <a:r>
              <a:rPr lang="ru-RU" dirty="0" smtClean="0">
                <a:solidFill>
                  <a:srgbClr val="FF0000"/>
                </a:solidFill>
              </a:rPr>
              <a:t>Сарычева Н.Ю. и </a:t>
            </a:r>
            <a:r>
              <a:rPr lang="ru-RU" dirty="0" smtClean="0"/>
              <a:t>др.Биология9АО «Издательство «Просвещение»http://catalog.prosv.ru/item/24044»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заменить строками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1.2.5.2.2.2Пасечник В.В., </a:t>
            </a:r>
            <a:r>
              <a:rPr lang="ru-RU" dirty="0" err="1" smtClean="0"/>
              <a:t>Суматохин</a:t>
            </a:r>
            <a:r>
              <a:rPr lang="ru-RU" dirty="0" smtClean="0"/>
              <a:t> С.В., Калинова Г.С./ Под ред. Пасечника В.В.Биология7АО «Издательство «Просвещение»http://catalog.prosv.ru/item/24032</a:t>
            </a:r>
          </a:p>
          <a:p>
            <a:r>
              <a:rPr lang="ru-RU" dirty="0" smtClean="0"/>
              <a:t>1.2.5.2.2.4Пасечник В.В., Каменский А.А., Швецов Г.Г.и </a:t>
            </a:r>
            <a:r>
              <a:rPr lang="ru-RU" dirty="0" smtClean="0">
                <a:solidFill>
                  <a:srgbClr val="FF0000"/>
                </a:solidFill>
              </a:rPr>
              <a:t>др./ </a:t>
            </a:r>
            <a:r>
              <a:rPr lang="ru-RU" dirty="0" smtClean="0"/>
              <a:t>Под ред. Пасечника В.В.Биология9АО «Издательство «Просвещение»http://catalog.prosv.ru/item/22071</a:t>
            </a:r>
          </a:p>
          <a:p>
            <a:r>
              <a:rPr lang="ru-RU" dirty="0" smtClean="0"/>
              <a:t>1.2.5.2.4.5Сивоглазов В.И., Каменский А.А., </a:t>
            </a:r>
            <a:r>
              <a:rPr lang="ru-RU" dirty="0" smtClean="0">
                <a:solidFill>
                  <a:srgbClr val="FF0000"/>
                </a:solidFill>
              </a:rPr>
              <a:t>Касперская Е.К. и др.Биология9АО </a:t>
            </a:r>
            <a:r>
              <a:rPr lang="ru-RU" dirty="0" smtClean="0"/>
              <a:t>«Издательство «Просвещение»http://catalog.prosv.ru/item/24044»;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78" t="21466" r="27900" b="13819"/>
          <a:stretch>
            <a:fillRect/>
          </a:stretch>
        </p:blipFill>
        <p:spPr bwMode="auto">
          <a:xfrm>
            <a:off x="285720" y="0"/>
            <a:ext cx="864399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6471" t="20508" r="27937" b="16992"/>
          <a:stretch>
            <a:fillRect/>
          </a:stretch>
        </p:blipFill>
        <p:spPr bwMode="auto">
          <a:xfrm>
            <a:off x="0" y="0"/>
            <a:ext cx="885828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6471" t="17578" r="27525" b="11133"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212</Words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УТВЕРЖДЕНЫ приказом Министерства просвещения Российской Федерации от 8 мая 2019 г. N 233</vt:lpstr>
      <vt:lpstr>1. В разделе 1 "Учебники, рекомендуемые к использованию при реализации обязательной части основной образовательной программы":</vt:lpstr>
      <vt:lpstr>заменить строками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7</cp:revision>
  <dcterms:created xsi:type="dcterms:W3CDTF">2019-09-09T18:45:19Z</dcterms:created>
  <dcterms:modified xsi:type="dcterms:W3CDTF">2019-09-09T19:46:36Z</dcterms:modified>
</cp:coreProperties>
</file>