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36F17F41-8972-4CCE-9146-2241C3CD4C77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10.9.19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7623AD1-0704-48B0-A6E3-28B4F74E7264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BEAFDA5D-FE48-41B3-8095-E176D1F07B1E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10.9.19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209DCE9-C67B-49D3-94F7-B8368D245600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://www.zavuch.info/" TargetMode="External"/><Relationship Id="rId2" Type="http://schemas.openxmlformats.org/officeDocument/2006/relationships/hyperlink" Target="http://pedsovet.org/" TargetMode="External"/><Relationship Id="rId3" Type="http://schemas.openxmlformats.org/officeDocument/2006/relationships/hyperlink" Target="http://pedsovet.org/" TargetMode="External"/><Relationship Id="rId4" Type="http://schemas.openxmlformats.org/officeDocument/2006/relationships/hyperlink" Target="http://nsportal.ru/" TargetMode="External"/><Relationship Id="rId5" Type="http://schemas.openxmlformats.org/officeDocument/2006/relationships/hyperlink" Target="http://metodisty.ru/" TargetMode="External"/><Relationship Id="rId6" Type="http://schemas.openxmlformats.org/officeDocument/2006/relationships/hyperlink" Target="http://www.openclass.ru/" TargetMode="External"/><Relationship Id="rId7" Type="http://schemas.openxmlformats.org/officeDocument/2006/relationships/hyperlink" Target="http://www.openclass.ru/" TargetMode="External"/><Relationship Id="rId8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s://resh.edu.ru/about" TargetMode="External"/><Relationship Id="rId2" Type="http://schemas.openxmlformats.org/officeDocument/2006/relationships/hyperlink" Target="https://resh.edu.ru/about" TargetMode="External"/><Relationship Id="rId3" Type="http://schemas.openxmlformats.org/officeDocument/2006/relationships/hyperlink" Target="https://resh.edu.ru/about" TargetMode="External"/><Relationship Id="rId4" Type="http://schemas.openxmlformats.org/officeDocument/2006/relationships/hyperlink" Target="https://resh.edu.ru/about" TargetMode="External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539640" y="47664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f0000"/>
                </a:solidFill>
                <a:latin typeface="Calibri"/>
              </a:rPr>
              <a:t>Социальные сервисы в образовании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1187640" y="20610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Рябова Наталья Александровна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МБОУ СОШ № 103, учитель биологии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Металлургический район</a:t>
            </a:r>
            <a:endParaRPr b="0" lang="ru-RU" sz="32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9" name="Picture 2" descr=""/>
          <p:cNvPicPr/>
          <p:nvPr/>
        </p:nvPicPr>
        <p:blipFill>
          <a:blip r:embed="rId1"/>
          <a:srcRect l="9929" t="6631" r="7102" b="7769"/>
          <a:stretch/>
        </p:blipFill>
        <p:spPr>
          <a:xfrm>
            <a:off x="-2880" y="959760"/>
            <a:ext cx="9146520" cy="5897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57200" y="274680"/>
            <a:ext cx="8229240" cy="417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НАЧАТЬ ОБУЧЕНИЕ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2" name="Picture 2" descr=""/>
          <p:cNvPicPr/>
          <p:nvPr/>
        </p:nvPicPr>
        <p:blipFill>
          <a:blip r:embed="rId1"/>
          <a:srcRect l="8517" t="13346" r="7438" b="4363"/>
          <a:stretch/>
        </p:blipFill>
        <p:spPr>
          <a:xfrm>
            <a:off x="0" y="1050480"/>
            <a:ext cx="9143640" cy="5595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4" name="" descr=""/>
          <p:cNvPicPr/>
          <p:nvPr/>
        </p:nvPicPr>
        <p:blipFill>
          <a:blip r:embed="rId1"/>
          <a:stretch/>
        </p:blipFill>
        <p:spPr>
          <a:xfrm>
            <a:off x="50760" y="884160"/>
            <a:ext cx="9143640" cy="514044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457200" y="274680"/>
            <a:ext cx="8229240" cy="345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БИОЛОГИЯ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7" name="Picture 2" descr=""/>
          <p:cNvPicPr/>
          <p:nvPr/>
        </p:nvPicPr>
        <p:blipFill>
          <a:blip r:embed="rId1"/>
          <a:srcRect l="7470" t="11993" r="14087" b="2872"/>
          <a:stretch/>
        </p:blipFill>
        <p:spPr>
          <a:xfrm>
            <a:off x="0" y="705240"/>
            <a:ext cx="9036000" cy="6129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0" name="Picture 2" descr=""/>
          <p:cNvPicPr/>
          <p:nvPr/>
        </p:nvPicPr>
        <p:blipFill>
          <a:blip r:embed="rId1"/>
          <a:srcRect l="8769" t="8978" r="11171" b="5228"/>
          <a:stretch/>
        </p:blipFill>
        <p:spPr>
          <a:xfrm>
            <a:off x="2520" y="620640"/>
            <a:ext cx="9033480" cy="6049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457200" y="274680"/>
            <a:ext cx="8229240" cy="345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9 класс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3" name="Picture 2" descr=""/>
          <p:cNvPicPr/>
          <p:nvPr/>
        </p:nvPicPr>
        <p:blipFill>
          <a:blip r:embed="rId1"/>
          <a:srcRect l="9283" t="8890" r="8987" b="4254"/>
          <a:stretch/>
        </p:blipFill>
        <p:spPr>
          <a:xfrm>
            <a:off x="479520" y="908640"/>
            <a:ext cx="8564400" cy="5688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457200" y="274680"/>
            <a:ext cx="8229240" cy="201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Урок 3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6" name="Picture 2" descr=""/>
          <p:cNvPicPr/>
          <p:nvPr/>
        </p:nvPicPr>
        <p:blipFill>
          <a:blip r:embed="rId1"/>
          <a:srcRect l="5890" t="6572" r="0" b="4758"/>
          <a:stretch/>
        </p:blipFill>
        <p:spPr>
          <a:xfrm>
            <a:off x="120240" y="836640"/>
            <a:ext cx="9050400" cy="5329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457200" y="274680"/>
            <a:ext cx="8229240" cy="345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457200" y="908640"/>
            <a:ext cx="8229240" cy="521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1 Основная часть  - видеосюжет 8-12 мин.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2 Тренировочные задания – тест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3 Контроль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9" name="Picture 2" descr=""/>
          <p:cNvPicPr/>
          <p:nvPr/>
        </p:nvPicPr>
        <p:blipFill>
          <a:blip r:embed="rId1"/>
          <a:srcRect l="11129" t="13707" r="7832" b="6853"/>
          <a:stretch/>
        </p:blipFill>
        <p:spPr>
          <a:xfrm>
            <a:off x="3060000" y="2976840"/>
            <a:ext cx="5758920" cy="352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57200" y="274680"/>
            <a:ext cx="8229240" cy="417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Контроль: 1 и 2 варианты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2" name="Picture 2" descr=""/>
          <p:cNvPicPr/>
          <p:nvPr/>
        </p:nvPicPr>
        <p:blipFill>
          <a:blip r:embed="rId1"/>
          <a:srcRect l="9690" t="11355" r="8024" b="3624"/>
          <a:stretch/>
        </p:blipFill>
        <p:spPr>
          <a:xfrm>
            <a:off x="26640" y="1023120"/>
            <a:ext cx="9034920" cy="5834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457200" y="274680"/>
            <a:ext cx="8229240" cy="273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179640" y="836640"/>
            <a:ext cx="8784720" cy="5400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В «Российской электронной школе» можно учиться постоянно, а можно заглянуть, чтобы повторить пропущенную тему или разобраться со сложным и непонятым материалом. Это отличная возможность для учителей побывать на «открытых уроках» своих коллег и перенять лучший опыт или подобрать к своим урокам разнообразные дополнительные материалы. 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57200" y="274680"/>
            <a:ext cx="8229240" cy="345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6" name="Picture 2" descr=""/>
          <p:cNvPicPr/>
          <p:nvPr/>
        </p:nvPicPr>
        <p:blipFill>
          <a:blip r:embed="rId1"/>
          <a:srcRect l="2827" t="8453" r="1543" b="4611"/>
          <a:stretch/>
        </p:blipFill>
        <p:spPr>
          <a:xfrm>
            <a:off x="0" y="692640"/>
            <a:ext cx="9128160" cy="5690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9" name="Picture 2" descr=""/>
          <p:cNvPicPr/>
          <p:nvPr/>
        </p:nvPicPr>
        <p:blipFill>
          <a:blip r:embed="rId1"/>
          <a:srcRect l="12404" t="8059" r="14711" b="3859"/>
          <a:stretch/>
        </p:blipFill>
        <p:spPr>
          <a:xfrm>
            <a:off x="107640" y="10800"/>
            <a:ext cx="8928720" cy="6743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274680"/>
            <a:ext cx="8229240" cy="345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2" name="Picture 2" descr=""/>
          <p:cNvPicPr/>
          <p:nvPr/>
        </p:nvPicPr>
        <p:blipFill>
          <a:blip r:embed="rId1"/>
          <a:srcRect l="12740" t="12796" r="2591" b="6610"/>
          <a:stretch/>
        </p:blipFill>
        <p:spPr>
          <a:xfrm>
            <a:off x="0" y="896760"/>
            <a:ext cx="9142920" cy="5556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274680"/>
            <a:ext cx="8229240" cy="345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5" name="Picture 2" descr=""/>
          <p:cNvPicPr/>
          <p:nvPr/>
        </p:nvPicPr>
        <p:blipFill>
          <a:blip r:embed="rId1"/>
          <a:srcRect l="4084" t="6303" r="5669" b="4544"/>
          <a:stretch/>
        </p:blipFill>
        <p:spPr>
          <a:xfrm>
            <a:off x="68040" y="548640"/>
            <a:ext cx="9106200" cy="5622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8" name="Picture 2" descr=""/>
          <p:cNvPicPr/>
          <p:nvPr/>
        </p:nvPicPr>
        <p:blipFill>
          <a:blip r:embed="rId1"/>
          <a:srcRect l="9081" t="7362" r="7722" b="3402"/>
          <a:stretch/>
        </p:blipFill>
        <p:spPr>
          <a:xfrm>
            <a:off x="0" y="404640"/>
            <a:ext cx="9129960" cy="6120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457200" y="274680"/>
            <a:ext cx="8229240" cy="273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0000"/>
                </a:solidFill>
                <a:latin typeface="Calibri"/>
              </a:rPr>
              <a:t>Социальные сервисы в образовании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0" y="980640"/>
            <a:ext cx="9143640" cy="5721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Завуч. Инфо 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Адрес сайта: </a:t>
            </a:r>
            <a:r>
              <a:rPr b="0" lang="ru-RU" sz="24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http://www.zavuch.info/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Педсовет.org 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Адрес сайта: </a:t>
            </a:r>
            <a:r>
              <a:rPr b="0" lang="ru-RU" sz="24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http://pedsovet.org</a:t>
            </a:r>
            <a:r>
              <a:rPr b="0" lang="ru-RU" sz="2400" spc="-1" strike="noStrike" u="sng">
                <a:solidFill>
                  <a:srgbClr val="0000ff"/>
                </a:solidFill>
                <a:uFillTx/>
                <a:latin typeface="Calibri"/>
                <a:hlinkClick r:id="rId3"/>
              </a:rPr>
              <a:t>/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Социальная сеть работников образования nsportal.ru</a:t>
            </a:r>
            <a:br/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Адрес сайта: </a:t>
            </a:r>
            <a:r>
              <a:rPr b="0" lang="ru-RU" sz="2400" spc="-1" strike="noStrike" u="sng">
                <a:solidFill>
                  <a:srgbClr val="0000ff"/>
                </a:solidFill>
                <a:uFillTx/>
                <a:latin typeface="Calibri"/>
                <a:hlinkClick r:id="rId4"/>
              </a:rPr>
              <a:t>http://nsportal.ru/</a:t>
            </a:r>
            <a:br/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Профессиональное сообщество педагогов «Методисты.ру»</a:t>
            </a:r>
            <a:br/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Адрес сайта: </a:t>
            </a:r>
            <a:r>
              <a:rPr b="0" lang="ru-RU" sz="2400" spc="-1" strike="noStrike" u="sng">
                <a:solidFill>
                  <a:srgbClr val="0000ff"/>
                </a:solidFill>
                <a:uFillTx/>
                <a:latin typeface="Calibri"/>
                <a:hlinkClick r:id="rId5"/>
              </a:rPr>
              <a:t>http://metodisty.ru/</a:t>
            </a:r>
            <a:br/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Открытый класс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Адрес сайта: </a:t>
            </a:r>
            <a:r>
              <a:rPr b="0" lang="ru-RU" sz="2400" spc="-1" strike="noStrike" u="sng">
                <a:solidFill>
                  <a:srgbClr val="0000ff"/>
                </a:solidFill>
                <a:uFillTx/>
                <a:latin typeface="Calibri"/>
                <a:hlinkClick r:id="rId6"/>
              </a:rPr>
              <a:t>http://</a:t>
            </a:r>
            <a:r>
              <a:rPr b="0" lang="ru-RU" sz="2400" spc="-1" strike="noStrike" u="sng">
                <a:solidFill>
                  <a:srgbClr val="0000ff"/>
                </a:solidFill>
                <a:uFillTx/>
                <a:latin typeface="Calibri"/>
                <a:hlinkClick r:id="rId7"/>
              </a:rPr>
              <a:t>www.openclass.ru/</a:t>
            </a:r>
            <a:br/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179640" y="274680"/>
            <a:ext cx="8506800" cy="633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f0000"/>
                </a:solidFill>
                <a:latin typeface="Calibri"/>
              </a:rPr>
              <a:t>РЭШ : </a:t>
            </a:r>
            <a:r>
              <a:rPr b="1" lang="ru-RU" sz="4000" spc="-1" strike="noStrike">
                <a:solidFill>
                  <a:srgbClr val="ff0000"/>
                </a:solidFill>
                <a:latin typeface="Calibri"/>
              </a:rPr>
              <a:t>Российская электронная школа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3" name="Picture 2" descr=""/>
          <p:cNvPicPr/>
          <p:nvPr/>
        </p:nvPicPr>
        <p:blipFill>
          <a:blip r:embed="rId1"/>
          <a:srcRect l="3223" t="8088" r="1570" b="5241"/>
          <a:stretch/>
        </p:blipFill>
        <p:spPr>
          <a:xfrm>
            <a:off x="32040" y="1124640"/>
            <a:ext cx="9111960" cy="5184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CustomShape 3"/>
          <p:cNvSpPr/>
          <p:nvPr/>
        </p:nvSpPr>
        <p:spPr>
          <a:xfrm>
            <a:off x="0" y="1022400"/>
            <a:ext cx="8964000" cy="5100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0" bIns="76320" anchor="ctr"/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ff"/>
                </a:solidFill>
                <a:latin typeface="robotoregular"/>
                <a:hlinkClick r:id="rId1"/>
              </a:rPr>
              <a:t>Российская электронная школа» –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ff"/>
                </a:solidFill>
                <a:latin typeface="robotoregular"/>
                <a:hlinkClick r:id="rId2"/>
              </a:rPr>
              <a:t>это полный школьный курс уроков от лучших учителей России; это информационно-образовательная среда,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ff"/>
                </a:solidFill>
                <a:latin typeface="robotoregular"/>
                <a:hlinkClick r:id="rId3"/>
              </a:rPr>
              <a:t>объединяющая ученика, учителя, родителя и открывающая равный доступ к качественному общему образованию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ff"/>
                </a:solidFill>
                <a:latin typeface="robotoregular"/>
                <a:hlinkClick r:id="rId4"/>
              </a:rPr>
              <a:t>независимо от социокультурных условий.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44f87"/>
                </a:solidFill>
                <a:latin typeface="robotolight"/>
              </a:rPr>
              <a:t>Методическая поддержка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424242"/>
                </a:solidFill>
                <a:latin typeface="robotolight"/>
              </a:rPr>
              <a:t>Методическая поддержка начинающих педагогов и педагогов малокомплектных школ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44f87"/>
                </a:solidFill>
                <a:latin typeface="robotolight"/>
              </a:rPr>
              <a:t>Поддержка семейного обучения и самообразования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424242"/>
                </a:solidFill>
                <a:latin typeface="robotolight"/>
              </a:rPr>
              <a:t>Эффективная помощь всем, кто выбрал форму семейного обучения или самообразования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44f87"/>
                </a:solidFill>
                <a:latin typeface="robotolight"/>
              </a:rPr>
              <a:t>Документ об обучении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424242"/>
                </a:solidFill>
                <a:latin typeface="robotolight"/>
              </a:rPr>
              <a:t>Объективная оценка, промежуточный контроль и итоговая аттестация, подкрепленные документом об обучении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44f87"/>
                </a:solidFill>
                <a:latin typeface="robotolight"/>
              </a:rPr>
              <a:t>Качественное образование для всех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424242"/>
                </a:solidFill>
                <a:latin typeface="robotolight"/>
              </a:rPr>
              <a:t>Современные педагогические технологии в интересах всех обучающихся, в том числе детей с особыми образовательными потребностями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44f87"/>
                </a:solidFill>
                <a:latin typeface="robotolight"/>
              </a:rPr>
              <a:t>Индивидуальная образовательная траектория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424242"/>
                </a:solidFill>
                <a:latin typeface="robotolight"/>
              </a:rPr>
              <a:t>Возможность построения индивидуальной образовательной траектории как на короткий период, так и на всё время обучения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44f87"/>
                </a:solidFill>
                <a:latin typeface="robotolight"/>
              </a:rPr>
              <a:t>Методическая поддержка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424242"/>
                </a:solidFill>
                <a:latin typeface="robotolight"/>
              </a:rPr>
              <a:t>Методическая поддержка начинающих педагогов и педагогов малокомплектных школ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44f87"/>
                </a:solidFill>
                <a:latin typeface="robotolight"/>
              </a:rPr>
              <a:t>Поддержка семейного обучения и самообразования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424242"/>
                </a:solidFill>
                <a:latin typeface="robotolight"/>
              </a:rPr>
              <a:t>Эффективная помощь всем, кто выбрал форму семейного обучения или самообразования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44f87"/>
                </a:solidFill>
                <a:latin typeface="robotolight"/>
              </a:rPr>
              <a:t>Документ об обучении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424242"/>
                </a:solidFill>
                <a:latin typeface="robotolight"/>
              </a:rPr>
              <a:t>Объективная оценка, промежуточный контроль и итоговая аттестация, подкрепленные документом об обучении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44f87"/>
                </a:solidFill>
                <a:latin typeface="robotolight"/>
              </a:rPr>
              <a:t>Качественное образование для всех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424242"/>
                </a:solidFill>
                <a:latin typeface="robotolight"/>
              </a:rPr>
              <a:t>Современные педагогические технологии в интересах всех обучающихся, в том числе детей с особыми образовательными потребностями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44f87"/>
                </a:solidFill>
                <a:latin typeface="robotolight"/>
              </a:rPr>
              <a:t>Индивидуальная образовательная траектория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424242"/>
                </a:solidFill>
                <a:latin typeface="robotolight"/>
              </a:rPr>
              <a:t>Возможность построения индивидуальной образовательной траектории как на короткий период, так и на всё время обучения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44f87"/>
                </a:solidFill>
                <a:latin typeface="robotolight"/>
              </a:rPr>
              <a:t>Методическая поддержка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424242"/>
                </a:solidFill>
                <a:latin typeface="robotolight"/>
              </a:rPr>
              <a:t>Методическая поддержка начинающих педагогов и педагогов малокомплектных школ</a:t>
            </a:r>
            <a:endParaRPr b="0" lang="ru-RU" sz="1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0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Application>LibreOffice/5.4.4.2$Windows_x86 LibreOffice_project/2524958677847fb3bb44820e40380acbe820f960</Application>
  <Words>318</Words>
  <Paragraphs>50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2019-01-25T04:49:00Z</dcterms:created>
  <dc:creator>Рябовы</dc:creator>
  <dc:description/>
  <dc:language>ru-RU</dc:language>
  <cp:lastModifiedBy/>
  <dcterms:modified xsi:type="dcterms:W3CDTF">2019-09-10T10:52:09Z</dcterms:modified>
  <cp:revision>13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18</vt:i4>
  </property>
</Properties>
</file>