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23C7-1D56-4934-B938-FD077F5E90BF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868-393A-4C83-B957-B5D68C7BB3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23C7-1D56-4934-B938-FD077F5E90BF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868-393A-4C83-B957-B5D68C7BB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23C7-1D56-4934-B938-FD077F5E90BF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868-393A-4C83-B957-B5D68C7BB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23C7-1D56-4934-B938-FD077F5E90BF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868-393A-4C83-B957-B5D68C7BB3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23C7-1D56-4934-B938-FD077F5E90BF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868-393A-4C83-B957-B5D68C7BB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23C7-1D56-4934-B938-FD077F5E90BF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868-393A-4C83-B957-B5D68C7BB3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23C7-1D56-4934-B938-FD077F5E90BF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868-393A-4C83-B957-B5D68C7BB3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23C7-1D56-4934-B938-FD077F5E90BF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868-393A-4C83-B957-B5D68C7BB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23C7-1D56-4934-B938-FD077F5E90BF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868-393A-4C83-B957-B5D68C7BB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23C7-1D56-4934-B938-FD077F5E90BF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868-393A-4C83-B957-B5D68C7BB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23C7-1D56-4934-B938-FD077F5E90BF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868-393A-4C83-B957-B5D68C7BB3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2223C7-1D56-4934-B938-FD077F5E90BF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355868-393A-4C83-B957-B5D68C7BB3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iology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050533" cy="882119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Бабушкина Мария Станиславовна </a:t>
            </a:r>
            <a:r>
              <a:rPr lang="ru-RU" dirty="0"/>
              <a:t>учитель биологии, МБОУ «Гимназия №1 </a:t>
            </a:r>
            <a:r>
              <a:rPr lang="ru-RU" dirty="0" smtClean="0"/>
              <a:t>г</a:t>
            </a:r>
            <a:r>
              <a:rPr lang="ru-RU" dirty="0"/>
              <a:t>. Челябинска»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электронных форм учебников при формировании УУД</a:t>
            </a:r>
          </a:p>
        </p:txBody>
      </p:sp>
    </p:spTree>
    <p:extLst>
      <p:ext uri="{BB962C8B-B14F-4D97-AF65-F5344CB8AC3E}">
        <p14:creationId xmlns:p14="http://schemas.microsoft.com/office/powerpoint/2010/main" val="8906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6831" r="14085" b="6959"/>
          <a:stretch/>
        </p:blipFill>
        <p:spPr bwMode="auto">
          <a:xfrm>
            <a:off x="-31936" y="-19877"/>
            <a:ext cx="9175936" cy="687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532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6м классе я также использую </a:t>
            </a:r>
            <a:r>
              <a:rPr lang="ru-RU" sz="2400" b="1" dirty="0" err="1" smtClean="0"/>
              <a:t>др</a:t>
            </a:r>
            <a:r>
              <a:rPr lang="ru-RU" sz="2400" b="1" dirty="0" smtClean="0"/>
              <a:t> информационные модули: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Общая характеристика папоротников, хвощей и плаунов как высших споровых растений;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Общая </a:t>
            </a:r>
            <a:r>
              <a:rPr lang="ru-RU" sz="2400" b="1" dirty="0" smtClean="0"/>
              <a:t>характеристика и многообразие голосеменных;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Модули, по каждому из 7 </a:t>
            </a:r>
            <a:r>
              <a:rPr lang="ru-RU" sz="2400" b="1" dirty="0" smtClean="0"/>
              <a:t>семейств;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Бактерии(углубленное изучение).</a:t>
            </a: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275856" y="378904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Задания с использованием информационных модулей: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Ответь на вопрос;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Составь план;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Заполни таблицу;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Найди противоречие и др.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38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046" y="360511"/>
            <a:ext cx="7340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Использование практических модулей.</a:t>
            </a:r>
          </a:p>
          <a:p>
            <a:pPr algn="ctr"/>
            <a:r>
              <a:rPr lang="ru-RU" sz="2000" b="1" dirty="0" smtClean="0"/>
              <a:t>Практика. Основные типы биотических взаимодействий.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t="7837" r="14051" b="7131"/>
          <a:stretch/>
        </p:blipFill>
        <p:spPr bwMode="auto">
          <a:xfrm>
            <a:off x="611560" y="1256798"/>
            <a:ext cx="7883264" cy="578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9727" b="5551"/>
          <a:stretch/>
        </p:blipFill>
        <p:spPr bwMode="auto">
          <a:xfrm>
            <a:off x="22223" y="1256566"/>
            <a:ext cx="9218708" cy="548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868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Создание собственных практических модулей для интерактивной доски при помощи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47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8" r="13635" b="5827"/>
          <a:stretch/>
        </p:blipFill>
        <p:spPr bwMode="auto">
          <a:xfrm>
            <a:off x="179512" y="772886"/>
            <a:ext cx="8860634" cy="53013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60648"/>
            <a:ext cx="2448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Обозначь рисунок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761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Найди пару.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1" b="5666"/>
          <a:stretch/>
        </p:blipFill>
        <p:spPr bwMode="auto">
          <a:xfrm>
            <a:off x="-73024" y="1394009"/>
            <a:ext cx="9217024" cy="541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8" b="5529"/>
          <a:stretch/>
        </p:blipFill>
        <p:spPr bwMode="auto">
          <a:xfrm>
            <a:off x="82487" y="2137545"/>
            <a:ext cx="9073008" cy="47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3651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Распредели по категориям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5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12685" r="7538" b="7890"/>
          <a:stretch/>
        </p:blipFill>
        <p:spPr bwMode="auto">
          <a:xfrm>
            <a:off x="51884" y="794657"/>
            <a:ext cx="9255402" cy="5010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12964" r="5273" b="8711"/>
          <a:stretch/>
        </p:blipFill>
        <p:spPr bwMode="auto">
          <a:xfrm>
            <a:off x="0" y="794657"/>
            <a:ext cx="9113303" cy="48870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помощь педагогу: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Вебинары</a:t>
            </a:r>
            <a:r>
              <a:rPr lang="ru-RU" sz="2000" b="1" dirty="0" smtClean="0"/>
              <a:t> издательств «Российский учебник», «Легион», «Просвещение»;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Фонд «Эволюция» (лекции на </a:t>
            </a:r>
            <a:r>
              <a:rPr lang="ru-RU" sz="2000" b="1" dirty="0" err="1" smtClean="0"/>
              <a:t>ютубе</a:t>
            </a:r>
            <a:r>
              <a:rPr lang="ru-RU" sz="2000" b="1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Лекторий Прямая речь;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Илья Колмановский. Лекции.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3068960"/>
            <a:ext cx="89421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Большое количество качественного научного и научно-просветительского контента в интернете существует только на английском языке. Мы считаем важным делать его доступным для русскоговорящей аудитории. В 2016 году фонд «Эволюция» поддержал создание русских субтитров для видео-лекций на сайте </a:t>
            </a:r>
            <a:r>
              <a:rPr lang="ru-RU" sz="1400" dirty="0">
                <a:hlinkClick r:id="rId2"/>
              </a:rPr>
              <a:t>www.ibiology.org. </a:t>
            </a:r>
            <a:endParaRPr lang="ru-RU" sz="1400" dirty="0"/>
          </a:p>
          <a:p>
            <a:r>
              <a:rPr lang="ru-RU" sz="1400" dirty="0"/>
              <a:t>Американский проект </a:t>
            </a:r>
            <a:r>
              <a:rPr lang="ru-RU" sz="1400" dirty="0" err="1"/>
              <a:t>iBiology</a:t>
            </a:r>
            <a:r>
              <a:rPr lang="ru-RU" sz="1400" dirty="0"/>
              <a:t> существует с 2006 года. Миссия — создание увлекательного </a:t>
            </a:r>
            <a:r>
              <a:rPr lang="ru-RU" sz="1400" dirty="0" err="1"/>
              <a:t>видеоконтента</a:t>
            </a:r>
            <a:r>
              <a:rPr lang="ru-RU" sz="1400" dirty="0"/>
              <a:t> о современной биологии, исследовательских процессах и естественнонаучных открытиях. Сейчас на сайте больше 300 </a:t>
            </a:r>
            <a:r>
              <a:rPr lang="ru-RU" sz="1400" dirty="0" err="1"/>
              <a:t>видеолекций</a:t>
            </a:r>
            <a:r>
              <a:rPr lang="ru-RU" sz="1400" dirty="0"/>
              <a:t>, среди спикеров — лауреаты Нобелевской премии и члены Национального научного фонда США. Проект поддерживает Национальный институт общих медицинских наук США, Медицинский университет </a:t>
            </a:r>
            <a:r>
              <a:rPr lang="ru-RU" sz="1400" dirty="0" err="1"/>
              <a:t>Говарда</a:t>
            </a:r>
            <a:r>
              <a:rPr lang="ru-RU" sz="1400" dirty="0"/>
              <a:t> Хьюза, Калифорнийский университет в Сан-Франциско и Американское общество клеточной биологии. </a:t>
            </a:r>
          </a:p>
          <a:p>
            <a:r>
              <a:rPr lang="ru-RU" sz="1400" dirty="0"/>
              <a:t>В 2016 году были переведены лекции Николь Кинг «Как животные организмы стали многоклеточными», Марка </a:t>
            </a:r>
            <a:r>
              <a:rPr lang="ru-RU" sz="1400" dirty="0" err="1"/>
              <a:t>Киршнера</a:t>
            </a:r>
            <a:r>
              <a:rPr lang="ru-RU" sz="1400" dirty="0"/>
              <a:t> «Происхождение позвоночных», </a:t>
            </a:r>
            <a:r>
              <a:rPr lang="ru-RU" sz="1400" dirty="0" err="1"/>
              <a:t>Джеффа</a:t>
            </a:r>
            <a:r>
              <a:rPr lang="ru-RU" sz="1400" dirty="0"/>
              <a:t> </a:t>
            </a:r>
            <a:r>
              <a:rPr lang="ru-RU" sz="1400" dirty="0" err="1"/>
              <a:t>Лихтмана</a:t>
            </a:r>
            <a:r>
              <a:rPr lang="ru-RU" sz="1400" dirty="0"/>
              <a:t> «</a:t>
            </a:r>
            <a:r>
              <a:rPr lang="ru-RU" sz="1400" dirty="0" err="1"/>
              <a:t>Коннектомика</a:t>
            </a:r>
            <a:r>
              <a:rPr lang="ru-RU" sz="1400" dirty="0"/>
              <a:t>. Нейронные связи, их расположение и функции», </a:t>
            </a:r>
            <a:r>
              <a:rPr lang="ru-RU" sz="1400" dirty="0" err="1"/>
              <a:t>Бонни</a:t>
            </a:r>
            <a:r>
              <a:rPr lang="ru-RU" sz="1400" dirty="0"/>
              <a:t> </a:t>
            </a:r>
            <a:r>
              <a:rPr lang="ru-RU" sz="1400" dirty="0" err="1"/>
              <a:t>Баслер</a:t>
            </a:r>
            <a:r>
              <a:rPr lang="ru-RU" sz="1400" dirty="0"/>
              <a:t> «Как общаются бактерии», </a:t>
            </a:r>
            <a:r>
              <a:rPr lang="ru-RU" sz="1400" dirty="0" err="1"/>
              <a:t>Говарда</a:t>
            </a:r>
            <a:r>
              <a:rPr lang="ru-RU" sz="1400" dirty="0"/>
              <a:t> Берга «Чудеса в поведении бактерий», Дэвида Балтимора «Дикая угроза: можем ли мы победить ВИЧ?» и Джека Шостака «Происхождение жизни на земле».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650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12845"/>
            <a:ext cx="79208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При изучении </a:t>
            </a:r>
            <a:r>
              <a:rPr lang="ru-RU" sz="2000" b="1" dirty="0" smtClean="0"/>
              <a:t>биологии  с использованием ЭОР  </a:t>
            </a:r>
            <a:r>
              <a:rPr lang="ru-RU" sz="2000" b="1" dirty="0"/>
              <a:t>обучающиеся </a:t>
            </a:r>
            <a:r>
              <a:rPr lang="ru-RU" sz="2000" b="1" dirty="0" smtClean="0"/>
              <a:t>совершенствуют  </a:t>
            </a:r>
            <a:r>
              <a:rPr lang="ru-RU" sz="2000" b="1" u="sng" dirty="0"/>
              <a:t>навыки работы с информацией </a:t>
            </a:r>
            <a:r>
              <a:rPr lang="ru-RU" sz="2000" b="1" u="sng" dirty="0" smtClean="0"/>
              <a:t>.</a:t>
            </a:r>
            <a:r>
              <a:rPr lang="ru-RU" sz="2000" b="1" dirty="0" smtClean="0"/>
              <a:t> </a:t>
            </a:r>
            <a:r>
              <a:rPr lang="ru-RU" sz="2000" b="1" dirty="0"/>
              <a:t>Они смогут работать с текстами, преобразовывать и интерпретировать содержащуюся в них информацию, в том числе: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систематизировать, сопоставлять, анализировать, обобщать и интерпретировать информацию, содержащуюся в готовых информационных объектах;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выделять главную и избыточную информацию, выполнять смысловое свёртывание выделенных фактов, мыслей; представлять информацию в сжатой словесной форме (в виде плана или тезисов) и в наглядно-символической форме (в виде таблиц, графических схем и диаграмм, карт понятий — концептуальных диаграмм, опорных конспектов);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заполнять и дополнять таблицы, схемы, диаграммы, тексты.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Кроме этого, обучающиеся освоят приемы активного пользования словарями и </a:t>
            </a:r>
            <a:r>
              <a:rPr lang="ru-RU" sz="2000" b="1" u="sng" dirty="0"/>
              <a:t>другими поисковыми системами.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744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0" b="4326"/>
          <a:stretch/>
        </p:blipFill>
        <p:spPr bwMode="auto">
          <a:xfrm>
            <a:off x="6702" y="1340768"/>
            <a:ext cx="915427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779912" y="692696"/>
            <a:ext cx="1872210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52121" y="476672"/>
            <a:ext cx="12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ФЦИОР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907704" y="476672"/>
            <a:ext cx="2676137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732" y="-1"/>
            <a:ext cx="195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Единая коллекция ЦОР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5" r="22085" b="4721"/>
          <a:stretch/>
        </p:blipFill>
        <p:spPr bwMode="auto">
          <a:xfrm>
            <a:off x="0" y="426277"/>
            <a:ext cx="9144000" cy="604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3563888" y="67048"/>
            <a:ext cx="1008112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71125" y="71512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водоросли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69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4" r="24374" b="5321"/>
          <a:stretch/>
        </p:blipFill>
        <p:spPr bwMode="auto">
          <a:xfrm>
            <a:off x="31855" y="404664"/>
            <a:ext cx="9004641" cy="627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6068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Модули могут быть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707904" y="4293096"/>
            <a:ext cx="100811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16016" y="4108430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информационными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276872"/>
            <a:ext cx="204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практическими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347864" y="2132856"/>
            <a:ext cx="432048" cy="3286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1"/>
          </p:cNvCxnSpPr>
          <p:nvPr/>
        </p:nvCxnSpPr>
        <p:spPr>
          <a:xfrm flipH="1">
            <a:off x="3347864" y="2461538"/>
            <a:ext cx="432048" cy="2473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3928" y="5301208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контрольными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>
            <a:stCxn id="13" idx="1"/>
          </p:cNvCxnSpPr>
          <p:nvPr/>
        </p:nvCxnSpPr>
        <p:spPr>
          <a:xfrm flipH="1">
            <a:off x="3347864" y="5485874"/>
            <a:ext cx="576064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9438"/>
            <a:ext cx="4024461" cy="371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7" t="6485" r="14070" b="6780"/>
          <a:stretch/>
        </p:blipFill>
        <p:spPr bwMode="auto">
          <a:xfrm>
            <a:off x="86477" y="18526"/>
            <a:ext cx="9036496" cy="68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1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t="6768" r="15138" b="7214"/>
          <a:stretch/>
        </p:blipFill>
        <p:spPr bwMode="auto">
          <a:xfrm>
            <a:off x="98116" y="0"/>
            <a:ext cx="897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0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6339" r="13726" b="6782"/>
          <a:stretch/>
        </p:blipFill>
        <p:spPr bwMode="auto">
          <a:xfrm>
            <a:off x="21094" y="-175998"/>
            <a:ext cx="9098443" cy="703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0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581</TotalTime>
  <Words>458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Использование электронных форм учебников при формировании УУД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форм учебников при формировании УУД</dc:title>
  <dc:creator>Бабушкина Мария Станиславовна</dc:creator>
  <cp:lastModifiedBy>Бабушкина Мария Станиславовна</cp:lastModifiedBy>
  <cp:revision>24</cp:revision>
  <dcterms:created xsi:type="dcterms:W3CDTF">2019-09-09T07:31:05Z</dcterms:created>
  <dcterms:modified xsi:type="dcterms:W3CDTF">2019-09-10T06:58:01Z</dcterms:modified>
</cp:coreProperties>
</file>