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1" r:id="rId8"/>
    <p:sldId id="266" r:id="rId9"/>
    <p:sldId id="287" r:id="rId10"/>
    <p:sldId id="288" r:id="rId11"/>
    <p:sldId id="286" r:id="rId12"/>
    <p:sldId id="267" r:id="rId13"/>
    <p:sldId id="268" r:id="rId14"/>
    <p:sldId id="269" r:id="rId15"/>
    <p:sldId id="270" r:id="rId16"/>
    <p:sldId id="271" r:id="rId17"/>
    <p:sldId id="285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2" r:id="rId26"/>
    <p:sldId id="28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5.7521981627296638E-2"/>
          <c:y val="1.4465130602760449E-2"/>
          <c:w val="0.87164468503937076"/>
          <c:h val="0.734314323842586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Челябинск-2018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dLbls>
            <c:dLbl>
              <c:idx val="0"/>
              <c:layout>
                <c:manualLayout>
                  <c:x val="-4.6296296296296571E-3"/>
                  <c:y val="-7.9365079365079465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6CDE-49CD-8427-C1F9D2CD97A5}"/>
                </c:ext>
              </c:extLst>
            </c:dLbl>
            <c:dLbl>
              <c:idx val="1"/>
              <c:layout>
                <c:manualLayout>
                  <c:x val="-2.2529425766886581E-2"/>
                  <c:y val="-1.98414195231584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CDE-49CD-8427-C1F9D2CD97A5}"/>
                </c:ext>
              </c:extLst>
            </c:dLbl>
            <c:dLbl>
              <c:idx val="2"/>
              <c:layout>
                <c:manualLayout>
                  <c:x val="-1.5910898965791641E-2"/>
                  <c:y val="-2.483143948323827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6CDE-49CD-8427-C1F9D2CD97A5}"/>
                </c:ext>
              </c:extLst>
            </c:dLbl>
            <c:dLbl>
              <c:idx val="3"/>
              <c:layout>
                <c:manualLayout>
                  <c:x val="3.944524834156928E-3"/>
                  <c:y val="-2.7777908749430417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6CDE-49CD-8427-C1F9D2CD97A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"2"</c:v>
                </c:pt>
                <c:pt idx="1">
                  <c:v>оценка "3"</c:v>
                </c:pt>
                <c:pt idx="2">
                  <c:v>оценка "4"</c:v>
                </c:pt>
                <c:pt idx="3">
                  <c:v>оценка "5"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2.2000000000000002</c:v>
                </c:pt>
                <c:pt idx="1">
                  <c:v>39.4</c:v>
                </c:pt>
                <c:pt idx="2">
                  <c:v>51.6</c:v>
                </c:pt>
                <c:pt idx="3">
                  <c:v>6.8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CDE-49CD-8427-C1F9D2CD97A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Челябинск 2019</c:v>
                </c:pt>
              </c:strCache>
            </c:strRef>
          </c:tx>
          <c:spPr>
            <a:pattFill prst="dkUpDiag">
              <a:fgClr>
                <a:schemeClr val="accent2">
                  <a:lumMod val="75000"/>
                </a:schemeClr>
              </a:fgClr>
              <a:bgClr>
                <a:schemeClr val="bg1"/>
              </a:bgClr>
            </a:pattFill>
          </c:spPr>
          <c:dLbls>
            <c:dLbl>
              <c:idx val="1"/>
              <c:layout>
                <c:manualLayout>
                  <c:x val="-5.6406955693784093E-3"/>
                  <c:y val="-5.0684261398462917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5.9502223680373285E-2"/>
                      <c:h val="6.033745781777277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6CDE-49CD-8427-C1F9D2CD97A5}"/>
                </c:ext>
              </c:extLst>
            </c:dLbl>
            <c:dLbl>
              <c:idx val="2"/>
              <c:layout>
                <c:manualLayout>
                  <c:x val="9.5852204035354067E-3"/>
                  <c:y val="-5.7718028509909397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6CDE-49CD-8427-C1F9D2CD97A5}"/>
                </c:ext>
              </c:extLst>
            </c:dLbl>
            <c:dLbl>
              <c:idx val="3"/>
              <c:layout>
                <c:manualLayout>
                  <c:x val="1.8518501118147849E-2"/>
                  <c:y val="-5.6815109937605197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6CDE-49CD-8427-C1F9D2CD97A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"2"</c:v>
                </c:pt>
                <c:pt idx="1">
                  <c:v>оценка "3"</c:v>
                </c:pt>
                <c:pt idx="2">
                  <c:v>оценка "4"</c:v>
                </c:pt>
                <c:pt idx="3">
                  <c:v>оценка "5"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40.4</c:v>
                </c:pt>
                <c:pt idx="2">
                  <c:v>46.7</c:v>
                </c:pt>
                <c:pt idx="3">
                  <c:v>10.5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CDE-49CD-8427-C1F9D2CD97A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Чел. обл. 2018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3.2927417485702198E-3"/>
                  <c:y val="-3.3908560831093719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6CDE-49CD-8427-C1F9D2CD97A5}"/>
                </c:ext>
              </c:extLst>
            </c:dLbl>
            <c:dLbl>
              <c:idx val="1"/>
              <c:layout>
                <c:manualLayout>
                  <c:x val="6.9444183438884038E-3"/>
                  <c:y val="-4.97815392836375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6CDE-49CD-8427-C1F9D2CD97A5}"/>
                </c:ext>
              </c:extLst>
            </c:dLbl>
            <c:dLbl>
              <c:idx val="2"/>
              <c:layout>
                <c:manualLayout>
                  <c:x val="3.9445248341570755E-3"/>
                  <c:y val="1.0215788894651421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6CDE-49CD-8427-C1F9D2CD97A5}"/>
                </c:ext>
              </c:extLst>
            </c:dLbl>
            <c:dLbl>
              <c:idx val="3"/>
              <c:layout>
                <c:manualLayout>
                  <c:x val="7.9222495756048304E-3"/>
                  <c:y val="-2.789656906659123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6CDE-49CD-8427-C1F9D2CD97A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"2"</c:v>
                </c:pt>
                <c:pt idx="1">
                  <c:v>оценка "3"</c:v>
                </c:pt>
                <c:pt idx="2">
                  <c:v>оценка "4"</c:v>
                </c:pt>
                <c:pt idx="3">
                  <c:v>оценка "5"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3.2</c:v>
                </c:pt>
                <c:pt idx="1">
                  <c:v>44.7</c:v>
                </c:pt>
                <c:pt idx="2">
                  <c:v>46.5</c:v>
                </c:pt>
                <c:pt idx="3">
                  <c:v>5.6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6CDE-49CD-8427-C1F9D2CD97A5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Чел. обл. 2019</c:v>
                </c:pt>
              </c:strCache>
            </c:strRef>
          </c:tx>
          <c:spPr>
            <a:pattFill prst="dkUpDiag">
              <a:fgClr>
                <a:schemeClr val="tx2">
                  <a:lumMod val="60000"/>
                  <a:lumOff val="40000"/>
                </a:schemeClr>
              </a:fgClr>
              <a:bgClr>
                <a:schemeClr val="bg1"/>
              </a:bgClr>
            </a:pattFill>
          </c:spPr>
          <c:dLbls>
            <c:dLbl>
              <c:idx val="0"/>
              <c:layout>
                <c:manualLayout>
                  <c:x val="5.9665871121718488E-3"/>
                  <c:y val="-4.9900199600798424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1589-4D4E-874E-2A06FE21771D}"/>
                </c:ext>
              </c:extLst>
            </c:dLbl>
            <c:dLbl>
              <c:idx val="2"/>
              <c:layout>
                <c:manualLayout>
                  <c:x val="5.9665871121718488E-3"/>
                  <c:y val="-4.9900199600798424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1589-4D4E-874E-2A06FE21771D}"/>
                </c:ext>
              </c:extLst>
            </c:dLbl>
            <c:dLbl>
              <c:idx val="3"/>
              <c:layout>
                <c:manualLayout>
                  <c:x val="5.9665871121718488E-3"/>
                  <c:y val="-3.493013972055888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1589-4D4E-874E-2A06FE2177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"2"</c:v>
                </c:pt>
                <c:pt idx="1">
                  <c:v>оценка "3"</c:v>
                </c:pt>
                <c:pt idx="2">
                  <c:v>оценка "4"</c:v>
                </c:pt>
                <c:pt idx="3">
                  <c:v>оценка "5"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3</c:v>
                </c:pt>
                <c:pt idx="1">
                  <c:v>43</c:v>
                </c:pt>
                <c:pt idx="2">
                  <c:v>44.5</c:v>
                </c:pt>
                <c:pt idx="3">
                  <c:v>9.4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589-4D4E-874E-2A06FE21771D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РФ 2018</c:v>
                </c:pt>
              </c:strCache>
            </c:strRef>
          </c:tx>
          <c:spPr>
            <a:solidFill>
              <a:srgbClr val="FFFF00"/>
            </a:solidFill>
          </c:spPr>
          <c:dPt>
            <c:idx val="1"/>
            <c:spPr>
              <a:solidFill>
                <a:srgbClr val="FFC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1589-4D4E-874E-2A06FE21771D}"/>
              </c:ext>
            </c:extLst>
          </c:dPt>
          <c:dLbls>
            <c:dLbl>
              <c:idx val="1"/>
              <c:layout>
                <c:manualLayout>
                  <c:x val="5.9665871121718488E-3"/>
                  <c:y val="-7.485029940119772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1589-4D4E-874E-2A06FE21771D}"/>
                </c:ext>
              </c:extLst>
            </c:dLbl>
            <c:dLbl>
              <c:idx val="2"/>
              <c:layout>
                <c:manualLayout>
                  <c:x val="5.9665871121717742E-3"/>
                  <c:y val="-4.491017964071862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1589-4D4E-874E-2A06FE21771D}"/>
                </c:ext>
              </c:extLst>
            </c:dLbl>
            <c:dLbl>
              <c:idx val="3"/>
              <c:layout>
                <c:manualLayout>
                  <c:x val="3.9777247414477567E-3"/>
                  <c:y val="-8.982035928143736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1589-4D4E-874E-2A06FE2177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"2"</c:v>
                </c:pt>
                <c:pt idx="1">
                  <c:v>оценка "3"</c:v>
                </c:pt>
                <c:pt idx="2">
                  <c:v>оценка "4"</c:v>
                </c:pt>
                <c:pt idx="3">
                  <c:v>оценка "5"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2.5</c:v>
                </c:pt>
                <c:pt idx="1">
                  <c:v>35.5</c:v>
                </c:pt>
                <c:pt idx="2">
                  <c:v>51.4</c:v>
                </c:pt>
                <c:pt idx="3">
                  <c:v>10.5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589-4D4E-874E-2A06FE21771D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РФ 2019</c:v>
                </c:pt>
              </c:strCache>
            </c:strRef>
          </c:tx>
          <c:spPr>
            <a:pattFill prst="dkUpDiag">
              <a:fgClr>
                <a:srgbClr val="FFC000"/>
              </a:fgClr>
              <a:bgClr>
                <a:schemeClr val="bg1"/>
              </a:bgClr>
            </a:pattFill>
          </c:spPr>
          <c:dLbls>
            <c:dLbl>
              <c:idx val="0"/>
              <c:layout>
                <c:manualLayout>
                  <c:x val="1.9888623707239442E-2"/>
                  <c:y val="-3.493013972055888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1589-4D4E-874E-2A06FE21771D}"/>
                </c:ext>
              </c:extLst>
            </c:dLbl>
            <c:dLbl>
              <c:idx val="1"/>
              <c:layout>
                <c:manualLayout>
                  <c:x val="1.7899761336515552E-2"/>
                  <c:y val="-2.495009980039922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1589-4D4E-874E-2A06FE21771D}"/>
                </c:ext>
              </c:extLst>
            </c:dLbl>
            <c:dLbl>
              <c:idx val="2"/>
              <c:layout>
                <c:manualLayout>
                  <c:x val="2.187748607796345E-2"/>
                  <c:y val="-2.9940119760479098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1589-4D4E-874E-2A06FE21771D}"/>
                </c:ext>
              </c:extLst>
            </c:dLbl>
            <c:dLbl>
              <c:idx val="3"/>
              <c:layout>
                <c:manualLayout>
                  <c:x val="2.5855210819411369E-2"/>
                  <c:y val="-2.9940119760479146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1589-4D4E-874E-2A06FE2177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"2"</c:v>
                </c:pt>
                <c:pt idx="1">
                  <c:v>оценка "3"</c:v>
                </c:pt>
                <c:pt idx="2">
                  <c:v>оценка "4"</c:v>
                </c:pt>
                <c:pt idx="3">
                  <c:v>оценка "5"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2.9</c:v>
                </c:pt>
                <c:pt idx="1">
                  <c:v>36.300000000000004</c:v>
                </c:pt>
                <c:pt idx="2">
                  <c:v>47</c:v>
                </c:pt>
                <c:pt idx="3">
                  <c:v>13.8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589-4D4E-874E-2A06FE21771D}"/>
            </c:ext>
          </c:extLst>
        </c:ser>
        <c:shape val="cylinder"/>
        <c:axId val="63766912"/>
        <c:axId val="63768448"/>
        <c:axId val="0"/>
      </c:bar3DChart>
      <c:catAx>
        <c:axId val="63766912"/>
        <c:scaling>
          <c:orientation val="minMax"/>
        </c:scaling>
        <c:axPos val="b"/>
        <c:numFmt formatCode="General" sourceLinked="0"/>
        <c:tickLblPos val="nextTo"/>
        <c:crossAx val="63768448"/>
        <c:crosses val="autoZero"/>
        <c:auto val="1"/>
        <c:lblAlgn val="ctr"/>
        <c:lblOffset val="100"/>
      </c:catAx>
      <c:valAx>
        <c:axId val="63768448"/>
        <c:scaling>
          <c:orientation val="minMax"/>
        </c:scaling>
        <c:axPos val="l"/>
        <c:majorGridlines/>
        <c:numFmt formatCode="General" sourceLinked="1"/>
        <c:tickLblPos val="nextTo"/>
        <c:crossAx val="6376691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3083707615307067"/>
          <c:y val="0.79287880931051369"/>
          <c:w val="0.40395830592775023"/>
          <c:h val="0.19714115076932781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5.5360710119568446E-2"/>
          <c:y val="4.4057617797775339E-2"/>
          <c:w val="0.90977522000373912"/>
          <c:h val="0.7394580372575385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год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Понизили</c:v>
                </c:pt>
                <c:pt idx="1">
                  <c:v>Подтвердили</c:v>
                </c:pt>
                <c:pt idx="2">
                  <c:v>Повысили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38</c:v>
                </c:pt>
                <c:pt idx="1">
                  <c:v>53</c:v>
                </c:pt>
                <c:pt idx="2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257-444F-8FE1-ED3A43016F2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 год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Лист1!$A$2:$A$4</c:f>
              <c:strCache>
                <c:ptCount val="3"/>
                <c:pt idx="0">
                  <c:v>Понизили</c:v>
                </c:pt>
                <c:pt idx="1">
                  <c:v>Подтвердили</c:v>
                </c:pt>
                <c:pt idx="2">
                  <c:v>Повысили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39</c:v>
                </c:pt>
                <c:pt idx="1">
                  <c:v>49.9</c:v>
                </c:pt>
                <c:pt idx="2">
                  <c:v>11.1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257-444F-8FE1-ED3A43016F27}"/>
            </c:ext>
          </c:extLst>
        </c:ser>
        <c:axId val="63785984"/>
        <c:axId val="63800064"/>
      </c:barChart>
      <c:catAx>
        <c:axId val="63785984"/>
        <c:scaling>
          <c:orientation val="minMax"/>
        </c:scaling>
        <c:axPos val="b"/>
        <c:numFmt formatCode="General" sourceLinked="0"/>
        <c:tickLblPos val="nextTo"/>
        <c:crossAx val="63800064"/>
        <c:crosses val="autoZero"/>
        <c:auto val="1"/>
        <c:lblAlgn val="ctr"/>
        <c:lblOffset val="100"/>
      </c:catAx>
      <c:valAx>
        <c:axId val="63800064"/>
        <c:scaling>
          <c:orientation val="minMax"/>
        </c:scaling>
        <c:axPos val="l"/>
        <c:majorGridlines/>
        <c:numFmt formatCode="General" sourceLinked="1"/>
        <c:tickLblPos val="nextTo"/>
        <c:crossAx val="637859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4939590732644012"/>
          <c:y val="7.2461960938156836E-2"/>
          <c:w val="0.22888861428912077"/>
          <c:h val="0.30289637162188954"/>
        </c:manualLayout>
      </c:layout>
    </c:legend>
    <c:plotVisOnly val="1"/>
    <c:dispBlanksAs val="gap"/>
  </c:chart>
  <c:txPr>
    <a:bodyPr/>
    <a:lstStyle/>
    <a:p>
      <a:pPr>
        <a:defRPr sz="2400" b="1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2017/2018 учебный год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</c:spPr>
          <c:dLbls>
            <c:dLbl>
              <c:idx val="0"/>
              <c:layout>
                <c:manualLayout>
                  <c:x val="-6.6672842365292466E-3"/>
                  <c:y val="1.111934766493699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9D3-4023-AD09-C65D191091FB}"/>
                </c:ext>
              </c:extLst>
            </c:dLbl>
            <c:dLbl>
              <c:idx val="1"/>
              <c:layout>
                <c:manualLayout>
                  <c:x val="-8.6281276962899174E-3"/>
                  <c:y val="3.7064492216456642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9D3-4023-AD09-C65D191091FB}"/>
                </c:ext>
              </c:extLst>
            </c:dLbl>
            <c:dLbl>
              <c:idx val="2"/>
              <c:layout>
                <c:manualLayout>
                  <c:x val="-9.2169214142349756E-3"/>
                  <c:y val="1.482579688658265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19D3-4023-AD09-C65D191091FB}"/>
                </c:ext>
              </c:extLst>
            </c:dLbl>
            <c:dLbl>
              <c:idx val="4"/>
              <c:layout>
                <c:manualLayout>
                  <c:x val="-1.9607843137254923E-3"/>
                  <c:y val="-2.223869532987406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8-19D3-4023-AD09-C65D191091FB}"/>
                </c:ext>
              </c:extLst>
            </c:dLbl>
            <c:dLbl>
              <c:idx val="7"/>
              <c:layout>
                <c:manualLayout>
                  <c:x val="-3.9215686274509812E-3"/>
                  <c:y val="-1.6987696022561973E-17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19D3-4023-AD09-C65D191091FB}"/>
                </c:ext>
              </c:extLst>
            </c:dLbl>
            <c:dLbl>
              <c:idx val="11"/>
              <c:layout>
                <c:manualLayout>
                  <c:x val="-7.8431372549020422E-3"/>
                  <c:y val="7.4128984432913405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8C5D-4716-BBA4-E71045CD4AFD}"/>
                </c:ext>
              </c:extLst>
            </c:dLbl>
            <c:dLbl>
              <c:idx val="12"/>
              <c:layout>
                <c:manualLayout>
                  <c:x val="-1.0784989775328995E-2"/>
                  <c:y val="1.8532246108228248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3.4814495254529766E-2"/>
                      <c:h val="4.894380789502868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19D3-4023-AD09-C65D191091FB}"/>
                </c:ext>
              </c:extLst>
            </c:dLbl>
            <c:dLbl>
              <c:idx val="14"/>
              <c:layout>
                <c:manualLayout>
                  <c:x val="-1.3725490196078443E-2"/>
                  <c:y val="0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A-19D3-4023-AD09-C65D191091FB}"/>
                </c:ext>
              </c:extLst>
            </c:dLbl>
            <c:dLbl>
              <c:idx val="15"/>
              <c:layout>
                <c:manualLayout>
                  <c:x val="-2.1570319240724815E-3"/>
                  <c:y val="-3.7064492216457344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19D3-4023-AD09-C65D191091FB}"/>
                </c:ext>
              </c:extLst>
            </c:dLbl>
            <c:dLbl>
              <c:idx val="16"/>
              <c:layout>
                <c:manualLayout>
                  <c:x val="-5.8823529411764714E-3"/>
                  <c:y val="1.482579688658265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8C5D-4716-BBA4-E71045CD4AFD}"/>
                </c:ext>
              </c:extLst>
            </c:dLbl>
            <c:dLbl>
              <c:idx val="17"/>
              <c:layout>
                <c:manualLayout>
                  <c:x val="-5.8823529411766206E-3"/>
                  <c:y val="1.111934766493699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19D3-4023-AD09-C65D191091FB}"/>
                </c:ext>
              </c:extLst>
            </c:dLbl>
            <c:dLbl>
              <c:idx val="18"/>
              <c:layout>
                <c:manualLayout>
                  <c:x val="-6.4710957722174398E-3"/>
                  <c:y val="3.7064492216456642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9D3-4023-AD09-C65D191091FB}"/>
                </c:ext>
              </c:extLst>
            </c:dLbl>
            <c:dLbl>
              <c:idx val="19"/>
              <c:layout>
                <c:manualLayout>
                  <c:x val="-8.6281276962899174E-3"/>
                  <c:y val="1.111934766493702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9D3-4023-AD09-C65D191091F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Лист1!$A$2:$A$19</c:f>
              <c:strCache>
                <c:ptCount val="18"/>
                <c:pt idx="0">
                  <c:v>задание 1(1)</c:v>
                </c:pt>
                <c:pt idx="1">
                  <c:v>задание 1(2)</c:v>
                </c:pt>
                <c:pt idx="2">
                  <c:v>задание 1(3)</c:v>
                </c:pt>
                <c:pt idx="3">
                  <c:v>задание 2</c:v>
                </c:pt>
                <c:pt idx="4">
                  <c:v>задание 3</c:v>
                </c:pt>
                <c:pt idx="5">
                  <c:v>задание 4</c:v>
                </c:pt>
                <c:pt idx="6">
                  <c:v>задание 5(1)</c:v>
                </c:pt>
                <c:pt idx="7">
                  <c:v>задание 5(2)</c:v>
                </c:pt>
                <c:pt idx="8">
                  <c:v>задание 6(1)</c:v>
                </c:pt>
                <c:pt idx="9">
                  <c:v>задание 6(2)</c:v>
                </c:pt>
                <c:pt idx="10">
                  <c:v>задание 6(3)</c:v>
                </c:pt>
                <c:pt idx="11">
                  <c:v>задание 7(1)</c:v>
                </c:pt>
                <c:pt idx="12">
                  <c:v>задание 7(2)</c:v>
                </c:pt>
                <c:pt idx="13">
                  <c:v>задание 8</c:v>
                </c:pt>
                <c:pt idx="14">
                  <c:v>задание 9</c:v>
                </c:pt>
                <c:pt idx="15">
                  <c:v>задание 10К1</c:v>
                </c:pt>
                <c:pt idx="16">
                  <c:v>задание 10К2</c:v>
                </c:pt>
                <c:pt idx="17">
                  <c:v>задание 10К3</c:v>
                </c:pt>
              </c:strCache>
            </c:strRef>
          </c:cat>
          <c:val>
            <c:numRef>
              <c:f>Лист1!$B$2:$B$19</c:f>
              <c:numCache>
                <c:formatCode>General</c:formatCode>
                <c:ptCount val="18"/>
                <c:pt idx="0">
                  <c:v>92</c:v>
                </c:pt>
                <c:pt idx="1">
                  <c:v>60</c:v>
                </c:pt>
                <c:pt idx="2">
                  <c:v>38</c:v>
                </c:pt>
                <c:pt idx="3">
                  <c:v>91</c:v>
                </c:pt>
                <c:pt idx="4">
                  <c:v>56</c:v>
                </c:pt>
                <c:pt idx="5">
                  <c:v>64</c:v>
                </c:pt>
                <c:pt idx="6">
                  <c:v>73</c:v>
                </c:pt>
                <c:pt idx="8">
                  <c:v>86</c:v>
                </c:pt>
                <c:pt idx="9">
                  <c:v>68</c:v>
                </c:pt>
                <c:pt idx="10">
                  <c:v>44</c:v>
                </c:pt>
                <c:pt idx="11">
                  <c:v>39</c:v>
                </c:pt>
                <c:pt idx="12">
                  <c:v>49</c:v>
                </c:pt>
                <c:pt idx="13">
                  <c:v>45</c:v>
                </c:pt>
                <c:pt idx="14">
                  <c:v>73</c:v>
                </c:pt>
                <c:pt idx="15">
                  <c:v>68</c:v>
                </c:pt>
                <c:pt idx="16">
                  <c:v>58</c:v>
                </c:pt>
                <c:pt idx="17">
                  <c:v>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19D3-4023-AD09-C65D191091F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2018/2019 учебный год</c:v>
                </c:pt>
              </c:strCache>
            </c:strRef>
          </c:tx>
          <c:spPr>
            <a:pattFill prst="wdUpDiag">
              <a:fgClr>
                <a:schemeClr val="tx2">
                  <a:lumMod val="75000"/>
                </a:schemeClr>
              </a:fgClr>
              <a:bgClr>
                <a:schemeClr val="bg1"/>
              </a:bgClr>
            </a:pattFill>
            <a:ln>
              <a:solidFill>
                <a:schemeClr val="accent2">
                  <a:lumMod val="75000"/>
                </a:schemeClr>
              </a:solidFill>
            </a:ln>
          </c:spPr>
          <c:dLbls>
            <c:dLbl>
              <c:idx val="0"/>
              <c:layout>
                <c:manualLayout>
                  <c:x val="5.8823529411764714E-3"/>
                  <c:y val="1.111934766493699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5-19D3-4023-AD09-C65D191091FB}"/>
                </c:ext>
              </c:extLst>
            </c:dLbl>
            <c:dLbl>
              <c:idx val="3"/>
              <c:layout>
                <c:manualLayout>
                  <c:x val="1.21571715300293E-2"/>
                  <c:y val="-3.3975392045124008E-17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19D3-4023-AD09-C65D191091FB}"/>
                </c:ext>
              </c:extLst>
            </c:dLbl>
            <c:dLbl>
              <c:idx val="4"/>
              <c:layout>
                <c:manualLayout>
                  <c:x val="7.8431372549019312E-3"/>
                  <c:y val="-7.4128984432913405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9-19D3-4023-AD09-C65D191091FB}"/>
                </c:ext>
              </c:extLst>
            </c:dLbl>
            <c:dLbl>
              <c:idx val="5"/>
              <c:layout>
                <c:manualLayout>
                  <c:x val="7.2552107457155811E-3"/>
                  <c:y val="3.7064492216456642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4.9294117647058822E-2"/>
                      <c:h val="0.1008340969980679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19D3-4023-AD09-C65D191091FB}"/>
                </c:ext>
              </c:extLst>
            </c:dLbl>
            <c:dLbl>
              <c:idx val="6"/>
              <c:layout>
                <c:manualLayout>
                  <c:x val="6.4710514126910769E-3"/>
                  <c:y val="1.482579688658265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19D3-4023-AD09-C65D191091FB}"/>
                </c:ext>
              </c:extLst>
            </c:dLbl>
            <c:dLbl>
              <c:idx val="7"/>
              <c:layout>
                <c:manualLayout>
                  <c:x val="7.8431372549019624E-3"/>
                  <c:y val="-3.3975392045124008E-17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6-19D3-4023-AD09-C65D191091FB}"/>
                </c:ext>
              </c:extLst>
            </c:dLbl>
            <c:dLbl>
              <c:idx val="8"/>
              <c:layout>
                <c:manualLayout>
                  <c:x val="9.8039215686274508E-3"/>
                  <c:y val="1.482579688658265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8C5D-4716-BBA4-E71045CD4AFD}"/>
                </c:ext>
              </c:extLst>
            </c:dLbl>
            <c:dLbl>
              <c:idx val="9"/>
              <c:layout>
                <c:manualLayout>
                  <c:x val="5.8823529411763994E-3"/>
                  <c:y val="-6.7950784090247979E-17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8C5D-4716-BBA4-E71045CD4AFD}"/>
                </c:ext>
              </c:extLst>
            </c:dLbl>
            <c:dLbl>
              <c:idx val="10"/>
              <c:layout>
                <c:manualLayout>
                  <c:x val="0"/>
                  <c:y val="-2.22386953298740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19D3-4023-AD09-C65D191091FB}"/>
                </c:ext>
              </c:extLst>
            </c:dLbl>
            <c:dLbl>
              <c:idx val="11"/>
              <c:layout>
                <c:manualLayout>
                  <c:x val="9.8039215686274639E-4"/>
                  <c:y val="2.22386953298740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4.5372549019607841E-2"/>
                      <c:h val="8.600830011148531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E-19D3-4023-AD09-C65D191091FB}"/>
                </c:ext>
              </c:extLst>
            </c:dLbl>
            <c:dLbl>
              <c:idx val="12"/>
              <c:layout>
                <c:manualLayout>
                  <c:x val="1.9607843137254923E-3"/>
                  <c:y val="1.11193476649369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8C5D-4716-BBA4-E71045CD4AFD}"/>
                </c:ext>
              </c:extLst>
            </c:dLbl>
            <c:dLbl>
              <c:idx val="13"/>
              <c:layout>
                <c:manualLayout>
                  <c:x val="5.8823529411764714E-3"/>
                  <c:y val="-3.7064492216456642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B-19D3-4023-AD09-C65D191091FB}"/>
                </c:ext>
              </c:extLst>
            </c:dLbl>
            <c:dLbl>
              <c:idx val="15"/>
              <c:layout>
                <c:manualLayout>
                  <c:x val="1.2353404353867461E-2"/>
                  <c:y val="1.482579688658265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F-19D3-4023-AD09-C65D191091FB}"/>
                </c:ext>
              </c:extLst>
            </c:dLbl>
            <c:dLbl>
              <c:idx val="17"/>
              <c:layout>
                <c:manualLayout>
                  <c:x val="1.2942191544434701E-2"/>
                  <c:y val="1.111934766493699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1-19D3-4023-AD09-C65D191091FB}"/>
                </c:ext>
              </c:extLst>
            </c:dLbl>
            <c:dLbl>
              <c:idx val="20"/>
              <c:layout>
                <c:manualLayout>
                  <c:x val="3.9215686274509812E-3"/>
                  <c:y val="3.7064492216456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19D3-4023-AD09-C65D191091FB}"/>
                </c:ext>
              </c:extLst>
            </c:dLbl>
            <c:dLbl>
              <c:idx val="22"/>
              <c:layout>
                <c:manualLayout>
                  <c:x val="1.1764705882352957E-2"/>
                  <c:y val="-3.7064492216457002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19D3-4023-AD09-C65D191091FB}"/>
                </c:ext>
              </c:extLst>
            </c:dLbl>
            <c:dLbl>
              <c:idx val="24"/>
              <c:layout>
                <c:manualLayout>
                  <c:x val="3.9216458236837988E-3"/>
                  <c:y val="1.111934766493699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6.1058823529411756E-2"/>
                      <c:h val="0.1156598938846506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E-19D3-4023-AD09-C65D191091F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Лист1!$A$2:$A$19</c:f>
              <c:strCache>
                <c:ptCount val="18"/>
                <c:pt idx="0">
                  <c:v>задание 1(1)</c:v>
                </c:pt>
                <c:pt idx="1">
                  <c:v>задание 1(2)</c:v>
                </c:pt>
                <c:pt idx="2">
                  <c:v>задание 1(3)</c:v>
                </c:pt>
                <c:pt idx="3">
                  <c:v>задание 2</c:v>
                </c:pt>
                <c:pt idx="4">
                  <c:v>задание 3</c:v>
                </c:pt>
                <c:pt idx="5">
                  <c:v>задание 4</c:v>
                </c:pt>
                <c:pt idx="6">
                  <c:v>задание 5(1)</c:v>
                </c:pt>
                <c:pt idx="7">
                  <c:v>задание 5(2)</c:v>
                </c:pt>
                <c:pt idx="8">
                  <c:v>задание 6(1)</c:v>
                </c:pt>
                <c:pt idx="9">
                  <c:v>задание 6(2)</c:v>
                </c:pt>
                <c:pt idx="10">
                  <c:v>задание 6(3)</c:v>
                </c:pt>
                <c:pt idx="11">
                  <c:v>задание 7(1)</c:v>
                </c:pt>
                <c:pt idx="12">
                  <c:v>задание 7(2)</c:v>
                </c:pt>
                <c:pt idx="13">
                  <c:v>задание 8</c:v>
                </c:pt>
                <c:pt idx="14">
                  <c:v>задание 9</c:v>
                </c:pt>
                <c:pt idx="15">
                  <c:v>задание 10К1</c:v>
                </c:pt>
                <c:pt idx="16">
                  <c:v>задание 10К2</c:v>
                </c:pt>
                <c:pt idx="17">
                  <c:v>задание 10К3</c:v>
                </c:pt>
              </c:strCache>
            </c:strRef>
          </c:cat>
          <c:val>
            <c:numRef>
              <c:f>Лист1!$C$2:$C$19</c:f>
              <c:numCache>
                <c:formatCode>General</c:formatCode>
                <c:ptCount val="18"/>
                <c:pt idx="0">
                  <c:v>81</c:v>
                </c:pt>
                <c:pt idx="1">
                  <c:v>65</c:v>
                </c:pt>
                <c:pt idx="2">
                  <c:v>65</c:v>
                </c:pt>
                <c:pt idx="3">
                  <c:v>71</c:v>
                </c:pt>
                <c:pt idx="4">
                  <c:v>64</c:v>
                </c:pt>
                <c:pt idx="5">
                  <c:v>55</c:v>
                </c:pt>
                <c:pt idx="6">
                  <c:v>54</c:v>
                </c:pt>
                <c:pt idx="7">
                  <c:v>76</c:v>
                </c:pt>
                <c:pt idx="8">
                  <c:v>84</c:v>
                </c:pt>
                <c:pt idx="9">
                  <c:v>59</c:v>
                </c:pt>
                <c:pt idx="10">
                  <c:v>44</c:v>
                </c:pt>
                <c:pt idx="11">
                  <c:v>46</c:v>
                </c:pt>
                <c:pt idx="12">
                  <c:v>52</c:v>
                </c:pt>
                <c:pt idx="13">
                  <c:v>47</c:v>
                </c:pt>
                <c:pt idx="14">
                  <c:v>69</c:v>
                </c:pt>
                <c:pt idx="15">
                  <c:v>69</c:v>
                </c:pt>
                <c:pt idx="16">
                  <c:v>67</c:v>
                </c:pt>
                <c:pt idx="17">
                  <c:v>42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2-19D3-4023-AD09-C65D191091FB}"/>
            </c:ext>
          </c:extLst>
        </c:ser>
        <c:axId val="102907264"/>
        <c:axId val="102909056"/>
      </c:barChart>
      <c:catAx>
        <c:axId val="102907264"/>
        <c:scaling>
          <c:orientation val="minMax"/>
        </c:scaling>
        <c:axPos val="b"/>
        <c:numFmt formatCode="General" sourceLinked="0"/>
        <c:tickLblPos val="nextTo"/>
        <c:crossAx val="102909056"/>
        <c:crosses val="autoZero"/>
        <c:auto val="1"/>
        <c:lblAlgn val="ctr"/>
        <c:lblOffset val="100"/>
      </c:catAx>
      <c:valAx>
        <c:axId val="102909056"/>
        <c:scaling>
          <c:orientation val="minMax"/>
        </c:scaling>
        <c:axPos val="l"/>
        <c:majorGridlines/>
        <c:numFmt formatCode="General" sourceLinked="1"/>
        <c:tickLblPos val="nextTo"/>
        <c:crossAx val="102907264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gap"/>
  </c:chart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0.06249</cdr:x>
      <cdr:y>0.38336</cdr:y>
    </cdr:from>
    <cdr:to>
      <cdr:x>0.98235</cdr:x>
      <cdr:y>0.38695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>
          <a:off x="404767" y="1313554"/>
          <a:ext cx="5957933" cy="12301"/>
        </a:xfrm>
        <a:prstGeom xmlns:a="http://schemas.openxmlformats.org/drawingml/2006/main" prst="line">
          <a:avLst/>
        </a:prstGeom>
        <a:ln xmlns:a="http://schemas.openxmlformats.org/drawingml/2006/main" w="6350">
          <a:solidFill>
            <a:srgbClr val="FF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Результаты выполнения Всероссийской проверочной работы по учебному предмету «Биология» в 5-х классах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города Челябинска в 2018/2019 учебном году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5 классы – 18.04.2019 г</a:t>
            </a:r>
          </a:p>
          <a:p>
            <a:r>
              <a:rPr lang="ru-RU" dirty="0" smtClean="0"/>
              <a:t>Назначение ВПР по биологии– оценка уровня общеобразовательной подготовки учащихся в соответствии с требованиями ФГОС</a:t>
            </a:r>
          </a:p>
          <a:p>
            <a:r>
              <a:rPr lang="ru-RU" dirty="0" smtClean="0"/>
              <a:t>Содержание проверочных работ соответствует Федеральному государственному образовательному стандарту основного общего образования (приказ </a:t>
            </a:r>
            <a:r>
              <a:rPr lang="ru-RU" dirty="0" err="1" smtClean="0"/>
              <a:t>Минобрнауки</a:t>
            </a:r>
            <a:r>
              <a:rPr lang="ru-RU" dirty="0" smtClean="0"/>
              <a:t> России от 17.12.2010 г. № 1897).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Структура варианта проверочной работы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r>
              <a:rPr lang="ru-RU" dirty="0" smtClean="0"/>
              <a:t>Вариант проверочной работы содержал 10 заданий</a:t>
            </a:r>
          </a:p>
          <a:p>
            <a:r>
              <a:rPr lang="ru-RU" dirty="0" smtClean="0"/>
              <a:t>Правильно выполненная работа оценивалась максимально 27 баллами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728" y="3357563"/>
          <a:ext cx="6072230" cy="3000395"/>
        </p:xfrm>
        <a:graphic>
          <a:graphicData uri="http://schemas.openxmlformats.org/drawingml/2006/table">
            <a:tbl>
              <a:tblPr/>
              <a:tblGrid>
                <a:gridCol w="2143140"/>
                <a:gridCol w="3929090"/>
              </a:tblGrid>
              <a:tr h="600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2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Оценка</a:t>
                      </a:r>
                      <a:endParaRPr lang="ru-RU" sz="28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5646" marR="6564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2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Баллы</a:t>
                      </a:r>
                      <a:endParaRPr lang="ru-RU" sz="28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5646" marR="6564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0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2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Оценка «2»</a:t>
                      </a:r>
                      <a:endParaRPr lang="ru-RU" sz="28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5646" marR="65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2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0-8</a:t>
                      </a:r>
                      <a:endParaRPr lang="ru-RU" sz="28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5646" marR="6564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0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20">
                          <a:latin typeface="Calibri" pitchFamily="34" charset="0"/>
                          <a:ea typeface="Times New Roman"/>
                          <a:cs typeface="Times New Roman"/>
                        </a:rPr>
                        <a:t>Оценка «3»</a:t>
                      </a:r>
                      <a:endParaRPr lang="ru-RU" sz="28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5646" marR="65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2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9-16</a:t>
                      </a:r>
                      <a:endParaRPr lang="ru-RU" sz="28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5646" marR="6564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0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20">
                          <a:latin typeface="Calibri" pitchFamily="34" charset="0"/>
                          <a:ea typeface="Times New Roman"/>
                          <a:cs typeface="Times New Roman"/>
                        </a:rPr>
                        <a:t>Оценка «4»</a:t>
                      </a:r>
                      <a:endParaRPr lang="ru-RU" sz="28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5646" marR="65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2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17-22</a:t>
                      </a:r>
                      <a:endParaRPr lang="ru-RU" sz="28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5646" marR="6564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00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20">
                          <a:latin typeface="Calibri" pitchFamily="34" charset="0"/>
                          <a:ea typeface="Times New Roman"/>
                          <a:cs typeface="Times New Roman"/>
                        </a:rPr>
                        <a:t>Оценка «5»</a:t>
                      </a:r>
                      <a:endParaRPr lang="ru-RU" sz="2800" b="1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5646" marR="65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pc="-20" dirty="0">
                          <a:latin typeface="Calibri" pitchFamily="34" charset="0"/>
                          <a:ea typeface="Times New Roman"/>
                          <a:cs typeface="Times New Roman"/>
                        </a:rPr>
                        <a:t>23-27</a:t>
                      </a:r>
                      <a:endParaRPr lang="ru-RU" sz="2800" b="1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5646" marR="6564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соответствии с протоколами в проверочной работе по биологии в 2018/2019 учебном году </a:t>
            </a:r>
            <a:r>
              <a:rPr lang="ru-RU" dirty="0" smtClean="0">
                <a:solidFill>
                  <a:srgbClr val="FF0000"/>
                </a:solidFill>
              </a:rPr>
              <a:t>приняли участие 11 213 учащихся </a:t>
            </a:r>
            <a:r>
              <a:rPr lang="ru-RU" dirty="0" smtClean="0"/>
              <a:t>5-х классов.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796908"/>
          </a:xfrm>
        </p:spPr>
        <p:txBody>
          <a:bodyPr>
            <a:noAutofit/>
          </a:bodyPr>
          <a:lstStyle/>
          <a:p>
            <a:pPr algn="l"/>
            <a:r>
              <a:rPr lang="ru-RU" sz="2000" dirty="0" smtClean="0"/>
              <a:t>Распределение учащихся по группам баллов, набранных за выполнение всей работы в сравнении с показателями по Челябинской области и РФ по годам (</a:t>
            </a:r>
            <a:r>
              <a:rPr lang="ru-RU" sz="2000" dirty="0" err="1" smtClean="0"/>
              <a:t>в%</a:t>
            </a:r>
            <a:r>
              <a:rPr lang="ru-RU" sz="2000" dirty="0" smtClean="0"/>
              <a:t>)</a:t>
            </a:r>
            <a:r>
              <a:rPr lang="ru-RU" sz="2400" dirty="0" smtClean="0"/>
              <a:t>                                                                         </a:t>
            </a:r>
            <a:r>
              <a:rPr lang="ru-RU" sz="2000" dirty="0" smtClean="0"/>
              <a:t>Диаграмма 1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0" y="1285860"/>
          <a:ext cx="9144000" cy="5357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/>
              <a:t>                                                                                                        Диаграмма 2</a:t>
            </a:r>
            <a:br>
              <a:rPr lang="ru-RU" sz="2400" dirty="0" smtClean="0"/>
            </a:br>
            <a:r>
              <a:rPr lang="ru-RU" sz="2400" b="1" dirty="0" smtClean="0"/>
              <a:t>Соответствие отметок за ВПР и отметок по журналу в (%)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28596" y="1571612"/>
          <a:ext cx="8286808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000" b="1" dirty="0" smtClean="0"/>
              <a:t>Результаты выполнения заданий всероссийской проверочной работы по биологии в 5-х классах в сравнении с общероссийским и региональным показателями представлены в таблице 2.                                                      Таблица 2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16" y="2071676"/>
          <a:ext cx="8143949" cy="3857653"/>
        </p:xfrm>
        <a:graphic>
          <a:graphicData uri="http://schemas.openxmlformats.org/drawingml/2006/table">
            <a:tbl>
              <a:tblPr/>
              <a:tblGrid>
                <a:gridCol w="309587"/>
                <a:gridCol w="1223046"/>
                <a:gridCol w="516463"/>
                <a:gridCol w="516463"/>
                <a:gridCol w="309587"/>
                <a:gridCol w="309587"/>
                <a:gridCol w="310315"/>
                <a:gridCol w="310315"/>
                <a:gridCol w="309587"/>
                <a:gridCol w="309587"/>
                <a:gridCol w="310315"/>
                <a:gridCol w="310315"/>
                <a:gridCol w="309587"/>
                <a:gridCol w="309587"/>
                <a:gridCol w="310315"/>
                <a:gridCol w="310315"/>
                <a:gridCol w="309587"/>
                <a:gridCol w="310315"/>
                <a:gridCol w="310315"/>
                <a:gridCol w="309587"/>
                <a:gridCol w="309587"/>
                <a:gridCol w="309587"/>
              </a:tblGrid>
              <a:tr h="938647">
                <a:tc rowSpan="2" gridSpan="3">
                  <a:txBody>
                    <a:bodyPr/>
                    <a:lstStyle/>
                    <a:p>
                      <a:pPr marL="9525">
                        <a:lnSpc>
                          <a:spcPts val="112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ru-RU" sz="1050" b="1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9525" algn="ctr">
                        <a:lnSpc>
                          <a:spcPts val="10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Кол-во </a:t>
                      </a:r>
                      <a:r>
                        <a:rPr lang="ru-RU" sz="1050" b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уч</a:t>
                      </a: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1(1)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1(2)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 smtClean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1(3)</a:t>
                      </a:r>
                      <a:endParaRPr lang="ru-RU" sz="105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05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5(1)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5(2)</a:t>
                      </a:r>
                      <a:endParaRPr lang="ru-RU" sz="105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6(1)</a:t>
                      </a:r>
                      <a:endParaRPr lang="ru-RU" sz="105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6(2)</a:t>
                      </a:r>
                      <a:endParaRPr lang="ru-RU" sz="105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6(3)</a:t>
                      </a:r>
                      <a:endParaRPr lang="ru-RU" sz="105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7(1)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7(2)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10K1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10K2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685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10K3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2574">
                <a:tc gridSpan="3">
                  <a:txBody>
                    <a:bodyPr/>
                    <a:lstStyle/>
                    <a:p>
                      <a:pPr marL="9525">
                        <a:lnSpc>
                          <a:spcPts val="112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Вся выборка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525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1411463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80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70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79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66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05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69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59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67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83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78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 rowSpan="2">
                  <a:txBody>
                    <a:bodyPr/>
                    <a:lstStyle/>
                    <a:p>
                      <a:pPr marL="9525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ru-RU" sz="10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9525">
                        <a:lnSpc>
                          <a:spcPts val="112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Челябинская обл.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525">
                        <a:lnSpc>
                          <a:spcPts val="112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34806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79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63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67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55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75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83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65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525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endParaRPr lang="ru-RU" sz="1050" b="1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9525" marR="9525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9525">
                        <a:lnSpc>
                          <a:spcPts val="112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Челябинский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>
                        <a:lnSpc>
                          <a:spcPts val="1125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11213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81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65</a:t>
                      </a:r>
                      <a:endParaRPr lang="ru-RU" sz="105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65</a:t>
                      </a:r>
                      <a:endParaRPr lang="ru-RU" sz="105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71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55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05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76</a:t>
                      </a:r>
                      <a:endParaRPr lang="ru-RU" sz="105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84</a:t>
                      </a:r>
                      <a:endParaRPr lang="ru-RU" sz="105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59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69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69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67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28596" y="1428736"/>
            <a:ext cx="74158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Выполнение заданий (в % от числа участников)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fontAlgn="ctr"/>
            <a:r>
              <a:rPr lang="ru-RU" b="1" dirty="0" smtClean="0"/>
              <a:t>80</a:t>
            </a:r>
          </a:p>
          <a:p>
            <a:pPr fontAlgn="ctr"/>
            <a:r>
              <a:rPr lang="ru-RU" b="1" dirty="0" smtClean="0"/>
              <a:t>70</a:t>
            </a:r>
          </a:p>
          <a:p>
            <a:pPr fontAlgn="ctr"/>
            <a:r>
              <a:rPr lang="ru-RU" b="1" dirty="0" smtClean="0"/>
              <a:t>51</a:t>
            </a:r>
          </a:p>
          <a:p>
            <a:pPr fontAlgn="ctr"/>
            <a:r>
              <a:rPr lang="ru-RU" b="1" dirty="0" smtClean="0"/>
              <a:t>79</a:t>
            </a:r>
          </a:p>
          <a:p>
            <a:pPr fontAlgn="ctr"/>
            <a:r>
              <a:rPr lang="ru-RU" b="1" dirty="0" smtClean="0"/>
              <a:t>60</a:t>
            </a:r>
          </a:p>
          <a:p>
            <a:pPr fontAlgn="ctr"/>
            <a:r>
              <a:rPr lang="ru-RU" b="1" dirty="0" smtClean="0"/>
              <a:t>63</a:t>
            </a:r>
          </a:p>
          <a:p>
            <a:pPr fontAlgn="ctr"/>
            <a:r>
              <a:rPr lang="ru-RU" b="1" dirty="0" smtClean="0"/>
              <a:t>81</a:t>
            </a:r>
          </a:p>
          <a:p>
            <a:pPr fontAlgn="ctr"/>
            <a:r>
              <a:rPr lang="ru-RU" b="1" dirty="0" smtClean="0"/>
              <a:t>65</a:t>
            </a:r>
          </a:p>
          <a:p>
            <a:pPr fontAlgn="ctr"/>
            <a:r>
              <a:rPr lang="ru-RU" b="1" dirty="0" smtClean="0"/>
              <a:t>65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9099" t="22461" r="31369" b="15039"/>
          <a:stretch>
            <a:fillRect/>
          </a:stretch>
        </p:blipFill>
        <p:spPr bwMode="auto">
          <a:xfrm>
            <a:off x="500034" y="2000240"/>
            <a:ext cx="6500858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214546" y="928670"/>
            <a:ext cx="56436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выделять существенные признаки биологических объектов и соотносить часть объекта с выполняемой функцией (задание 1(1), 1(2), 1(3)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14290"/>
            <a:ext cx="8572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 повышенном и высоком уровне у обучающихся сформированы такие умения, как:</a:t>
            </a:r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7286644" y="2500306"/>
          <a:ext cx="1643073" cy="2398149"/>
        </p:xfrm>
        <a:graphic>
          <a:graphicData uri="http://schemas.openxmlformats.org/drawingml/2006/table">
            <a:tbl>
              <a:tblPr/>
              <a:tblGrid>
                <a:gridCol w="547262"/>
                <a:gridCol w="547262"/>
                <a:gridCol w="548549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80%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70%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51%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79%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63%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81%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65%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65%</a:t>
                      </a:r>
                      <a:endParaRPr lang="ru-RU" sz="180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85728"/>
            <a:ext cx="90011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 повышенном и высоком уровне у обучающихся сформированы такие умения, как: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8550" t="22461" r="31369" b="62891"/>
          <a:stretch>
            <a:fillRect/>
          </a:stretch>
        </p:blipFill>
        <p:spPr bwMode="auto">
          <a:xfrm>
            <a:off x="785786" y="2428868"/>
            <a:ext cx="692948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1785918" y="1285860"/>
            <a:ext cx="49291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использовать важнейшие признаки живого для объяснения природного явления (задание 2)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572396" y="3714752"/>
          <a:ext cx="1000132" cy="2398149"/>
        </p:xfrm>
        <a:graphic>
          <a:graphicData uri="http://schemas.openxmlformats.org/drawingml/2006/table">
            <a:tbl>
              <a:tblPr/>
              <a:tblGrid>
                <a:gridCol w="1000132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79%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67%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71%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428604"/>
            <a:ext cx="6643734" cy="1257295"/>
          </a:xfrm>
        </p:spPr>
        <p:txBody>
          <a:bodyPr>
            <a:noAutofit/>
          </a:bodyPr>
          <a:lstStyle/>
          <a:p>
            <a:r>
              <a:rPr lang="ru-RU" sz="1600" dirty="0" smtClean="0"/>
              <a:t>сравнивать биологические объекты с их моделями и составлять описание по заданному алгоритму   задание3 (задание 3)(задание 3)</a:t>
            </a:r>
            <a:endParaRPr lang="ru-RU" sz="1600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/>
          <a:srcRect l="29136" t="70508" r="30783" b="17773"/>
          <a:stretch>
            <a:fillRect/>
          </a:stretch>
        </p:blipFill>
        <p:spPr bwMode="auto">
          <a:xfrm>
            <a:off x="357158" y="1285860"/>
            <a:ext cx="535785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/>
          <a:srcRect l="31845" t="19922" r="31368" b="13672"/>
          <a:stretch>
            <a:fillRect/>
          </a:stretch>
        </p:blipFill>
        <p:spPr bwMode="auto">
          <a:xfrm>
            <a:off x="357158" y="2500306"/>
            <a:ext cx="3730511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/>
          <a:srcRect l="31332" t="24609" r="30783" b="25586"/>
          <a:stretch>
            <a:fillRect/>
          </a:stretch>
        </p:blipFill>
        <p:spPr bwMode="auto">
          <a:xfrm>
            <a:off x="4214778" y="2643182"/>
            <a:ext cx="492922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500034" y="142852"/>
            <a:ext cx="8643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 повышенном и высоком уровне у обучающихся сформированы такие умения, как:</a:t>
            </a:r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8286776" y="500042"/>
          <a:ext cx="642942" cy="2398149"/>
        </p:xfrm>
        <a:graphic>
          <a:graphicData uri="http://schemas.openxmlformats.org/drawingml/2006/table">
            <a:tbl>
              <a:tblPr/>
              <a:tblGrid>
                <a:gridCol w="642942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68%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64%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64%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приемы выращивания, размножения растений и ухода за ними (задание 5(2));</a:t>
            </a:r>
            <a:endParaRPr lang="ru-RU" sz="24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10315" cy="2398149"/>
        </p:xfrm>
        <a:graphic>
          <a:graphicData uri="http://schemas.openxmlformats.org/drawingml/2006/table">
            <a:tbl>
              <a:tblPr/>
              <a:tblGrid>
                <a:gridCol w="310315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69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75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76</a:t>
                      </a:r>
                      <a:endParaRPr lang="ru-RU" sz="105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 l="23060" t="25390" r="22035" b="16015"/>
          <a:stretch>
            <a:fillRect/>
          </a:stretch>
        </p:blipFill>
        <p:spPr bwMode="auto">
          <a:xfrm>
            <a:off x="500034" y="1571612"/>
            <a:ext cx="714380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85720" y="142852"/>
            <a:ext cx="87154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 повышенном и высоком уровне у обучающихся сформированы такие умения, как: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858148" y="3929066"/>
          <a:ext cx="928694" cy="2398149"/>
        </p:xfrm>
        <a:graphic>
          <a:graphicData uri="http://schemas.openxmlformats.org/drawingml/2006/table">
            <a:tbl>
              <a:tblPr/>
              <a:tblGrid>
                <a:gridCol w="928694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69%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75%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76%</a:t>
                      </a:r>
                      <a:endParaRPr lang="ru-RU" sz="180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sz="2400" dirty="0" smtClean="0"/>
              <a:t>работать с табличным материалом: анализировать статистические данные (задание 6(1));</a:t>
            </a:r>
            <a:br>
              <a:rPr lang="ru-RU" sz="2400" dirty="0" smtClean="0"/>
            </a:br>
            <a:endParaRPr lang="ru-RU" sz="24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09587" cy="2398149"/>
        </p:xfrm>
        <a:graphic>
          <a:graphicData uri="http://schemas.openxmlformats.org/drawingml/2006/table">
            <a:tbl>
              <a:tblPr/>
              <a:tblGrid>
                <a:gridCol w="309587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83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84</a:t>
                      </a:r>
                      <a:endParaRPr lang="ru-RU" sz="105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l="28550" t="39062" r="29722" b="15039"/>
          <a:stretch>
            <a:fillRect/>
          </a:stretch>
        </p:blipFill>
        <p:spPr bwMode="auto">
          <a:xfrm>
            <a:off x="571472" y="1714488"/>
            <a:ext cx="785818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57158" y="142852"/>
            <a:ext cx="87868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 повышенном и высоком уровне у обучающихся сформированы такие умения, как: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358214" y="3786190"/>
          <a:ext cx="642942" cy="2398149"/>
        </p:xfrm>
        <a:graphic>
          <a:graphicData uri="http://schemas.openxmlformats.org/drawingml/2006/table">
            <a:tbl>
              <a:tblPr/>
              <a:tblGrid>
                <a:gridCol w="642942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62%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83%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B0F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84%</a:t>
                      </a:r>
                      <a:endParaRPr lang="ru-RU" sz="1800" b="1" dirty="0">
                        <a:solidFill>
                          <a:srgbClr val="00B0F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85794"/>
            <a:ext cx="8229600" cy="11430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понимать схематические изображения правил природопользования и техники безопасности (задание 9)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00174"/>
            <a:ext cx="8229600" cy="4525963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 l="28550" t="36133" r="29722" b="42383"/>
          <a:stretch>
            <a:fillRect/>
          </a:stretch>
        </p:blipFill>
        <p:spPr bwMode="auto">
          <a:xfrm>
            <a:off x="259763" y="2643182"/>
            <a:ext cx="8884237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42844" y="142852"/>
            <a:ext cx="90011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 повышенном и высоком уровне у обучающихся сформированы такие умения, как: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643570" y="4143380"/>
          <a:ext cx="642910" cy="2398149"/>
        </p:xfrm>
        <a:graphic>
          <a:graphicData uri="http://schemas.openxmlformats.org/drawingml/2006/table">
            <a:tbl>
              <a:tblPr/>
              <a:tblGrid>
                <a:gridCol w="642910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67%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68%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69%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соотносить деятельность человека (профессию) по рисунку (задание 10(1))</a:t>
            </a:r>
            <a:endParaRPr lang="ru-RU" sz="24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09587" cy="2398149"/>
        </p:xfrm>
        <a:graphic>
          <a:graphicData uri="http://schemas.openxmlformats.org/drawingml/2006/table">
            <a:tbl>
              <a:tblPr/>
              <a:tblGrid>
                <a:gridCol w="309587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83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69</a:t>
                      </a:r>
                      <a:endParaRPr lang="ru-RU" sz="105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 l="19217" t="32226" r="22035" b="25781"/>
          <a:stretch>
            <a:fillRect/>
          </a:stretch>
        </p:blipFill>
        <p:spPr bwMode="auto">
          <a:xfrm>
            <a:off x="428596" y="1571612"/>
            <a:ext cx="764386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14282" y="142852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 повышенном и высоком уровне у обучающихся сформированы такие умения, как: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286512" y="4143380"/>
          <a:ext cx="1000132" cy="2398149"/>
        </p:xfrm>
        <a:graphic>
          <a:graphicData uri="http://schemas.openxmlformats.org/drawingml/2006/table">
            <a:tbl>
              <a:tblPr/>
              <a:tblGrid>
                <a:gridCol w="1000132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83%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68%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69%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На низком и недостаточном уровне у обучающихся сформированы такие контролируемые элементы содержания и проверяемые умения, как: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sz="2400" dirty="0" smtClean="0"/>
              <a:t>знание устройства оптических приборов (задание 4);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 достигли достаточного уровня освоения образовательной программы по биологии.</a:t>
            </a:r>
          </a:p>
          <a:p>
            <a:endParaRPr lang="ru-RU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 l="18667" t="44922" r="22584" b="13086"/>
          <a:stretch>
            <a:fillRect/>
          </a:stretch>
        </p:blipFill>
        <p:spPr bwMode="auto">
          <a:xfrm>
            <a:off x="500034" y="1571612"/>
            <a:ext cx="764386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571472" y="5715016"/>
            <a:ext cx="7858180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достигли достаточного уровня освоения образовательной программы по биологии.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8143900" y="3429000"/>
          <a:ext cx="571504" cy="2398149"/>
        </p:xfrm>
        <a:graphic>
          <a:graphicData uri="http://schemas.openxmlformats.org/drawingml/2006/table">
            <a:tbl>
              <a:tblPr/>
              <a:tblGrid>
                <a:gridCol w="571504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66%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55%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55%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классифицировать растения по разным экологическим особенностям (задание 5(1))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ctr"/>
            <a:r>
              <a:rPr lang="ru-RU" b="1" dirty="0" smtClean="0"/>
              <a:t>50</a:t>
            </a:r>
          </a:p>
          <a:p>
            <a:pPr fontAlgn="ctr"/>
            <a:r>
              <a:rPr lang="ru-RU" b="1" dirty="0" smtClean="0"/>
              <a:t>51</a:t>
            </a:r>
          </a:p>
          <a:p>
            <a:pPr fontAlgn="ctr"/>
            <a:r>
              <a:rPr lang="ru-RU" b="1" dirty="0" smtClean="0"/>
              <a:t>54</a:t>
            </a:r>
          </a:p>
          <a:p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 l="28001" t="38086" r="29722" b="29687"/>
          <a:stretch>
            <a:fillRect/>
          </a:stretch>
        </p:blipFill>
        <p:spPr bwMode="auto">
          <a:xfrm>
            <a:off x="571472" y="1643050"/>
            <a:ext cx="8667760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64" y="5857892"/>
            <a:ext cx="87154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достигли достаточного уровня освоения образовательной программы по биологии.</a:t>
            </a:r>
            <a:endParaRPr lang="ru-RU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8429652" y="3571876"/>
          <a:ext cx="571504" cy="2398149"/>
        </p:xfrm>
        <a:graphic>
          <a:graphicData uri="http://schemas.openxmlformats.org/drawingml/2006/table">
            <a:tbl>
              <a:tblPr/>
              <a:tblGrid>
                <a:gridCol w="571504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50%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51%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54%</a:t>
                      </a:r>
                      <a:endParaRPr lang="ru-RU" sz="18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2400" b="1" dirty="0" smtClean="0"/>
              <a:t>умение понимать сферу практического использования биологических объектов в деятельности человека (задание 6(2));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09587" cy="2398149"/>
        </p:xfrm>
        <a:graphic>
          <a:graphicData uri="http://schemas.openxmlformats.org/drawingml/2006/table">
            <a:tbl>
              <a:tblPr/>
              <a:tblGrid>
                <a:gridCol w="309587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59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 l="21962" t="20508" r="22035" b="12109"/>
          <a:stretch>
            <a:fillRect/>
          </a:stretch>
        </p:blipFill>
        <p:spPr bwMode="auto">
          <a:xfrm>
            <a:off x="428596" y="1500174"/>
            <a:ext cx="7286676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14282" y="6215082"/>
            <a:ext cx="87154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достигли достаточного уровня освоения образовательной программы по биологии.</a:t>
            </a:r>
            <a:endParaRPr lang="ru-RU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858148" y="3214686"/>
          <a:ext cx="785818" cy="2398149"/>
        </p:xfrm>
        <a:graphic>
          <a:graphicData uri="http://schemas.openxmlformats.org/drawingml/2006/table">
            <a:tbl>
              <a:tblPr/>
              <a:tblGrid>
                <a:gridCol w="785818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72%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56%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59%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2400" b="1" dirty="0" smtClean="0"/>
              <a:t>знание биологических объектов и умение определять их по внешнему виду (задание 6(3));</a:t>
            </a:r>
            <a:br>
              <a:rPr lang="ru-RU" sz="2400" b="1" dirty="0" smtClean="0"/>
            </a:br>
            <a:endParaRPr lang="ru-RU" sz="24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10315" cy="2398149"/>
        </p:xfrm>
        <a:graphic>
          <a:graphicData uri="http://schemas.openxmlformats.org/drawingml/2006/table">
            <a:tbl>
              <a:tblPr/>
              <a:tblGrid>
                <a:gridCol w="310315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 l="18667" t="17578" r="20937" b="33594"/>
          <a:stretch>
            <a:fillRect/>
          </a:stretch>
        </p:blipFill>
        <p:spPr bwMode="auto">
          <a:xfrm>
            <a:off x="428596" y="1857364"/>
            <a:ext cx="7858180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64" y="5857892"/>
            <a:ext cx="87154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достигли достаточного уровня освоения образовательной программы по биологии.</a:t>
            </a:r>
            <a:endParaRPr lang="ru-RU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429652" y="3143248"/>
          <a:ext cx="500066" cy="2398149"/>
        </p:xfrm>
        <a:graphic>
          <a:graphicData uri="http://schemas.openxmlformats.org/drawingml/2006/table">
            <a:tbl>
              <a:tblPr/>
              <a:tblGrid>
                <a:gridCol w="500066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44%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 smtClean="0"/>
              <a:t>умение анализировать текст биологического содержания на предмет выявления в нем необходимой информации (задание 7(1))</a:t>
            </a:r>
            <a:endParaRPr lang="ru-RU" sz="24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10315" cy="2398149"/>
        </p:xfrm>
        <a:graphic>
          <a:graphicData uri="http://schemas.openxmlformats.org/drawingml/2006/table">
            <a:tbl>
              <a:tblPr/>
              <a:tblGrid>
                <a:gridCol w="310315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 l="19217" t="24414" r="20388" b="33593"/>
          <a:stretch>
            <a:fillRect/>
          </a:stretch>
        </p:blipFill>
        <p:spPr bwMode="auto">
          <a:xfrm>
            <a:off x="500034" y="1571612"/>
            <a:ext cx="785818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64" y="5857892"/>
            <a:ext cx="87154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достигли достаточного уровня освоения образовательной программы по биологии.</a:t>
            </a:r>
            <a:endParaRPr lang="ru-RU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215338" y="3429000"/>
          <a:ext cx="642942" cy="2398149"/>
        </p:xfrm>
        <a:graphic>
          <a:graphicData uri="http://schemas.openxmlformats.org/drawingml/2006/table">
            <a:tbl>
              <a:tblPr/>
              <a:tblGrid>
                <a:gridCol w="642942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49%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2400" b="1" dirty="0" smtClean="0"/>
              <a:t>умение делать сравнительное описание двух объектов по заданному плану (задание 7(2));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09587" cy="2398149"/>
        </p:xfrm>
        <a:graphic>
          <a:graphicData uri="http://schemas.openxmlformats.org/drawingml/2006/table">
            <a:tbl>
              <a:tblPr/>
              <a:tblGrid>
                <a:gridCol w="309587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59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 l="14275" t="33203" r="18191" b="15039"/>
          <a:stretch>
            <a:fillRect/>
          </a:stretch>
        </p:blipFill>
        <p:spPr bwMode="auto">
          <a:xfrm>
            <a:off x="0" y="1571612"/>
            <a:ext cx="8786874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64" y="5857892"/>
            <a:ext cx="87154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достигли достаточного уровня освоения образовательной программы по биологии.</a:t>
            </a:r>
            <a:endParaRPr lang="ru-RU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429652" y="4143380"/>
          <a:ext cx="500066" cy="2398149"/>
        </p:xfrm>
        <a:graphic>
          <a:graphicData uri="http://schemas.openxmlformats.org/drawingml/2006/table">
            <a:tbl>
              <a:tblPr/>
              <a:tblGrid>
                <a:gridCol w="500066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59%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/>
              <a:t>умение находить недостающую информацию, знания о среде обитания, растениях и животных определенной природной зоны (задание 8)</a:t>
            </a:r>
            <a:endParaRPr lang="ru-RU" sz="24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10315" cy="2398149"/>
        </p:xfrm>
        <a:graphic>
          <a:graphicData uri="http://schemas.openxmlformats.org/drawingml/2006/table">
            <a:tbl>
              <a:tblPr/>
              <a:tblGrid>
                <a:gridCol w="310315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 l="14824" t="23437" r="17093" b="24805"/>
          <a:stretch>
            <a:fillRect/>
          </a:stretch>
        </p:blipFill>
        <p:spPr bwMode="auto">
          <a:xfrm>
            <a:off x="285688" y="1714488"/>
            <a:ext cx="8858312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64" y="5857892"/>
            <a:ext cx="87154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достигли достаточного уровня освоения образовательной программы по биологии.</a:t>
            </a:r>
            <a:endParaRPr lang="ru-RU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358214" y="2500306"/>
          <a:ext cx="571472" cy="2398149"/>
        </p:xfrm>
        <a:graphic>
          <a:graphicData uri="http://schemas.openxmlformats.org/drawingml/2006/table">
            <a:tbl>
              <a:tblPr/>
              <a:tblGrid>
                <a:gridCol w="571472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/>
            <a:r>
              <a:rPr lang="ru-RU" sz="2400" b="1" dirty="0" smtClean="0"/>
              <a:t>умение осознанно использовать речевые средства в соответствии с задачей коммуникации, дать развернутый ответ (задание 10(3)).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309587" cy="2398149"/>
        </p:xfrm>
        <a:graphic>
          <a:graphicData uri="http://schemas.openxmlformats.org/drawingml/2006/table">
            <a:tbl>
              <a:tblPr/>
              <a:tblGrid>
                <a:gridCol w="309587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05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ru-RU" sz="105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19217" t="32226" r="22035" b="16992"/>
          <a:stretch>
            <a:fillRect/>
          </a:stretch>
        </p:blipFill>
        <p:spPr bwMode="auto">
          <a:xfrm>
            <a:off x="428596" y="1571612"/>
            <a:ext cx="7643866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64" y="5857892"/>
            <a:ext cx="87154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достигли достаточного уровня освоения образовательной программы по биологии.</a:t>
            </a:r>
            <a:endParaRPr lang="ru-RU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215338" y="3429000"/>
          <a:ext cx="571504" cy="2398149"/>
        </p:xfrm>
        <a:graphic>
          <a:graphicData uri="http://schemas.openxmlformats.org/drawingml/2006/table">
            <a:tbl>
              <a:tblPr/>
              <a:tblGrid>
                <a:gridCol w="571504"/>
              </a:tblGrid>
              <a:tr h="662574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857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4718">
                <a:tc>
                  <a:txBody>
                    <a:bodyPr/>
                    <a:lstStyle/>
                    <a:p>
                      <a:pPr marL="9525" algn="ctr">
                        <a:lnSpc>
                          <a:spcPts val="93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42%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000" dirty="0" smtClean="0"/>
              <a:t>                                                                                                                             Диаграмма 3</a:t>
            </a:r>
            <a:br>
              <a:rPr lang="ru-RU" sz="2000" dirty="0" smtClean="0"/>
            </a:br>
            <a:r>
              <a:rPr lang="ru-RU" sz="2000" b="1" dirty="0" smtClean="0"/>
              <a:t>Результаты выполнения ВПР по биологии в 5-х классах </a:t>
            </a:r>
            <a:br>
              <a:rPr lang="ru-RU" sz="2000" b="1" dirty="0" smtClean="0"/>
            </a:br>
            <a:r>
              <a:rPr lang="ru-RU" sz="2000" b="1" dirty="0" smtClean="0"/>
              <a:t>в разрезе всех заданий в сравнении с результатами 2017/2018 учебного года (%)</a:t>
            </a:r>
            <a:endParaRPr lang="ru-RU" sz="2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00034" y="1571612"/>
          <a:ext cx="821537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приняли участие 11213 учащихся </a:t>
            </a:r>
          </a:p>
          <a:p>
            <a:pPr lvl="0"/>
            <a:r>
              <a:rPr lang="ru-RU" dirty="0" smtClean="0"/>
              <a:t>не справились с проверочной работой, не смогли набрать минимальное количество баллов 262 учащихся (2,4%)</a:t>
            </a:r>
          </a:p>
          <a:p>
            <a:pPr lvl="0"/>
            <a:r>
              <a:rPr lang="ru-RU" dirty="0" smtClean="0"/>
              <a:t>качественный уровень освоения основных элементов </a:t>
            </a:r>
            <a:r>
              <a:rPr lang="ru-RU" dirty="0" err="1" smtClean="0"/>
              <a:t>содержанияООП</a:t>
            </a:r>
            <a:r>
              <a:rPr lang="ru-RU" dirty="0" smtClean="0"/>
              <a:t> по учебному предмету«Биология» показали 6335 учащихся (57,2%);</a:t>
            </a:r>
          </a:p>
          <a:p>
            <a:pPr lvl="0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Средний балл по городу составил  16,9 баллов (при максимальном балле – 27)</a:t>
            </a:r>
          </a:p>
          <a:p>
            <a:pPr lvl="0"/>
            <a:r>
              <a:rPr lang="ru-RU" dirty="0" smtClean="0"/>
              <a:t>Средняя оценка по городу составила «3,65»</a:t>
            </a:r>
          </a:p>
          <a:p>
            <a:pPr lvl="0"/>
            <a:r>
              <a:rPr lang="ru-RU" dirty="0" smtClean="0"/>
              <a:t>Всероссийские проверочные работы по биологии позволили выявить проблемные зоны в освоении образовательной программы по биологии, что поможет скорректировать работу учителей и администрации ОО.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981</Words>
  <PresentationFormat>Экран (4:3)</PresentationFormat>
  <Paragraphs>295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Результаты выполнения Всероссийской проверочной работы по учебному предмету «Биология» в 5-х классах </vt:lpstr>
      <vt:lpstr>Слайд 2</vt:lpstr>
      <vt:lpstr>Структура варианта проверочной работы</vt:lpstr>
      <vt:lpstr>Слайд 4</vt:lpstr>
      <vt:lpstr>Распределение учащихся по группам баллов, набранных за выполнение всей работы в сравнении с показателями по Челябинской области и РФ по годам (в%)                                                                         Диаграмма 1  </vt:lpstr>
      <vt:lpstr>                                                                                                        Диаграмма 2 Соответствие отметок за ВПР и отметок по журналу в (%) </vt:lpstr>
      <vt:lpstr>Результаты выполнения заданий всероссийской проверочной работы по биологии в 5-х классах в сравнении с общероссийским и региональным показателями представлены в таблице 2.                                                      Таблица 2 </vt:lpstr>
      <vt:lpstr>Слайд 8</vt:lpstr>
      <vt:lpstr>Слайд 9</vt:lpstr>
      <vt:lpstr>Слайд 10</vt:lpstr>
      <vt:lpstr>приемы выращивания, размножения растений и ухода за ними (задание 5(2));</vt:lpstr>
      <vt:lpstr>работать с табличным материалом: анализировать статистические данные (задание 6(1)); </vt:lpstr>
      <vt:lpstr>понимать схематические изображения правил природопользования и техники безопасности (задание 9)</vt:lpstr>
      <vt:lpstr>соотносить деятельность человека (профессию) по рисунку (задание 10(1))</vt:lpstr>
      <vt:lpstr>Слайд 15</vt:lpstr>
      <vt:lpstr>знание устройства оптических приборов (задание 4); </vt:lpstr>
      <vt:lpstr>классифицировать растения по разным экологическим особенностям (задание 5(1))</vt:lpstr>
      <vt:lpstr>умение понимать сферу практического использования биологических объектов в деятельности человека (задание 6(2)); </vt:lpstr>
      <vt:lpstr>знание биологических объектов и умение определять их по внешнему виду (задание 6(3)); </vt:lpstr>
      <vt:lpstr>умение анализировать текст биологического содержания на предмет выявления в нем необходимой информации (задание 7(1))</vt:lpstr>
      <vt:lpstr>умение делать сравнительное описание двух объектов по заданному плану (задание 7(2)); </vt:lpstr>
      <vt:lpstr>умение находить недостающую информацию, знания о среде обитания, растениях и животных определенной природной зоны (задание 8)</vt:lpstr>
      <vt:lpstr>умение осознанно использовать речевые средства в соответствии с задачей коммуникации, дать развернутый ответ (задание 10(3)). </vt:lpstr>
      <vt:lpstr>                                                                                                                             Диаграмма 3 Результаты выполнения ВПР по биологии в 5-х классах  в разрезе всех заданий в сравнении с результатами 2017/2018 учебного года (%)</vt:lpstr>
      <vt:lpstr>выводы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Информационная справка по результатам Всероссийских проверочных работ  по биологии обучающихся 5-х классов общеобразовательных организаций города Челябинска в 2018/2019 учебном году</dc:title>
  <dc:creator>Наталия</dc:creator>
  <cp:lastModifiedBy>shcool75-212</cp:lastModifiedBy>
  <cp:revision>23</cp:revision>
  <dcterms:created xsi:type="dcterms:W3CDTF">2019-11-05T17:06:17Z</dcterms:created>
  <dcterms:modified xsi:type="dcterms:W3CDTF">2019-11-07T08:48:29Z</dcterms:modified>
</cp:coreProperties>
</file>