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60" r:id="rId1"/>
  </p:sldMasterIdLst>
  <p:handoutMasterIdLst>
    <p:handoutMasterId r:id="rId29"/>
  </p:handoutMasterIdLst>
  <p:sldIdLst>
    <p:sldId id="258" r:id="rId2"/>
    <p:sldId id="265" r:id="rId3"/>
    <p:sldId id="280" r:id="rId4"/>
    <p:sldId id="281" r:id="rId5"/>
    <p:sldId id="312" r:id="rId6"/>
    <p:sldId id="311" r:id="rId7"/>
    <p:sldId id="316" r:id="rId8"/>
    <p:sldId id="317" r:id="rId9"/>
    <p:sldId id="315" r:id="rId10"/>
    <p:sldId id="306" r:id="rId11"/>
    <p:sldId id="307" r:id="rId12"/>
    <p:sldId id="308" r:id="rId13"/>
    <p:sldId id="309" r:id="rId14"/>
    <p:sldId id="278" r:id="rId15"/>
    <p:sldId id="305" r:id="rId16"/>
    <p:sldId id="310" r:id="rId17"/>
    <p:sldId id="279" r:id="rId18"/>
    <p:sldId id="283" r:id="rId19"/>
    <p:sldId id="299" r:id="rId20"/>
    <p:sldId id="301" r:id="rId21"/>
    <p:sldId id="302" r:id="rId22"/>
    <p:sldId id="304" r:id="rId23"/>
    <p:sldId id="303" r:id="rId24"/>
    <p:sldId id="262" r:id="rId25"/>
    <p:sldId id="260" r:id="rId26"/>
    <p:sldId id="300" r:id="rId27"/>
    <p:sldId id="313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DFFF"/>
    <a:srgbClr val="FFFF00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42" autoAdjust="0"/>
    <p:restoredTop sz="94226" autoAdjust="0"/>
  </p:normalViewPr>
  <p:slideViewPr>
    <p:cSldViewPr>
      <p:cViewPr>
        <p:scale>
          <a:sx n="77" d="100"/>
          <a:sy n="77" d="100"/>
        </p:scale>
        <p:origin x="-2604" y="-8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2A856B-E493-4733-A8E3-AEED14A4B6F7}" type="datetimeFigureOut">
              <a:rPr lang="ru-RU" smtClean="0"/>
              <a:pPr/>
              <a:t>20.12.2021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469E2A-1063-443B-AF03-000D36ACF1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7951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8C4FF4-6EE1-4A76-9B8F-B2F594D6C87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20.12.2021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F7A747-1B53-4B3F-B8D2-D8AB0E12814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4BD201-5F9C-4593-BEFD-74C971F0B55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20.12.2021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22E6F0-797A-404D-B2F0-96032D2C16E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7A3035-02C7-4538-A480-C6887B19F5A6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20.12.2021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18664C-3B03-4311-A452-8E87A1DF2E36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52DDE1-E9F2-4B50-AB95-1A36B28481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20.12.2021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87BA6C-DE82-4922-A007-5CB817EE4E20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011FA9-72D4-4D0D-AA04-5200C8F96D1C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20.12.2021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CBFCBB-F7D8-4AD9-B5F9-93687358CA6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8AA105-3B9A-485F-A7BD-B3B1C1BFF99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20.12.2021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217202-91A5-4841-8837-12B3422A9C1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03E727-7E97-4B76-A273-97C117DFD6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20.12.2021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F140D1-42AB-456C-B3EB-2E58162D29C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2FDA9A-A9AF-4522-BA4E-959710ABA8F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20.12.2021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4C3DF-49FF-4AA4-A1AB-8615103FAECA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1C31E6-6AC6-4E62-806B-D0CB1E8C626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20.12.2021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B0E188-B191-46AC-99B7-5113417AE6A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E59BE0-226E-4980-AAF5-F1A9DF7C7AE8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20.12.2021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D8319C-EFFD-43A6-A723-9E31BBA50F6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94FB44-2B3A-4EA5-B708-4FEB9F41BBF1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20.12.2021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51498-F984-481A-8E8C-4DDFA9BC918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653380" y="262741"/>
            <a:ext cx="8239099" cy="633251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rgbClr val="85D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409" name="Rectangle 1"/>
          <p:cNvSpPr>
            <a:spLocks noChangeArrowheads="1"/>
          </p:cNvSpPr>
          <p:nvPr userDrawn="1"/>
        </p:nvSpPr>
        <p:spPr bwMode="auto">
          <a:xfrm>
            <a:off x="21200" y="6619885"/>
            <a:ext cx="109517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© Фокина Лидия Петровна 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7" name="Picture 2" descr="http://img-fotki.yandex.ru/get/6709/16969765.141/0_74c93_8f7b4ea4_M.png"/>
          <p:cNvPicPr>
            <a:picLocks noChangeAspect="1" noChangeArrowheads="1"/>
          </p:cNvPicPr>
          <p:nvPr userDrawn="1"/>
        </p:nvPicPr>
        <p:blipFill>
          <a:blip r:embed="rId14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8304" y="213247"/>
            <a:ext cx="1656184" cy="1578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img-fotki.yandex.ru/get/30086/200418627.15e/0_16ef74_4acbfbc4_orig.png"/>
          <p:cNvPicPr>
            <a:picLocks noChangeAspect="1" noChangeArrowheads="1"/>
          </p:cNvPicPr>
          <p:nvPr userDrawn="1"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7923" y="1047750"/>
            <a:ext cx="8483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764724"/>
            <a:ext cx="1633537" cy="244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958" y="5373216"/>
            <a:ext cx="4591050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00100" y="1214422"/>
            <a:ext cx="547032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Растения </a:t>
            </a:r>
            <a:r>
              <a:rPr lang="ru-RU" sz="2800" b="1" dirty="0">
                <a:solidFill>
                  <a:srgbClr val="C00000"/>
                </a:solidFill>
              </a:rPr>
              <a:t>как объект </a:t>
            </a:r>
            <a:r>
              <a:rPr lang="ru-RU" sz="2800" b="1" dirty="0" smtClean="0">
                <a:solidFill>
                  <a:srgbClr val="C00000"/>
                </a:solidFill>
              </a:rPr>
              <a:t>технологии и биологии:</a:t>
            </a:r>
            <a:endParaRPr lang="ru-RU" sz="2800" b="1" dirty="0">
              <a:solidFill>
                <a:srgbClr val="C00000"/>
              </a:solidFill>
            </a:endParaRPr>
          </a:p>
          <a:p>
            <a:r>
              <a:rPr lang="ru-RU" sz="2800" b="1" dirty="0">
                <a:solidFill>
                  <a:srgbClr val="C00000"/>
                </a:solidFill>
              </a:rPr>
              <a:t>-растения в дизайне интерьера</a:t>
            </a:r>
            <a:r>
              <a:rPr lang="ru-RU" sz="2800" b="1" dirty="0" smtClean="0">
                <a:solidFill>
                  <a:srgbClr val="C00000"/>
                </a:solidFill>
              </a:rPr>
              <a:t>;</a:t>
            </a:r>
            <a:endParaRPr lang="ru-RU" sz="2800" b="1" dirty="0">
              <a:solidFill>
                <a:srgbClr val="C00000"/>
              </a:solidFill>
            </a:endParaRPr>
          </a:p>
          <a:p>
            <a:r>
              <a:rPr lang="ru-RU" sz="2800" b="1" dirty="0">
                <a:solidFill>
                  <a:srgbClr val="C00000"/>
                </a:solidFill>
              </a:rPr>
              <a:t>-растения </a:t>
            </a:r>
            <a:r>
              <a:rPr lang="ru-RU" sz="2800" b="1" dirty="0" smtClean="0">
                <a:solidFill>
                  <a:srgbClr val="C00000"/>
                </a:solidFill>
              </a:rPr>
              <a:t>используемые </a:t>
            </a:r>
            <a:r>
              <a:rPr lang="ru-RU" sz="2800" b="1" dirty="0">
                <a:solidFill>
                  <a:srgbClr val="C00000"/>
                </a:solidFill>
              </a:rPr>
              <a:t>в пищу</a:t>
            </a:r>
            <a:r>
              <a:rPr lang="ru-RU" sz="2800" b="1" dirty="0" smtClean="0">
                <a:solidFill>
                  <a:srgbClr val="C00000"/>
                </a:solidFill>
              </a:rPr>
              <a:t>;</a:t>
            </a:r>
            <a:endParaRPr lang="ru-RU" sz="2800" b="1" dirty="0">
              <a:solidFill>
                <a:srgbClr val="C00000"/>
              </a:solidFill>
            </a:endParaRPr>
          </a:p>
          <a:p>
            <a:r>
              <a:rPr lang="ru-RU" sz="2800" b="1" dirty="0">
                <a:solidFill>
                  <a:srgbClr val="C00000"/>
                </a:solidFill>
              </a:rPr>
              <a:t>-лекарственные </a:t>
            </a:r>
            <a:r>
              <a:rPr lang="ru-RU" sz="2800" b="1" dirty="0" smtClean="0">
                <a:solidFill>
                  <a:srgbClr val="C00000"/>
                </a:solidFill>
              </a:rPr>
              <a:t>растения.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12" y="4500570"/>
            <a:ext cx="5614987" cy="88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285852" y="357187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(фотографии растений , используемые в презентации, сделаны в кабинете биологии МАОУ «СОШ № 50 г. Челябинска»)</a:t>
            </a: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47664" y="980728"/>
            <a:ext cx="712879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/>
                </a:solidFill>
              </a:rPr>
              <a:t>Модные тенденции в дизайне интерьеров</a:t>
            </a:r>
          </a:p>
          <a:p>
            <a:r>
              <a:rPr lang="ru-RU" dirty="0"/>
              <a:t> Бесспорный тренд в интерьере 2021 - использование зеленых комнатных растений везде, где только можно. </a:t>
            </a:r>
            <a:r>
              <a:rPr lang="ru-RU" dirty="0" smtClean="0"/>
              <a:t>Растения приятные компаньоны даже </a:t>
            </a:r>
            <a:r>
              <a:rPr lang="ru-RU" dirty="0"/>
              <a:t>в ванной комнате, чего уж говорить о других пространствах. Остается только грамотно подобрать виды зеленых друзей под климат, интерьер квартиры, а также наличие маленьких детей и животных. Тренды в домашних растениях - отдельная тема, требующая особенного внимания, ведь за ними придется ухаживать. К счастью, стремление к простоте охватывает все сферы жизни и выгодно сочетается с эстетикой и практичностью. А значит, за большинством модных растений ухаживать не сложнее, чем за аквариумными рыбками</a:t>
            </a:r>
            <a:r>
              <a:rPr lang="ru-RU" dirty="0" smtClean="0"/>
              <a:t>.</a:t>
            </a:r>
          </a:p>
          <a:p>
            <a:r>
              <a:rPr lang="ru-RU" sz="2400" b="1" dirty="0" smtClean="0">
                <a:solidFill>
                  <a:srgbClr val="00B050"/>
                </a:solidFill>
              </a:rPr>
              <a:t>Направления по озеленению интерьеров</a:t>
            </a:r>
            <a:endParaRPr lang="ru-RU" sz="2400" b="1" dirty="0">
              <a:solidFill>
                <a:srgbClr val="00B05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71604" y="4786322"/>
            <a:ext cx="14154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1. ДЖУНГЛИ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357290" y="5214950"/>
            <a:ext cx="28168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2. ТОЧЕЧНОЕ ОЗЕЛЕНЕНИЕ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428728" y="5500702"/>
            <a:ext cx="40005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3. </a:t>
            </a:r>
            <a:r>
              <a:rPr lang="ru-RU" b="1" dirty="0" smtClean="0"/>
              <a:t>ФИТОПАННО</a:t>
            </a:r>
          </a:p>
          <a:p>
            <a:r>
              <a:rPr lang="ru-RU" dirty="0" smtClean="0"/>
              <a:t>(потрясающий пример </a:t>
            </a:r>
          </a:p>
          <a:p>
            <a:r>
              <a:rPr lang="ru-RU" dirty="0" smtClean="0"/>
              <a:t>в клинике для животных «Панацея»)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715008" y="4857760"/>
            <a:ext cx="24540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4. СЪЕДОБНАЯ ЗЕЛЕНЬ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357818" y="5643578"/>
            <a:ext cx="3167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5. ВОЗВРАЩЕНИЕ К ИСТОКАМ</a:t>
            </a:r>
          </a:p>
        </p:txBody>
      </p:sp>
    </p:spTree>
    <p:extLst>
      <p:ext uri="{BB962C8B-B14F-4D97-AF65-F5344CB8AC3E}">
        <p14:creationId xmlns:p14="http://schemas.microsoft.com/office/powerpoint/2010/main" val="8478098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91880" y="1412776"/>
            <a:ext cx="4572000" cy="40934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/>
              <a:t>Это растение стало звездой </a:t>
            </a:r>
            <a:r>
              <a:rPr lang="ru-RU" sz="2000" dirty="0" err="1"/>
              <a:t>Instagram</a:t>
            </a:r>
            <a:r>
              <a:rPr lang="ru-RU" sz="2000" dirty="0"/>
              <a:t> еще в прошлом году благодаря своей окраске: длинные листья Бегонии покрыты белыми точками разных размеров. В домашних условиях сорт родом из Бразилии может вырастать до 60 сантиметров в высоту. Однако за ним не так просто ухаживать. Бегонии нужен рассеянный свет и умеренный полив, при этом листья нужно беречь от воды, чтобы на них не появились бурые пятна</a:t>
            </a:r>
            <a:r>
              <a:rPr lang="ru-RU" sz="2000" dirty="0" smtClean="0"/>
              <a:t>.</a:t>
            </a:r>
          </a:p>
          <a:p>
            <a:r>
              <a:rPr lang="ru-RU" sz="2000" dirty="0" smtClean="0"/>
              <a:t>Нижнее фото: </a:t>
            </a:r>
            <a:r>
              <a:rPr lang="ru-RU" sz="2000" b="1" dirty="0" smtClean="0"/>
              <a:t>Бегония Коралловая</a:t>
            </a:r>
            <a:r>
              <a:rPr lang="ru-RU" sz="2000" dirty="0" smtClean="0"/>
              <a:t>. </a:t>
            </a:r>
            <a:endParaRPr lang="ru-RU" sz="20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382" y="2780928"/>
            <a:ext cx="2187468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87" y="404664"/>
            <a:ext cx="2297692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786182" y="1000108"/>
            <a:ext cx="26982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Бегония Пятнистая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214678" y="571480"/>
            <a:ext cx="49292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Самые популярные растения в озеленении</a:t>
            </a:r>
            <a:endParaRPr lang="ru-RU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1177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94332" y="908720"/>
            <a:ext cx="378621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«Офисное» растение 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Сансевьера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совершенно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не требовательна к освещению и выживает даже у тех, кто забывает про полив или надолго уезжает. Помимо круглосуточной выработки кислорода, она поглощает из воздуха токсины и канцерогены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Сансевьера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- одно из самых полезных комнатных растений.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Современные дизайнеры считают, что это растение оживляет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лаконичное и минималистское пространство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интерьера.</a:t>
            </a:r>
          </a:p>
          <a:p>
            <a:endParaRPr lang="ru-RU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  <a:p>
            <a:r>
              <a:rPr lang="ru-RU" dirty="0"/>
              <a:t> </a:t>
            </a:r>
            <a:endParaRPr lang="ru-RU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481" y="727185"/>
            <a:ext cx="2592750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005064"/>
            <a:ext cx="1440160" cy="2271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58615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404664"/>
            <a:ext cx="538234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Монстера Альба (</a:t>
            </a:r>
            <a:r>
              <a:rPr lang="ru-RU" sz="1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Monstera</a:t>
            </a:r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variegata</a:t>
            </a:r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 – третье по популярности модное растение 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 дизайнеров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Благодаря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своим крупным тёмно-зелёным с белыми пятнами листьям монстера выглядит солидно и, одновременно, экзотично. Приятный бонус: за ней довольно легко ухаживать. Но при условии создания комфортных условий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-хорошо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освещённое место без прямых солнечных лучей,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-большая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ёмкость,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-обильный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полив раз в неделю,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-влажность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воздуха около 50%.</a:t>
            </a:r>
          </a:p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Если вы сможете всё это обеспечить, то уже в течение первого месяца можете ожидать появления множества новых листьев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и воздушных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корней.</a:t>
            </a:r>
          </a:p>
          <a:p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Поскольку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Monstera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вырастает до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двух метров в высоту, она, как элемент дизайна, особенно хорошо работает в интерьере просторных помещений с высокими потолками. 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28" t="10944" r="33140" b="23991"/>
          <a:stretch/>
        </p:blipFill>
        <p:spPr bwMode="auto">
          <a:xfrm>
            <a:off x="6948264" y="620688"/>
            <a:ext cx="1898697" cy="231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60002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17" b="17209"/>
          <a:stretch/>
        </p:blipFill>
        <p:spPr bwMode="auto">
          <a:xfrm>
            <a:off x="1150495" y="733346"/>
            <a:ext cx="1482960" cy="2005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389" y="3922129"/>
            <a:ext cx="1368152" cy="1821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52396" y="6021288"/>
            <a:ext cx="23240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/>
              <a:t>П</a:t>
            </a:r>
            <a:r>
              <a:rPr lang="ru-RU" dirty="0" err="1" smtClean="0"/>
              <a:t>родолговатолистная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331640" y="2959154"/>
            <a:ext cx="8766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/>
              <a:t>Т</a:t>
            </a:r>
            <a:r>
              <a:rPr lang="ru-RU" dirty="0" err="1" smtClean="0"/>
              <a:t>рейба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059832" y="548680"/>
            <a:ext cx="52932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/>
              <a:t>Аглаонема</a:t>
            </a:r>
            <a:r>
              <a:rPr lang="ru-RU" dirty="0"/>
              <a:t> </a:t>
            </a:r>
            <a:r>
              <a:rPr lang="ru-RU" dirty="0" smtClean="0"/>
              <a:t>- популярное и неприхотливое растение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707904" y="1219130"/>
            <a:ext cx="460851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Аглаонема</a:t>
            </a:r>
            <a:r>
              <a:rPr lang="ru-RU" dirty="0"/>
              <a:t> — родственница </a:t>
            </a:r>
            <a:r>
              <a:rPr lang="ru-RU" dirty="0" err="1"/>
              <a:t>диффенбахии</a:t>
            </a:r>
            <a:r>
              <a:rPr lang="ru-RU" dirty="0"/>
              <a:t> и поэтому несколько похожа на нее, отличается более узкими листьями и размерами (</a:t>
            </a:r>
            <a:r>
              <a:rPr lang="ru-RU" dirty="0" err="1"/>
              <a:t>аглаонема</a:t>
            </a:r>
            <a:r>
              <a:rPr lang="ru-RU" dirty="0"/>
              <a:t> значительно меньше </a:t>
            </a:r>
            <a:r>
              <a:rPr lang="ru-RU" dirty="0" err="1"/>
              <a:t>диффенбахии</a:t>
            </a:r>
            <a:r>
              <a:rPr lang="ru-RU" dirty="0"/>
              <a:t>, а само растение имеет форму куста, </a:t>
            </a:r>
            <a:r>
              <a:rPr lang="ru-RU" dirty="0" smtClean="0"/>
              <a:t>нежели </a:t>
            </a:r>
            <a:r>
              <a:rPr lang="ru-RU" dirty="0"/>
              <a:t>деревца). Кроме того, </a:t>
            </a:r>
            <a:r>
              <a:rPr lang="ru-RU" dirty="0" err="1"/>
              <a:t>аглаонемы</a:t>
            </a:r>
            <a:r>
              <a:rPr lang="ru-RU" dirty="0"/>
              <a:t> довольно продолжительно цветут и образуют </a:t>
            </a:r>
            <a:r>
              <a:rPr lang="ru-RU" dirty="0" smtClean="0"/>
              <a:t>плоды (красный плод на фото). </a:t>
            </a:r>
            <a:r>
              <a:rPr lang="ru-RU" dirty="0"/>
              <a:t>Это одно из самых подходящих растений для гидропонной культуры и для </a:t>
            </a:r>
            <a:r>
              <a:rPr lang="ru-RU" dirty="0" err="1"/>
              <a:t>фитодизайна</a:t>
            </a:r>
            <a:r>
              <a:rPr lang="ru-RU" dirty="0"/>
              <a:t> интерьера. </a:t>
            </a:r>
            <a:r>
              <a:rPr lang="ru-RU" dirty="0" err="1"/>
              <a:t>Аглаонема</a:t>
            </a:r>
            <a:r>
              <a:rPr lang="ru-RU" dirty="0"/>
              <a:t> – </a:t>
            </a:r>
            <a:r>
              <a:rPr lang="ru-RU" dirty="0" smtClean="0"/>
              <a:t>яркое растение, </a:t>
            </a:r>
            <a:r>
              <a:rPr lang="ru-RU" dirty="0"/>
              <a:t>не </a:t>
            </a:r>
            <a:r>
              <a:rPr lang="ru-RU" dirty="0" smtClean="0"/>
              <a:t>требующее большого </a:t>
            </a:r>
            <a:r>
              <a:rPr lang="ru-RU" dirty="0"/>
              <a:t>внимания. </a:t>
            </a:r>
            <a:r>
              <a:rPr lang="ru-RU" dirty="0" err="1"/>
              <a:t>Аглаонема</a:t>
            </a:r>
            <a:r>
              <a:rPr lang="ru-RU" dirty="0"/>
              <a:t> любит восточное либо северное направление, однако </a:t>
            </a:r>
            <a:r>
              <a:rPr lang="ru-RU" dirty="0" smtClean="0"/>
              <a:t>ставят растение подальше </a:t>
            </a:r>
            <a:r>
              <a:rPr lang="ru-RU" dirty="0"/>
              <a:t>от света и окон, в </a:t>
            </a:r>
            <a:r>
              <a:rPr lang="ru-RU" dirty="0" smtClean="0"/>
              <a:t>тени и растение Вам </a:t>
            </a:r>
            <a:r>
              <a:rPr lang="ru-RU" dirty="0"/>
              <a:t>будет благодарно.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b="27354"/>
          <a:stretch/>
        </p:blipFill>
        <p:spPr>
          <a:xfrm>
            <a:off x="2340716" y="3717032"/>
            <a:ext cx="1303711" cy="168372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8" r="14549"/>
          <a:stretch/>
        </p:blipFill>
        <p:spPr bwMode="auto">
          <a:xfrm>
            <a:off x="5844879" y="472394"/>
            <a:ext cx="2931506" cy="4257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15616" y="26064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err="1" smtClean="0"/>
              <a:t>Замиокулькас</a:t>
            </a:r>
            <a:r>
              <a:rPr lang="ru-RU" dirty="0" smtClean="0"/>
              <a:t> </a:t>
            </a:r>
            <a:r>
              <a:rPr lang="ru-RU" dirty="0"/>
              <a:t>имеет необычное </a:t>
            </a:r>
            <a:r>
              <a:rPr lang="ru-RU" dirty="0" smtClean="0"/>
              <a:t>название и </a:t>
            </a:r>
            <a:r>
              <a:rPr lang="ru-RU" dirty="0"/>
              <a:t>экзотичную внешность.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71600" y="906979"/>
            <a:ext cx="4968552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Название “долларовое дерево” было приписано ему в соответствии с философией востока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фэн-шуй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Этот цветок признали активатором денежного сектора, он способен помочь улучшить благосостояние хозяев. Так ли это на самом деле, научно не подтверждено, зато само зеленое растение нуждается в очень легком уходе и будет радовать вас своим долголетием. В домашних условиях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амиокулькас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лучше всего расположить на южной стороне, при этом рядом с подоконником, поскольку растение не любит прямого воздействия солнца на него. А вот наличие яркого, но рассеянного света будет самым оптимальным вариантом. В качестве помощника в рассеивании света может послужить оконная занавеска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Долларовое дерево” не переносит, когда влага застаивается в почве, поэтому поддон всегда должен быть пустым, во избежание загнивания корней. Летом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амиокулькасу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нужен умеренный полив через сутки-двое.</a:t>
            </a:r>
          </a:p>
        </p:txBody>
      </p:sp>
    </p:spTree>
    <p:extLst>
      <p:ext uri="{BB962C8B-B14F-4D97-AF65-F5344CB8AC3E}">
        <p14:creationId xmlns:p14="http://schemas.microsoft.com/office/powerpoint/2010/main" val="4232226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79" t="19807" b="17350"/>
          <a:stretch/>
        </p:blipFill>
        <p:spPr bwMode="auto">
          <a:xfrm>
            <a:off x="1115616" y="980728"/>
            <a:ext cx="2594279" cy="489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851920" y="86765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ЛИРОВИДНЫЙ ФИКУС: ГЛАВНЫЙ ГЕРОЙ В МИРЕ ДИЗАЙНА ИНТЕРЬЕРОВ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067944" y="1700808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Откройте последний номер любого уважающего себя журнала о дизайне интерьеров и декоре, и вы наверняка увидите на его страницах лировидный фикус, зачастую посаженный в белые лакированные коробочки в обстановке белой комнаты. Действительно, дизайнеры любят это растение, потому что у него есть объем, и оно подходит к самым разным стилям – от модерна до сельского, при этом здорово преображая комнату. </a:t>
            </a:r>
          </a:p>
        </p:txBody>
      </p:sp>
    </p:spTree>
    <p:extLst>
      <p:ext uri="{BB962C8B-B14F-4D97-AF65-F5344CB8AC3E}">
        <p14:creationId xmlns:p14="http://schemas.microsoft.com/office/powerpoint/2010/main" val="36296787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14744" y="500042"/>
            <a:ext cx="542925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Растения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используемы в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пищу</a:t>
            </a:r>
          </a:p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Опыты по выращиванию граната , разных видов перцев, томатов и огурцов в школе </a:t>
            </a: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23"/>
          <a:stretch>
            <a:fillRect/>
          </a:stretch>
        </p:blipFill>
        <p:spPr bwMode="auto">
          <a:xfrm>
            <a:off x="6215074" y="1643050"/>
            <a:ext cx="2349588" cy="2489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60" y="4500570"/>
            <a:ext cx="2381240" cy="1785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24" y="428604"/>
            <a:ext cx="2600240" cy="2273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522216"/>
            <a:ext cx="1385252" cy="2462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" t="12051" r="-3897" b="20049"/>
          <a:stretch/>
        </p:blipFill>
        <p:spPr bwMode="auto">
          <a:xfrm>
            <a:off x="2500298" y="2857496"/>
            <a:ext cx="3350624" cy="3036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32656"/>
            <a:ext cx="2298082" cy="3064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682" y="332656"/>
            <a:ext cx="1728193" cy="3072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652" y="332656"/>
            <a:ext cx="1728192" cy="3072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46" b="21049"/>
          <a:stretch/>
        </p:blipFill>
        <p:spPr bwMode="auto">
          <a:xfrm>
            <a:off x="6084168" y="3852009"/>
            <a:ext cx="2505600" cy="2574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91"/>
          <a:stretch/>
        </p:blipFill>
        <p:spPr bwMode="auto">
          <a:xfrm>
            <a:off x="1043608" y="3708913"/>
            <a:ext cx="1740223" cy="2921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27" b="53595"/>
          <a:stretch/>
        </p:blipFill>
        <p:spPr bwMode="auto">
          <a:xfrm>
            <a:off x="3427697" y="3859552"/>
            <a:ext cx="1988147" cy="2567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2656"/>
            <a:ext cx="3617614" cy="6431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82" r="23647"/>
          <a:stretch/>
        </p:blipFill>
        <p:spPr bwMode="auto">
          <a:xfrm>
            <a:off x="1259632" y="692696"/>
            <a:ext cx="2793580" cy="5244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40466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Ничто так не умиротворяет человека, как удивительная красота живого дерева.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Хацуи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Като)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140732" y="136238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Имеющий в руках цветы плохого совершить не может. 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(В. Солоухин)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049" y="2132856"/>
            <a:ext cx="7290405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908720"/>
            <a:ext cx="2664296" cy="3163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43075"/>
            <a:ext cx="2505600" cy="445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572000" y="508518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/>
              <a:t>Комнатная мята, </a:t>
            </a:r>
            <a:r>
              <a:rPr lang="ru-RU" b="1" dirty="0" err="1" smtClean="0"/>
              <a:t>плектрантус</a:t>
            </a:r>
            <a:r>
              <a:rPr lang="ru-RU" b="1" dirty="0" smtClean="0"/>
              <a:t> </a:t>
            </a:r>
            <a:r>
              <a:rPr lang="ru-RU" b="1" dirty="0"/>
              <a:t>(</a:t>
            </a:r>
            <a:r>
              <a:rPr lang="ru-RU" b="1" dirty="0" err="1"/>
              <a:t>шпороцветник</a:t>
            </a:r>
            <a:r>
              <a:rPr lang="ru-RU" b="1" dirty="0"/>
              <a:t>, повелитель моли) </a:t>
            </a:r>
            <a:r>
              <a:rPr lang="ru-RU" b="1" dirty="0" err="1"/>
              <a:t>Plectranthus</a:t>
            </a:r>
            <a:endParaRPr lang="ru-RU" b="1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573" y="4202848"/>
            <a:ext cx="2712619" cy="2034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313684" y="424169"/>
            <a:ext cx="18722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Базилик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5238307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9" b="5974"/>
          <a:stretch/>
        </p:blipFill>
        <p:spPr bwMode="auto">
          <a:xfrm>
            <a:off x="1115616" y="621806"/>
            <a:ext cx="3312368" cy="520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764704"/>
            <a:ext cx="3749161" cy="2814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96171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476672"/>
            <a:ext cx="43910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Лекарственные растения 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409" y="3501008"/>
            <a:ext cx="3186326" cy="2934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086002"/>
            <a:ext cx="3397244" cy="191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083062"/>
            <a:ext cx="1932441" cy="343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995" y="1127156"/>
            <a:ext cx="3236740" cy="2157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60640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426" y="1000108"/>
            <a:ext cx="3771926" cy="2357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62" y="4000504"/>
            <a:ext cx="4287420" cy="2143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74909"/>
            <a:ext cx="3365131" cy="2378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2" name="AutoShape 2" descr="https://doxs.ru/assets/cache/images/14040-800x800-800x800-fd3.jpg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44" name="AutoShape 4" descr="https://doxs.ru/assets/cache/images/14040-800x800-800x800-fd3.jpg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46" name="AutoShape 6" descr="https://doxs.ru/assets/cache/images/14040-800x800-800x800-fd3.jpg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48" name="Picture 8" descr="https://remontdoma24.ru/image/cache/data/sad-i-ogorod/semena/188031-400x400.jpeg"/>
          <p:cNvPicPr>
            <a:picLocks noChangeAspect="1" noChangeArrowheads="1"/>
          </p:cNvPicPr>
          <p:nvPr/>
        </p:nvPicPr>
        <p:blipFill>
          <a:blip r:embed="rId5"/>
          <a:srcRect l="26875" r="28124"/>
          <a:stretch>
            <a:fillRect/>
          </a:stretch>
        </p:blipFill>
        <p:spPr bwMode="auto">
          <a:xfrm>
            <a:off x="7286644" y="3071810"/>
            <a:ext cx="1510925" cy="3357586"/>
          </a:xfrm>
          <a:prstGeom prst="rect">
            <a:avLst/>
          </a:prstGeom>
          <a:noFill/>
        </p:spPr>
      </p:pic>
      <p:pic>
        <p:nvPicPr>
          <p:cNvPr id="10250" name="Picture 10" descr="Конская сила, 10 таблеток, органическое удобрение фото, описание"/>
          <p:cNvPicPr>
            <a:picLocks noChangeAspect="1" noChangeArrowheads="1"/>
          </p:cNvPicPr>
          <p:nvPr/>
        </p:nvPicPr>
        <p:blipFill>
          <a:blip r:embed="rId6" cstate="print"/>
          <a:srcRect l="29043" r="30679" b="4089"/>
          <a:stretch>
            <a:fillRect/>
          </a:stretch>
        </p:blipFill>
        <p:spPr bwMode="auto">
          <a:xfrm>
            <a:off x="5429256" y="2786057"/>
            <a:ext cx="1571472" cy="3742009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755426" y="357166"/>
            <a:ext cx="44606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Эффективные и безопасные удобрения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3937636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28228"/>
            <a:ext cx="7747602" cy="5165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86116" y="214290"/>
            <a:ext cx="26982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/>
              <a:t>П</a:t>
            </a:r>
            <a:r>
              <a:rPr lang="ru-RU" sz="3200" b="1" dirty="0" smtClean="0"/>
              <a:t>амятка</a:t>
            </a:r>
            <a:endParaRPr lang="ru-RU" sz="3200" b="1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 bwMode="auto">
          <a:xfrm>
            <a:off x="1214414" y="1643050"/>
            <a:ext cx="67151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srgbClr val="0070C0"/>
              </a:solidFill>
              <a:latin typeface="Arial" charset="0"/>
              <a:cs typeface="Arial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38" y="1357298"/>
            <a:ext cx="7236804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571868" y="571480"/>
            <a:ext cx="13252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/>
              <a:t>П</a:t>
            </a:r>
            <a:r>
              <a:rPr lang="ru-RU" sz="2400" b="1" dirty="0" smtClean="0"/>
              <a:t>амятка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620688"/>
            <a:ext cx="748883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 опасны «опасные» растения?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Растения, содержащие ядовитый для кожи сок.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Сок некоторых растений содержит вещества, которые при соприкосновении с кожей человека могут вызвать болезненные реакции. К таким растениям относятся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диффенбахии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монстеры,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спатифиллумы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молочаи, цикламены и др.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Растения с плодами, шипами или иглами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рекомендуется держать в помещениях, предназначенных для детей, растения, у которых есть яркие плоды: паслены, перцы,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фатсии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полисциасы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др. Нежелательны также разнообразные кактусы, острые иглы которых могут травмировать ребенка.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Растения с сильным ароматом, вызывающие аллергические реакции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Некоторые комнатные растения в период цветения выделяют сильный аромат. Они могут спровоцировать приступ аллергии или астмы, вызвать сильную головную или сердечную боль. Поэтому в школе держать такие растения нельзя. В эту группу входят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олеандры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адениумы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строфантусы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др.</a:t>
            </a:r>
          </a:p>
        </p:txBody>
      </p:sp>
    </p:spTree>
    <p:extLst>
      <p:ext uri="{BB962C8B-B14F-4D97-AF65-F5344CB8AC3E}">
        <p14:creationId xmlns:p14="http://schemas.microsoft.com/office/powerpoint/2010/main" val="25606554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82915" y="620688"/>
            <a:ext cx="7632848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Ещё недавно растения в горшках без особых изысков украшали подоконники квартир, и это так просто и называлось: комнатные растения на подоконнике. </a:t>
            </a:r>
            <a:endParaRPr lang="ru-RU" sz="1600" dirty="0" smtClean="0"/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Теперь </a:t>
            </a:r>
            <a:r>
              <a:rPr lang="ru-RU" sz="1600" b="1" dirty="0">
                <a:solidFill>
                  <a:srgbClr val="C00000"/>
                </a:solidFill>
              </a:rPr>
              <a:t>декорирование интерьера растениями называется заковыристо: </a:t>
            </a:r>
            <a:r>
              <a:rPr lang="ru-RU" sz="1600" b="1" dirty="0" err="1">
                <a:solidFill>
                  <a:srgbClr val="C00000"/>
                </a:solidFill>
              </a:rPr>
              <a:t>фитодизайн</a:t>
            </a:r>
            <a:r>
              <a:rPr lang="ru-RU" sz="1600" b="1" dirty="0">
                <a:solidFill>
                  <a:srgbClr val="C00000"/>
                </a:solidFill>
              </a:rPr>
              <a:t>. И под увлечение </a:t>
            </a:r>
            <a:r>
              <a:rPr lang="ru-RU" sz="1600" b="1" dirty="0" err="1">
                <a:solidFill>
                  <a:srgbClr val="C00000"/>
                </a:solidFill>
              </a:rPr>
              <a:t>фитодизайном</a:t>
            </a:r>
            <a:r>
              <a:rPr lang="ru-RU" sz="1600" b="1" dirty="0">
                <a:solidFill>
                  <a:srgbClr val="C00000"/>
                </a:solidFill>
              </a:rPr>
              <a:t> подводится научная база - выращивание растений позволяет сохранять здоровье и тела, и души.</a:t>
            </a:r>
          </a:p>
          <a:p>
            <a:endParaRPr lang="ru-RU" sz="1600" dirty="0"/>
          </a:p>
          <a:p>
            <a:r>
              <a:rPr lang="ru-RU" sz="1600" dirty="0"/>
              <a:t>Работа над преодолением стрессовых состояний, депрессий, подавленного настроения, негативных эмоций, тревожности и всех прочих типичных состояний горожанина двадцать первого века, увлечённого карьерой и саморазвитием, но не уделяющим достаточно времени на спокойный, расслабленный и неторопливый отдых. Многие неустойчивые в эмоциональном плане люди выбирают </a:t>
            </a:r>
            <a:r>
              <a:rPr lang="ru-RU" sz="1600" dirty="0" smtClean="0"/>
              <a:t>активные </a:t>
            </a:r>
            <a:r>
              <a:rPr lang="ru-RU" sz="1600" dirty="0"/>
              <a:t>виды отдыха и занятия спортом, считая, что дополнительное движение и физическая усталость поможет нормализовать аппетит и сон, однако без гармоничного </a:t>
            </a:r>
            <a:r>
              <a:rPr lang="ru-RU" sz="1600" dirty="0" err="1"/>
              <a:t>самовосприятия</a:t>
            </a:r>
            <a:r>
              <a:rPr lang="ru-RU" sz="1600" dirty="0"/>
              <a:t> такие решения оборачиваются хронической слабостью и тяготением к апатии</a:t>
            </a:r>
            <a:r>
              <a:rPr lang="ru-RU" sz="1600" dirty="0" smtClean="0"/>
              <a:t>.</a:t>
            </a:r>
            <a:r>
              <a:rPr lang="ru-RU" sz="1600" b="1" dirty="0" smtClean="0">
                <a:solidFill>
                  <a:srgbClr val="C00000"/>
                </a:solidFill>
              </a:rPr>
              <a:t> 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Комнатное цветоводство и </a:t>
            </a:r>
            <a:r>
              <a:rPr lang="ru-RU" sz="1600" b="1" dirty="0" err="1" smtClean="0">
                <a:solidFill>
                  <a:srgbClr val="C00000"/>
                </a:solidFill>
              </a:rPr>
              <a:t>фитодизайн</a:t>
            </a:r>
            <a:r>
              <a:rPr lang="ru-RU" sz="1600" b="1" dirty="0" smtClean="0">
                <a:solidFill>
                  <a:srgbClr val="C00000"/>
                </a:solidFill>
              </a:rPr>
              <a:t> являются хорошим способом релаксации и отдыха без лишних физических нагрузок и транспортных перемещений.</a:t>
            </a:r>
            <a:r>
              <a:rPr lang="ru-RU" sz="1600" dirty="0" smtClean="0"/>
              <a:t> </a:t>
            </a:r>
            <a:endParaRPr lang="ru-RU" sz="1600" b="1" dirty="0">
              <a:solidFill>
                <a:srgbClr val="C00000"/>
              </a:solidFill>
            </a:endParaRPr>
          </a:p>
          <a:p>
            <a:endParaRPr lang="ru-RU" sz="1600" dirty="0"/>
          </a:p>
          <a:p>
            <a:r>
              <a:rPr lang="ru-RU" sz="1600" dirty="0"/>
              <a:t>Многих отталкивает возня с землёй и песком, однако контакт с природными материалами важен для активизации тактильных ощущений. Гладкие поверхности окружают нас повсюду, а осязание является одним из сенсорных чувств, важных для работы мозга и получения информации об окружающей среде.</a:t>
            </a:r>
          </a:p>
        </p:txBody>
      </p:sp>
    </p:spTree>
    <p:extLst>
      <p:ext uri="{BB962C8B-B14F-4D97-AF65-F5344CB8AC3E}">
        <p14:creationId xmlns:p14="http://schemas.microsoft.com/office/powerpoint/2010/main" val="38675510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764704"/>
            <a:ext cx="734481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Одна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важнейших задач, стоящих перед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учителем биологии-обеспечение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уроков живыми объектами. При подборе растений для кабинета биологии в первую очередь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исходим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того, насколько данные объекты могут быть использованы в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учебной деятельности.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Кроме этого,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учитываем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декоративность растений и их неприхотливость к условиям содержания.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83" r="5321" b="18539"/>
          <a:stretch/>
        </p:blipFill>
        <p:spPr bwMode="auto">
          <a:xfrm>
            <a:off x="1214414" y="857232"/>
            <a:ext cx="6690312" cy="2398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80" b="23964"/>
          <a:stretch/>
        </p:blipFill>
        <p:spPr bwMode="auto">
          <a:xfrm>
            <a:off x="1285852" y="3286124"/>
            <a:ext cx="6690312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214414" y="428604"/>
            <a:ext cx="7072362" cy="1071570"/>
          </a:xfrm>
        </p:spPr>
        <p:txBody>
          <a:bodyPr/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Все растения снабжены этикетками. 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00298" y="5857892"/>
            <a:ext cx="32136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В кабинете 56 видов растений</a:t>
            </a:r>
            <a:endParaRPr lang="ru-RU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00100" y="3500438"/>
            <a:ext cx="785818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уроках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 биологии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6 классе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растения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могут служить демонстрационным материалом 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изучении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 морфологии и систематики 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растений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их приспособленности 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среде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обитания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для иллюстрации 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взаимосвязи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строения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функций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растительного 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организма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00100" y="857232"/>
            <a:ext cx="750099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На живых объектах удобно проводить программные лабораторные работы и демонстрации многих общебиологических закономерностей для конкретизации и повышения качества знаний учащихся, убеждения их в истинности фактов, приобщения их к самостоятельному поиску, выработке практических умений и навыков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1869063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99" t="9212" r="30525" b="23726"/>
          <a:stretch/>
        </p:blipFill>
        <p:spPr bwMode="auto">
          <a:xfrm>
            <a:off x="857224" y="500042"/>
            <a:ext cx="3267000" cy="3067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8" t="12152" r="29810" b="6177"/>
          <a:stretch/>
        </p:blipFill>
        <p:spPr bwMode="auto">
          <a:xfrm>
            <a:off x="4823012" y="127663"/>
            <a:ext cx="3061356" cy="346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60" t="4055" r="26000" b="4218"/>
          <a:stretch/>
        </p:blipFill>
        <p:spPr bwMode="auto">
          <a:xfrm>
            <a:off x="1547664" y="3645024"/>
            <a:ext cx="2464496" cy="2907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500562" y="4429132"/>
            <a:ext cx="41625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С помощью живых объектов  - растений готовимся к ВПР по биологии 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и к ОГЭ по биологии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0313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71604" y="500042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В 10-11 классе используем растения при изучении тем: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-Ненаследственная изменчивость,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14480" y="1857364"/>
            <a:ext cx="35799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-Наследственная изменчивость</a:t>
            </a:r>
            <a:r>
              <a:rPr lang="ru-RU" dirty="0" smtClean="0"/>
              <a:t>, 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643042" y="228599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-Формы искусственного отбора и роль человека как отбирающего фактора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71604" y="2928934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-Способность живых организмов к интенсивному размножению 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14480" y="4000504"/>
            <a:ext cx="40695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-Внутривидовая борьба за существование</a:t>
            </a:r>
            <a:endParaRPr lang="ru-RU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71604" y="4643446"/>
            <a:ext cx="59293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показываем сложную приспособленность организмов к жизни 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8" r="5022" b="15488"/>
          <a:stretch/>
        </p:blipFill>
        <p:spPr bwMode="auto">
          <a:xfrm>
            <a:off x="577535" y="404664"/>
            <a:ext cx="3778441" cy="5470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3" r="10083"/>
          <a:stretch/>
        </p:blipFill>
        <p:spPr bwMode="auto">
          <a:xfrm rot="16200000">
            <a:off x="3946718" y="1101954"/>
            <a:ext cx="5639573" cy="4100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4932040" y="2420888"/>
            <a:ext cx="3744416" cy="0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3594" y="3290882"/>
            <a:ext cx="3773751" cy="48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7894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57290" y="928670"/>
            <a:ext cx="6984776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дизайнеров интерьеров принято </a:t>
            </a:r>
            <a:r>
              <a:rPr lang="ru-RU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выделять 8 основных </a:t>
            </a:r>
            <a:r>
              <a:rPr lang="ru-RU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 </a:t>
            </a:r>
            <a:r>
              <a:rPr lang="ru-RU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комнатных растений:</a:t>
            </a:r>
          </a:p>
          <a:p>
            <a:r>
              <a:rPr lang="ru-RU" sz="3200" dirty="0"/>
              <a:t>Красивоцветущие растения</a:t>
            </a:r>
          </a:p>
          <a:p>
            <a:r>
              <a:rPr lang="ru-RU" sz="3200" dirty="0"/>
              <a:t>Декоративно-лиственные растения</a:t>
            </a:r>
          </a:p>
          <a:p>
            <a:r>
              <a:rPr lang="ru-RU" sz="3200" dirty="0" err="1"/>
              <a:t>Бромелиевые</a:t>
            </a:r>
            <a:r>
              <a:rPr lang="ru-RU" sz="3200" dirty="0"/>
              <a:t> </a:t>
            </a:r>
            <a:r>
              <a:rPr lang="ru-RU" sz="3200" dirty="0" smtClean="0"/>
              <a:t>растения(ананас)</a:t>
            </a:r>
            <a:endParaRPr lang="ru-RU" sz="3200" dirty="0"/>
          </a:p>
          <a:p>
            <a:r>
              <a:rPr lang="ru-RU" sz="3200" dirty="0"/>
              <a:t>Кактусы и суккуленты</a:t>
            </a:r>
          </a:p>
          <a:p>
            <a:r>
              <a:rPr lang="ru-RU" sz="3200" dirty="0"/>
              <a:t>Папоротники</a:t>
            </a:r>
          </a:p>
          <a:p>
            <a:r>
              <a:rPr lang="ru-RU" sz="3200" dirty="0"/>
              <a:t>Луковичные растения</a:t>
            </a:r>
          </a:p>
          <a:p>
            <a:r>
              <a:rPr lang="ru-RU" sz="3200" dirty="0"/>
              <a:t>Пальмы</a:t>
            </a:r>
          </a:p>
          <a:p>
            <a:r>
              <a:rPr lang="ru-RU" sz="3200" dirty="0"/>
              <a:t>Плодово-ягодные растения</a:t>
            </a:r>
          </a:p>
        </p:txBody>
      </p:sp>
    </p:spTree>
    <p:extLst>
      <p:ext uri="{BB962C8B-B14F-4D97-AF65-F5344CB8AC3E}">
        <p14:creationId xmlns:p14="http://schemas.microsoft.com/office/powerpoint/2010/main" val="193994288"/>
      </p:ext>
    </p:extLst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Другая 3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70C0"/>
      </a:hlink>
      <a:folHlink>
        <a:srgbClr val="0070C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831</TotalTime>
  <Words>1385</Words>
  <Application>Microsoft Office PowerPoint</Application>
  <PresentationFormat>Экран (4:3)</PresentationFormat>
  <Paragraphs>95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презентации</dc:title>
  <dc:creator>Шаблон Фокиной Л. П.</dc:creator>
  <cp:lastModifiedBy>user</cp:lastModifiedBy>
  <cp:revision>82</cp:revision>
  <dcterms:created xsi:type="dcterms:W3CDTF">2014-07-06T18:18:01Z</dcterms:created>
  <dcterms:modified xsi:type="dcterms:W3CDTF">2021-12-20T03:37:14Z</dcterms:modified>
</cp:coreProperties>
</file>