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915816" y="2564904"/>
            <a:ext cx="337559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Синдром дефицита внимания и </a:t>
            </a:r>
            <a:r>
              <a:rPr lang="ru-RU" altLang="ko-KR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гиперактивности</a:t>
            </a:r>
            <a:endParaRPr lang="en-US" altLang="ko-K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Диагностика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сбор информации – интервью с ребенком, беседа с родителями, диагностические опросники;</a:t>
            </a:r>
          </a:p>
          <a:p>
            <a:pPr lvl="0"/>
            <a:r>
              <a:rPr lang="ru-RU" dirty="0"/>
              <a:t>нейропсихологическое обследование;</a:t>
            </a:r>
          </a:p>
          <a:p>
            <a:pPr lvl="0"/>
            <a:r>
              <a:rPr lang="ru-RU" dirty="0"/>
              <a:t>консультация педиатра.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7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Лечение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lvl="0"/>
            <a:r>
              <a:rPr lang="ru-RU" dirty="0"/>
              <a:t>л</a:t>
            </a:r>
            <a:r>
              <a:rPr lang="ru-RU" dirty="0" smtClean="0"/>
              <a:t>ечение </a:t>
            </a:r>
            <a:r>
              <a:rPr lang="ru-RU" dirty="0"/>
              <a:t>медикаментами при </a:t>
            </a:r>
            <a:r>
              <a:rPr lang="ru-RU" dirty="0" smtClean="0"/>
              <a:t>СДВГ;</a:t>
            </a:r>
            <a:endParaRPr lang="ru-RU" dirty="0"/>
          </a:p>
          <a:p>
            <a:pPr lvl="0"/>
            <a:r>
              <a:rPr lang="ru-RU" dirty="0"/>
              <a:t>ф</a:t>
            </a:r>
            <a:r>
              <a:rPr lang="ru-RU" dirty="0" smtClean="0"/>
              <a:t>изиотерапия </a:t>
            </a:r>
            <a:r>
              <a:rPr lang="ru-RU" dirty="0"/>
              <a:t>и массаж при </a:t>
            </a:r>
            <a:r>
              <a:rPr lang="ru-RU" dirty="0" smtClean="0"/>
              <a:t>СДВГ (</a:t>
            </a:r>
            <a:r>
              <a:rPr lang="ru-RU" dirty="0"/>
              <a:t>л</a:t>
            </a:r>
            <a:r>
              <a:rPr lang="ru-RU" dirty="0" smtClean="0"/>
              <a:t>ечебная гимнастика, </a:t>
            </a:r>
            <a:r>
              <a:rPr lang="ru-RU" dirty="0"/>
              <a:t>м</a:t>
            </a:r>
            <a:r>
              <a:rPr lang="ru-RU" dirty="0" smtClean="0"/>
              <a:t>ассаж </a:t>
            </a:r>
            <a:r>
              <a:rPr lang="ru-RU" dirty="0"/>
              <a:t>воротниковой </a:t>
            </a:r>
            <a:r>
              <a:rPr lang="ru-RU" dirty="0" smtClean="0"/>
              <a:t>зоны, </a:t>
            </a:r>
            <a:r>
              <a:rPr lang="ru-RU" dirty="0" err="1"/>
              <a:t>ф</a:t>
            </a:r>
            <a:r>
              <a:rPr lang="ru-RU" dirty="0" err="1" smtClean="0"/>
              <a:t>изиопроцедуры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u="sng" dirty="0" smtClean="0"/>
              <a:t>Обратите </a:t>
            </a:r>
            <a:r>
              <a:rPr lang="ru-RU" u="sng" dirty="0"/>
              <a:t>внимание</a:t>
            </a:r>
            <a:r>
              <a:rPr lang="ru-RU" dirty="0"/>
              <a:t>, что это процедуры можно начинать только после консультации с неврологом и ортопедом.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699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Коррекция поведения при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психотерапевтические </a:t>
            </a:r>
            <a:r>
              <a:rPr lang="ru-RU" dirty="0" smtClean="0"/>
              <a:t>методики (</a:t>
            </a:r>
            <a:r>
              <a:rPr lang="ru-RU" dirty="0" err="1" smtClean="0"/>
              <a:t>когнитивно</a:t>
            </a:r>
            <a:r>
              <a:rPr lang="ru-RU" dirty="0" smtClean="0"/>
              <a:t>-поведенческие методы, игровая терапия, арт терапия, семейная терапия и работа с преподавателями);</a:t>
            </a:r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едагогические меры.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925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 для родителей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47811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б</a:t>
            </a:r>
            <a:r>
              <a:rPr lang="ru-RU" dirty="0" smtClean="0"/>
              <a:t>удьте </a:t>
            </a:r>
            <a:r>
              <a:rPr lang="ru-RU" dirty="0"/>
              <a:t>терпеливы, сохраняйте </a:t>
            </a:r>
            <a:r>
              <a:rPr lang="ru-RU" dirty="0" smtClean="0"/>
              <a:t>самоконтроль;</a:t>
            </a:r>
          </a:p>
          <a:p>
            <a:pPr algn="just"/>
            <a:r>
              <a:rPr lang="ru-RU" dirty="0"/>
              <a:t>о</a:t>
            </a:r>
            <a:r>
              <a:rPr lang="ru-RU" dirty="0" smtClean="0"/>
              <a:t>бщайтесь </a:t>
            </a:r>
            <a:r>
              <a:rPr lang="ru-RU" dirty="0"/>
              <a:t>с ребенком </a:t>
            </a:r>
            <a:r>
              <a:rPr lang="ru-RU" dirty="0" smtClean="0"/>
              <a:t>экспрессивно;</a:t>
            </a:r>
          </a:p>
          <a:p>
            <a:pPr algn="just"/>
            <a:r>
              <a:rPr lang="ru-RU" dirty="0"/>
              <a:t>и</a:t>
            </a:r>
            <a:r>
              <a:rPr lang="ru-RU" dirty="0" smtClean="0"/>
              <a:t>спользуйте </a:t>
            </a:r>
            <a:r>
              <a:rPr lang="ru-RU" dirty="0"/>
              <a:t>физический </a:t>
            </a:r>
            <a:r>
              <a:rPr lang="ru-RU" dirty="0" smtClean="0"/>
              <a:t>контакт;</a:t>
            </a:r>
          </a:p>
          <a:p>
            <a:pPr algn="just"/>
            <a:r>
              <a:rPr lang="ru-RU" dirty="0"/>
              <a:t>о</a:t>
            </a:r>
            <a:r>
              <a:rPr lang="ru-RU" dirty="0" smtClean="0"/>
              <a:t>беспечьте </a:t>
            </a:r>
            <a:r>
              <a:rPr lang="ru-RU" dirty="0"/>
              <a:t>четкий контроль выполнения </a:t>
            </a:r>
            <a:r>
              <a:rPr lang="ru-RU" dirty="0" smtClean="0"/>
              <a:t>заданий;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тавьте </a:t>
            </a:r>
            <a:r>
              <a:rPr lang="ru-RU" dirty="0"/>
              <a:t>перед ребенком посильные </a:t>
            </a:r>
            <a:r>
              <a:rPr lang="ru-RU" dirty="0" smtClean="0"/>
              <a:t>задачи;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тавьте </a:t>
            </a:r>
            <a:r>
              <a:rPr lang="ru-RU" dirty="0"/>
              <a:t>ребенку задание в виде коротких </a:t>
            </a:r>
            <a:r>
              <a:rPr lang="ru-RU" dirty="0" smtClean="0"/>
              <a:t>инструкций;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оставьте </a:t>
            </a:r>
            <a:r>
              <a:rPr lang="ru-RU" dirty="0"/>
              <a:t>распорядок дня и придерживайтесь </a:t>
            </a:r>
            <a:r>
              <a:rPr lang="ru-RU" dirty="0" smtClean="0"/>
              <a:t>его;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64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579350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д</a:t>
            </a:r>
            <a:r>
              <a:rPr lang="ru-RU" dirty="0" smtClean="0"/>
              <a:t>елайте </a:t>
            </a:r>
            <a:r>
              <a:rPr lang="ru-RU" dirty="0"/>
              <a:t>перерывы в несколько минут между каждым видом </a:t>
            </a:r>
            <a:r>
              <a:rPr lang="ru-RU" dirty="0" smtClean="0"/>
              <a:t>деятельности;</a:t>
            </a:r>
          </a:p>
          <a:p>
            <a:pPr algn="just"/>
            <a:r>
              <a:rPr lang="ru-RU" dirty="0"/>
              <a:t>н</a:t>
            </a:r>
            <a:r>
              <a:rPr lang="ru-RU" dirty="0" smtClean="0"/>
              <a:t>е </a:t>
            </a:r>
            <a:r>
              <a:rPr lang="ru-RU" dirty="0"/>
              <a:t>запрещайте ребенку проявлять физическую активность во время </a:t>
            </a:r>
            <a:r>
              <a:rPr lang="ru-RU" dirty="0" smtClean="0"/>
              <a:t>занятий;</a:t>
            </a:r>
          </a:p>
          <a:p>
            <a:pPr algn="just"/>
            <a:r>
              <a:rPr lang="ru-RU" dirty="0"/>
              <a:t>х</a:t>
            </a:r>
            <a:r>
              <a:rPr lang="ru-RU" dirty="0" smtClean="0"/>
              <a:t>валите </a:t>
            </a:r>
            <a:r>
              <a:rPr lang="ru-RU" dirty="0"/>
              <a:t>за каждый </a:t>
            </a:r>
            <a:r>
              <a:rPr lang="ru-RU" dirty="0" smtClean="0"/>
              <a:t>успех;</a:t>
            </a:r>
          </a:p>
          <a:p>
            <a:pPr algn="just"/>
            <a:r>
              <a:rPr lang="ru-RU" dirty="0"/>
              <a:t>б</a:t>
            </a:r>
            <a:r>
              <a:rPr lang="ru-RU" dirty="0" smtClean="0"/>
              <a:t>удьте </a:t>
            </a:r>
            <a:r>
              <a:rPr lang="ru-RU" dirty="0"/>
              <a:t>последовательны в своих </a:t>
            </a:r>
            <a:r>
              <a:rPr lang="ru-RU" dirty="0" smtClean="0"/>
              <a:t>требованиях;</a:t>
            </a:r>
          </a:p>
          <a:p>
            <a:pPr algn="just"/>
            <a:r>
              <a:rPr lang="ru-RU" dirty="0"/>
              <a:t>п</a:t>
            </a:r>
            <a:r>
              <a:rPr lang="ru-RU" dirty="0" smtClean="0"/>
              <a:t>редупреждайте </a:t>
            </a:r>
            <a:r>
              <a:rPr lang="ru-RU" dirty="0"/>
              <a:t>ребенка, что последует </a:t>
            </a:r>
            <a:r>
              <a:rPr lang="ru-RU" dirty="0" smtClean="0"/>
              <a:t>далее;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чите планировать;</a:t>
            </a:r>
          </a:p>
          <a:p>
            <a:pPr algn="just"/>
            <a:r>
              <a:rPr lang="ru-RU" dirty="0"/>
              <a:t>п</a:t>
            </a:r>
            <a:r>
              <a:rPr lang="ru-RU" dirty="0" smtClean="0"/>
              <a:t>оощряйте </a:t>
            </a:r>
            <a:r>
              <a:rPr lang="ru-RU" dirty="0"/>
              <a:t>ребенка заниматься </a:t>
            </a:r>
            <a:r>
              <a:rPr lang="ru-RU" dirty="0" smtClean="0"/>
              <a:t>спортом.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674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Часто </a:t>
            </a:r>
            <a:r>
              <a:rPr lang="ru-RU" dirty="0"/>
              <a:t>дети с СДВГ имеют высокий уровень IQ и их называют «дети индиго». Если ребенок увлечется чем то конкретным в подростковом возрасте, то он направит на это всю свою энергию и доведет до совершенства. Если это хобби перерастет в профессию, то успех гарантирован. </a:t>
            </a:r>
          </a:p>
        </p:txBody>
      </p:sp>
    </p:spTree>
    <p:extLst>
      <p:ext uri="{BB962C8B-B14F-4D97-AF65-F5344CB8AC3E}">
        <p14:creationId xmlns:p14="http://schemas.microsoft.com/office/powerpoint/2010/main" val="372463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Понятие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Синдром дефицита внимания и </a:t>
            </a:r>
            <a:r>
              <a:rPr lang="ru-RU" dirty="0" err="1"/>
              <a:t>гиперактивности</a:t>
            </a:r>
            <a:r>
              <a:rPr lang="ru-RU" dirty="0"/>
              <a:t> у ребенка – расстройство развития, проявляющееся в нарушении поведения. Ребенок с СДВГ непоседливый, проявляет «бестолковую» активность, не может усидеть на занятиях в школе или детском саду, не станет заниматься тем, что ему неинтересно. Он перебивает старших, играет </a:t>
            </a:r>
            <a:r>
              <a:rPr lang="ru-RU" dirty="0" smtClean="0"/>
              <a:t>на занятиях, </a:t>
            </a:r>
            <a:r>
              <a:rPr lang="ru-RU" dirty="0"/>
              <a:t>занимается своими делами, может залезть под </a:t>
            </a:r>
            <a:r>
              <a:rPr lang="ru-RU" dirty="0" smtClean="0"/>
              <a:t>стол</a:t>
            </a:r>
            <a:r>
              <a:rPr lang="ru-RU" dirty="0" smtClean="0"/>
              <a:t>. </a:t>
            </a:r>
            <a:r>
              <a:rPr lang="ru-RU" dirty="0"/>
              <a:t>При этом ребенок правильно воспринимает окружающее. Он слышит и понимает все указания старших, однако не может выполнять их инструкции из-за импульсивности.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396811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Распространенность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СДВГ обнаруживается у 3-5% детей. Из них 30% «перерастают» заболевание после 14 лет, еще около 40% приспосабливаются к нему и обучаются сглаживать его проявления. Среди взрослых этот синдром обнаруживают лишь у 1%.</a:t>
            </a:r>
          </a:p>
        </p:txBody>
      </p:sp>
    </p:spTree>
    <p:extLst>
      <p:ext uri="{BB962C8B-B14F-4D97-AF65-F5344CB8AC3E}">
        <p14:creationId xmlns:p14="http://schemas.microsoft.com/office/powerpoint/2010/main" val="392211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496944" cy="302433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У мальчиков синдром дефицита внимания и </a:t>
            </a:r>
            <a:r>
              <a:rPr lang="ru-RU" dirty="0" err="1"/>
              <a:t>гиперактивности</a:t>
            </a:r>
            <a:r>
              <a:rPr lang="ru-RU" dirty="0"/>
              <a:t> диагностируют в 3-5 раз чаще, чем у девочек. Причем у мальчиков синдром чаще проявляется деструктивным поведением (непослушанием и агрессией), а у девочек невнимательностью.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4608512" cy="345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10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Типы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дефицит внимания и </a:t>
            </a:r>
            <a:r>
              <a:rPr lang="ru-RU" dirty="0" err="1"/>
              <a:t>гиперактивность</a:t>
            </a:r>
            <a:r>
              <a:rPr lang="ru-RU" dirty="0"/>
              <a:t> выражены в равной степени;</a:t>
            </a:r>
          </a:p>
          <a:p>
            <a:pPr lvl="0"/>
            <a:r>
              <a:rPr lang="ru-RU" dirty="0"/>
              <a:t>преобладает дефицит внимания, а импульсивность и </a:t>
            </a:r>
            <a:r>
              <a:rPr lang="ru-RU" dirty="0" err="1"/>
              <a:t>гиперактивность</a:t>
            </a:r>
            <a:r>
              <a:rPr lang="ru-RU" dirty="0"/>
              <a:t> проявляются незначительно;</a:t>
            </a:r>
          </a:p>
          <a:p>
            <a:pPr lvl="0"/>
            <a:r>
              <a:rPr lang="ru-RU" dirty="0"/>
              <a:t>преобладает </a:t>
            </a:r>
            <a:r>
              <a:rPr lang="ru-RU" dirty="0" err="1"/>
              <a:t>гиперактивность</a:t>
            </a:r>
            <a:r>
              <a:rPr lang="ru-RU" dirty="0"/>
              <a:t> и импульсивность, внимание нарушено незначительно.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121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dirty="0" smtClean="0"/>
              <a:t>Причины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517632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Факторы, нарушающие формирование нервной системы у </a:t>
            </a:r>
            <a:r>
              <a:rPr lang="ru-RU" sz="2400" dirty="0" smtClean="0"/>
              <a:t>плода:</a:t>
            </a:r>
          </a:p>
          <a:p>
            <a:pPr lvl="0" algn="just"/>
            <a:r>
              <a:rPr lang="ru-RU" sz="2100" dirty="0"/>
              <a:t>загрязнение окружающей среды, высокое содержание вредных веществ в воздухе, воде, продуктах питания;</a:t>
            </a:r>
          </a:p>
          <a:p>
            <a:pPr lvl="0" algn="just"/>
            <a:r>
              <a:rPr lang="ru-RU" sz="2100" dirty="0"/>
              <a:t>прием женщиной во время беременности лекарственных препаратов;</a:t>
            </a:r>
          </a:p>
          <a:p>
            <a:pPr lvl="0" algn="just"/>
            <a:r>
              <a:rPr lang="ru-RU" sz="2100" dirty="0"/>
              <a:t>воздействие алкоголя, наркотиков, никотина;</a:t>
            </a:r>
          </a:p>
          <a:p>
            <a:pPr lvl="0" algn="just"/>
            <a:r>
              <a:rPr lang="ru-RU" sz="2100" dirty="0"/>
              <a:t>инфекции, перенесенные матерью во время беременности;</a:t>
            </a:r>
          </a:p>
          <a:p>
            <a:pPr lvl="0" algn="just"/>
            <a:r>
              <a:rPr lang="ru-RU" sz="2100" dirty="0"/>
              <a:t>конфликт по </a:t>
            </a:r>
            <a:r>
              <a:rPr lang="ru-RU" sz="2100" dirty="0" smtClean="0"/>
              <a:t>резус-фактору </a:t>
            </a:r>
            <a:r>
              <a:rPr lang="ru-RU" sz="2100" dirty="0"/>
              <a:t>– иммунологическая несовместимость;</a:t>
            </a:r>
          </a:p>
          <a:p>
            <a:pPr lvl="0" algn="just"/>
            <a:r>
              <a:rPr lang="ru-RU" sz="2100" dirty="0"/>
              <a:t>угроза </a:t>
            </a:r>
            <a:r>
              <a:rPr lang="ru-RU" sz="2100" dirty="0" smtClean="0"/>
              <a:t>выкидыша;</a:t>
            </a:r>
            <a:endParaRPr lang="ru-RU" sz="2100" dirty="0"/>
          </a:p>
          <a:p>
            <a:pPr lvl="0" algn="just"/>
            <a:r>
              <a:rPr lang="ru-RU" sz="2100" dirty="0"/>
              <a:t>асфиксия плода;</a:t>
            </a:r>
          </a:p>
          <a:p>
            <a:pPr lvl="0" algn="just"/>
            <a:r>
              <a:rPr lang="ru-RU" sz="2100" dirty="0"/>
              <a:t>обвитие пуповиной;</a:t>
            </a:r>
          </a:p>
          <a:p>
            <a:pPr algn="just"/>
            <a:r>
              <a:rPr lang="ru-RU" sz="2100" dirty="0"/>
              <a:t>осложненные или стремительные роды, приведшие к </a:t>
            </a:r>
            <a:r>
              <a:rPr lang="ru-RU" sz="2100" dirty="0" err="1"/>
              <a:t>травмированию</a:t>
            </a:r>
            <a:r>
              <a:rPr lang="ru-RU" sz="2100" dirty="0"/>
              <a:t> головы или позвоночника плода</a:t>
            </a:r>
          </a:p>
        </p:txBody>
      </p:sp>
    </p:spTree>
    <p:extLst>
      <p:ext uri="{BB962C8B-B14F-4D97-AF65-F5344CB8AC3E}">
        <p14:creationId xmlns:p14="http://schemas.microsoft.com/office/powerpoint/2010/main" val="81653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Факторы, нарушающие работу мозга в младенческом </a:t>
            </a:r>
            <a:r>
              <a:rPr lang="ru-RU" dirty="0" smtClean="0"/>
              <a:t>возрасте:</a:t>
            </a:r>
          </a:p>
          <a:p>
            <a:pPr lvl="0"/>
            <a:r>
              <a:rPr lang="ru-RU" dirty="0"/>
              <a:t>заболевания, сопровождающиеся температурой выше 39-40 градусов;</a:t>
            </a:r>
          </a:p>
          <a:p>
            <a:pPr lvl="0"/>
            <a:r>
              <a:rPr lang="ru-RU" dirty="0"/>
              <a:t>прием некоторых лекарственных средств, оказывающих нейротоксическое действие;</a:t>
            </a:r>
          </a:p>
          <a:p>
            <a:pPr lvl="0"/>
            <a:r>
              <a:rPr lang="ru-RU" dirty="0"/>
              <a:t>бронхиальная астма, пневмония;</a:t>
            </a:r>
          </a:p>
          <a:p>
            <a:pPr lvl="0"/>
            <a:r>
              <a:rPr lang="ru-RU" dirty="0"/>
              <a:t>тяжелые заболевания почек;</a:t>
            </a:r>
          </a:p>
          <a:p>
            <a:pPr lvl="0"/>
            <a:r>
              <a:rPr lang="ru-RU" dirty="0"/>
              <a:t>сердечная недостаточность, порок сердца.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373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Симптомы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5252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н</a:t>
            </a:r>
            <a:r>
              <a:rPr lang="ru-RU" dirty="0" smtClean="0"/>
              <a:t>арушение внимания;</a:t>
            </a:r>
            <a:endParaRPr lang="ru-RU" dirty="0"/>
          </a:p>
          <a:p>
            <a:pPr lvl="0"/>
            <a:r>
              <a:rPr lang="ru-RU" dirty="0"/>
              <a:t>в</a:t>
            </a:r>
            <a:r>
              <a:rPr lang="ru-RU" dirty="0" smtClean="0"/>
              <a:t>ыражена </a:t>
            </a:r>
            <a:r>
              <a:rPr lang="ru-RU" dirty="0"/>
              <a:t>цикличность </a:t>
            </a:r>
            <a:r>
              <a:rPr lang="ru-RU" dirty="0" smtClean="0"/>
              <a:t>внимания;</a:t>
            </a:r>
            <a:endParaRPr lang="ru-RU" dirty="0"/>
          </a:p>
          <a:p>
            <a:pPr lvl="0"/>
            <a:r>
              <a:rPr lang="ru-RU" dirty="0" err="1"/>
              <a:t>г</a:t>
            </a:r>
            <a:r>
              <a:rPr lang="ru-RU" dirty="0" err="1" smtClean="0"/>
              <a:t>иперактивность</a:t>
            </a:r>
            <a:r>
              <a:rPr lang="ru-RU" dirty="0" smtClean="0"/>
              <a:t>;</a:t>
            </a:r>
            <a:endParaRPr lang="ru-RU" dirty="0"/>
          </a:p>
          <a:p>
            <a:pPr lvl="0"/>
            <a:r>
              <a:rPr lang="ru-RU" dirty="0"/>
              <a:t>м</a:t>
            </a:r>
            <a:r>
              <a:rPr lang="ru-RU" dirty="0" smtClean="0"/>
              <a:t>имика </a:t>
            </a:r>
            <a:r>
              <a:rPr lang="ru-RU" dirty="0"/>
              <a:t>очень </a:t>
            </a:r>
            <a:r>
              <a:rPr lang="ru-RU" dirty="0" smtClean="0"/>
              <a:t>выразительная;</a:t>
            </a:r>
            <a:endParaRPr lang="ru-RU" dirty="0"/>
          </a:p>
          <a:p>
            <a:pPr lvl="0"/>
            <a:r>
              <a:rPr lang="ru-RU" dirty="0"/>
              <a:t>и</a:t>
            </a:r>
            <a:r>
              <a:rPr lang="ru-RU" dirty="0" smtClean="0"/>
              <a:t>мпульсивность;</a:t>
            </a:r>
            <a:endParaRPr lang="ru-RU" dirty="0"/>
          </a:p>
          <a:p>
            <a:pPr lvl="0"/>
            <a:r>
              <a:rPr lang="ru-RU" dirty="0"/>
              <a:t>н</a:t>
            </a:r>
            <a:r>
              <a:rPr lang="ru-RU" dirty="0" smtClean="0"/>
              <a:t>е </a:t>
            </a:r>
            <a:r>
              <a:rPr lang="ru-RU" dirty="0"/>
              <a:t>способен ждать или </a:t>
            </a:r>
            <a:r>
              <a:rPr lang="ru-RU" dirty="0" smtClean="0"/>
              <a:t>терпеть;</a:t>
            </a:r>
            <a:endParaRPr lang="ru-RU" dirty="0"/>
          </a:p>
          <a:p>
            <a:pPr lvl="0"/>
            <a:r>
              <a:rPr lang="ru-RU" dirty="0"/>
              <a:t>п</a:t>
            </a:r>
            <a:r>
              <a:rPr lang="ru-RU" dirty="0" smtClean="0"/>
              <a:t>ерепады </a:t>
            </a:r>
            <a:r>
              <a:rPr lang="ru-RU" dirty="0"/>
              <a:t>настроения случаются </a:t>
            </a:r>
            <a:r>
              <a:rPr lang="ru-RU" dirty="0" smtClean="0"/>
              <a:t>каждые несколько минут;</a:t>
            </a:r>
            <a:endParaRPr lang="ru-RU" dirty="0"/>
          </a:p>
          <a:p>
            <a:pPr lvl="0"/>
            <a:r>
              <a:rPr lang="ru-RU" dirty="0"/>
              <a:t>р</a:t>
            </a:r>
            <a:r>
              <a:rPr lang="ru-RU" dirty="0" smtClean="0"/>
              <a:t>ебенок </a:t>
            </a:r>
            <a:r>
              <a:rPr lang="ru-RU" dirty="0"/>
              <a:t>не чувствует </a:t>
            </a:r>
            <a:r>
              <a:rPr lang="ru-RU" dirty="0" smtClean="0"/>
              <a:t>опасности.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992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Положительные качества детей с СДВГ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активны, деятельны;</a:t>
            </a:r>
          </a:p>
          <a:p>
            <a:pPr lvl="0"/>
            <a:r>
              <a:rPr lang="ru-RU" dirty="0"/>
              <a:t>легко считывают настроение собеседника;</a:t>
            </a:r>
          </a:p>
          <a:p>
            <a:pPr lvl="0"/>
            <a:r>
              <a:rPr lang="ru-RU" dirty="0"/>
              <a:t>готовы на самопожертвование ради людей, которые им нравятся;</a:t>
            </a:r>
          </a:p>
          <a:p>
            <a:pPr lvl="0"/>
            <a:r>
              <a:rPr lang="ru-RU" dirty="0"/>
              <a:t>не злопамятны, не способны затаить обиду;</a:t>
            </a:r>
          </a:p>
          <a:p>
            <a:pPr lvl="0"/>
            <a:r>
              <a:rPr lang="ru-RU" dirty="0"/>
              <a:t>бесстрашны, им не свойственны большинство детских страхов.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02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560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맑은 고딕</vt:lpstr>
      <vt:lpstr>Arial</vt:lpstr>
      <vt:lpstr>Calibri</vt:lpstr>
      <vt:lpstr>Office Theme</vt:lpstr>
      <vt:lpstr>Custom Design</vt:lpstr>
      <vt:lpstr>Презентация PowerPoint</vt:lpstr>
      <vt:lpstr>Понятие СДВГ</vt:lpstr>
      <vt:lpstr>Распространенность</vt:lpstr>
      <vt:lpstr>Презентация PowerPoint</vt:lpstr>
      <vt:lpstr>Типы СДВГ</vt:lpstr>
      <vt:lpstr>Причины СДВГ</vt:lpstr>
      <vt:lpstr>Презентация PowerPoint</vt:lpstr>
      <vt:lpstr>Симптомы СДВГ</vt:lpstr>
      <vt:lpstr>Положительные качества детей с СДВГ</vt:lpstr>
      <vt:lpstr>Диагностика СДВГ</vt:lpstr>
      <vt:lpstr>Лечение СДВГ</vt:lpstr>
      <vt:lpstr>Коррекция поведения при СДВГ</vt:lpstr>
      <vt:lpstr>Рекомендации для родителей</vt:lpstr>
      <vt:lpstr>Презентация PowerPoint</vt:lpstr>
      <vt:lpstr>ВЫВОД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Андрей</cp:lastModifiedBy>
  <cp:revision>50</cp:revision>
  <dcterms:created xsi:type="dcterms:W3CDTF">2014-04-01T16:35:38Z</dcterms:created>
  <dcterms:modified xsi:type="dcterms:W3CDTF">2019-11-12T04:48:20Z</dcterms:modified>
</cp:coreProperties>
</file>