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9" r:id="rId1"/>
  </p:sldMasterIdLst>
  <p:sldIdLst>
    <p:sldId id="256" r:id="rId2"/>
    <p:sldId id="264" r:id="rId3"/>
    <p:sldId id="257" r:id="rId4"/>
    <p:sldId id="258" r:id="rId5"/>
    <p:sldId id="262" r:id="rId6"/>
    <p:sldId id="259" r:id="rId7"/>
    <p:sldId id="260" r:id="rId8"/>
    <p:sldId id="263" r:id="rId9"/>
    <p:sldId id="261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179F9E0C-08DF-404C-8D34-7CB0E9BCDF6F}">
          <p14:sldIdLst>
            <p14:sldId id="256"/>
            <p14:sldId id="264"/>
            <p14:sldId id="257"/>
            <p14:sldId id="258"/>
            <p14:sldId id="262"/>
            <p14:sldId id="259"/>
            <p14:sldId id="260"/>
            <p14:sldId id="263"/>
            <p14:sldId id="261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  <p14:sldId id="277"/>
            <p14:sldId id="278"/>
            <p14:sldId id="279"/>
            <p14:sldId id="280"/>
            <p14:sldId id="281"/>
            <p14:sldId id="282"/>
            <p14:sldId id="283"/>
            <p14:sldId id="28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0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F512A-1785-49CB-BF02-F478B8014956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5B6A0-D133-49CA-AE92-63BD9C6173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00568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F512A-1785-49CB-BF02-F478B8014956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5B6A0-D133-49CA-AE92-63BD9C6173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3773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7626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F512A-1785-49CB-BF02-F478B8014956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5B6A0-D133-49CA-AE92-63BD9C6173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367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F512A-1785-49CB-BF02-F478B8014956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5B6A0-D133-49CA-AE92-63BD9C6173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724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F512A-1785-49CB-BF02-F478B8014956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5B6A0-D133-49CA-AE92-63BD9C6173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079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1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1" y="1825625"/>
            <a:ext cx="3867151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F512A-1785-49CB-BF02-F478B8014956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5B6A0-D133-49CA-AE92-63BD9C6173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498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F512A-1785-49CB-BF02-F478B8014956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5B6A0-D133-49CA-AE92-63BD9C6173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6027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F512A-1785-49CB-BF02-F478B8014956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5B6A0-D133-49CA-AE92-63BD9C6173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832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F512A-1785-49CB-BF02-F478B8014956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5B6A0-D133-49CA-AE92-63BD9C6173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6815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F512A-1785-49CB-BF02-F478B8014956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5B6A0-D133-49CA-AE92-63BD9C6173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8337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F512A-1785-49CB-BF02-F478B8014956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5B6A0-D133-49CA-AE92-63BD9C6173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551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1F512A-1785-49CB-BF02-F478B8014956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45B6A0-D133-49CA-AE92-63BD9C61738D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9" r="47794"/>
          <a:stretch/>
        </p:blipFill>
        <p:spPr>
          <a:xfrm>
            <a:off x="-1" y="0"/>
            <a:ext cx="5809132" cy="6858000"/>
          </a:xfrm>
          <a:prstGeom prst="rect">
            <a:avLst/>
          </a:prstGeom>
          <a:effectLst/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4320989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/>
          </a:p>
        </p:txBody>
      </p:sp>
    </p:spTree>
    <p:extLst>
      <p:ext uri="{BB962C8B-B14F-4D97-AF65-F5344CB8AC3E}">
        <p14:creationId xmlns:p14="http://schemas.microsoft.com/office/powerpoint/2010/main" val="409911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615189" y="0"/>
            <a:ext cx="6576811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39910" y="2235200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sz="7200" b="1" dirty="0" smtClean="0">
                <a:solidFill>
                  <a:srgbClr val="1E0333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Капризы, плаксивость, упрямство детей дошкольного возраста</a:t>
            </a:r>
            <a:endParaRPr lang="ru-RU" sz="7200" b="1" dirty="0">
              <a:solidFill>
                <a:srgbClr val="1E0333"/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76282" y="4889925"/>
            <a:ext cx="9144000" cy="1655762"/>
          </a:xfrm>
        </p:spPr>
        <p:txBody>
          <a:bodyPr>
            <a:normAutofit lnSpcReduction="10000"/>
          </a:bodyPr>
          <a:lstStyle/>
          <a:p>
            <a:pPr algn="r"/>
            <a:r>
              <a:rPr lang="ru-RU" dirty="0" smtClean="0"/>
              <a:t>Выполнили: </a:t>
            </a:r>
          </a:p>
          <a:p>
            <a:pPr algn="r"/>
            <a:r>
              <a:rPr lang="ru-RU" dirty="0" smtClean="0"/>
              <a:t>Кадырова </a:t>
            </a:r>
            <a:r>
              <a:rPr lang="ru-RU" dirty="0" err="1" smtClean="0"/>
              <a:t>Вилия</a:t>
            </a:r>
            <a:endParaRPr lang="ru-RU" dirty="0" smtClean="0"/>
          </a:p>
          <a:p>
            <a:pPr algn="r"/>
            <a:r>
              <a:rPr lang="ru-RU" dirty="0" smtClean="0"/>
              <a:t>Моисеева Анастасия</a:t>
            </a:r>
          </a:p>
          <a:p>
            <a:pPr algn="r"/>
            <a:r>
              <a:rPr lang="ru-RU" dirty="0" smtClean="0"/>
              <a:t>Золотухина Ксения</a:t>
            </a:r>
          </a:p>
          <a:p>
            <a:pPr algn="r"/>
            <a:r>
              <a:rPr lang="ru-RU" dirty="0" smtClean="0"/>
              <a:t> 291 гр.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4627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615189" y="0"/>
            <a:ext cx="6576811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8180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 smtClean="0">
                <a:solidFill>
                  <a:srgbClr val="1E0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Плаксивость</a:t>
            </a:r>
            <a:endParaRPr lang="ru-RU" sz="7200" b="1" dirty="0">
              <a:solidFill>
                <a:srgbClr val="1E03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4" descr="bde0896451e5cc40a845a129f795d94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77680" y="1807369"/>
            <a:ext cx="7245869" cy="4074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759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615189" y="0"/>
            <a:ext cx="6576811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5400" b="1" dirty="0">
                <a:solidFill>
                  <a:srgbClr val="1E0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Плаксивость –</a:t>
            </a:r>
            <a:r>
              <a:rPr lang="ru-RU" sz="5400" b="1" dirty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 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31830" y="1825625"/>
            <a:ext cx="9421969" cy="4351338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 </a:t>
            </a:r>
            <a:r>
              <a:rPr lang="ru-RU" sz="5400" dirty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это состояние в определенный период жизни, при котором наблюдается повышенная слезоточивость.</a:t>
            </a:r>
            <a:endParaRPr lang="ru-RU" sz="5400" dirty="0">
              <a:cs typeface="Arial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2390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615189" y="0"/>
            <a:ext cx="6576811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20473" y="364232"/>
            <a:ext cx="8700753" cy="4351338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/>
              <a:t>Нужно относиться к детским слезам спокойнее. Чем младше ребенок, тем чаще он выражает свои негативные эмоции именно слезами. </a:t>
            </a:r>
          </a:p>
          <a:p>
            <a:endParaRPr lang="ru-RU" dirty="0"/>
          </a:p>
        </p:txBody>
      </p:sp>
      <p:pic>
        <p:nvPicPr>
          <p:cNvPr id="5" name="Рисунок 4" descr="img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01660" y="1935189"/>
            <a:ext cx="6938377" cy="4295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419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615189" y="0"/>
            <a:ext cx="6576811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36382" y="389235"/>
            <a:ext cx="879627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/>
              <a:t>Причиной плаксивости может стать слабая нервная система.</a:t>
            </a:r>
          </a:p>
          <a:p>
            <a:pPr marL="0" indent="0">
              <a:buNone/>
            </a:pPr>
            <a:endParaRPr lang="ru-RU" sz="3600" dirty="0"/>
          </a:p>
        </p:txBody>
      </p:sp>
      <p:pic>
        <p:nvPicPr>
          <p:cNvPr id="5" name="Рисунок 4" descr="img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36382" y="1418698"/>
            <a:ext cx="7816476" cy="586235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387144" y="2820473"/>
            <a:ext cx="3457476" cy="1920100"/>
          </a:xfrm>
          <a:prstGeom prst="rect">
            <a:avLst/>
          </a:prstGeom>
          <a:solidFill>
            <a:srgbClr val="FFFF00">
              <a:alpha val="4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7177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615189" y="0"/>
            <a:ext cx="6576811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43200" y="206063"/>
            <a:ext cx="8610600" cy="1755084"/>
          </a:xfrm>
        </p:spPr>
        <p:txBody>
          <a:bodyPr>
            <a:normAutofit/>
          </a:bodyPr>
          <a:lstStyle/>
          <a:p>
            <a:pPr algn="ctr"/>
            <a:r>
              <a:rPr lang="ru-RU" sz="4400" dirty="0">
                <a:solidFill>
                  <a:srgbClr val="1E0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Возможные причины плаксивости у детей:</a:t>
            </a:r>
            <a:r>
              <a:rPr lang="ru-RU" sz="3600" dirty="0"/>
              <a:t/>
            </a:r>
            <a:br>
              <a:rPr lang="ru-RU" sz="3600" dirty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956016" y="1478172"/>
            <a:ext cx="50177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Адаптация к детскому саду </a:t>
            </a:r>
            <a:endParaRPr lang="ru-RU" sz="3200" dirty="0"/>
          </a:p>
        </p:txBody>
      </p:sp>
      <p:pic>
        <p:nvPicPr>
          <p:cNvPr id="7" name="Рисунок 6" descr="2d274905755049-separation-anxiety-1024-today-inline-large_cd2f52c7c5fbc13abff3e5849d6fb0da-1024x576.jpg"/>
          <p:cNvPicPr>
            <a:picLocks noChangeAspect="1"/>
          </p:cNvPicPr>
          <p:nvPr/>
        </p:nvPicPr>
        <p:blipFill>
          <a:blip r:embed="rId2" cstate="print"/>
          <a:srcRect l="7325" r="4769"/>
          <a:stretch>
            <a:fillRect/>
          </a:stretch>
        </p:blipFill>
        <p:spPr>
          <a:xfrm>
            <a:off x="2859357" y="2038735"/>
            <a:ext cx="3024336" cy="1935246"/>
          </a:xfrm>
          <a:prstGeom prst="rect">
            <a:avLst/>
          </a:prstGeom>
        </p:spPr>
      </p:pic>
      <p:pic>
        <p:nvPicPr>
          <p:cNvPr id="8" name="Рисунок 7" descr="tips-for-establishing-visitation-schedule-in-divorce-1024x6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27496" y="2061606"/>
            <a:ext cx="3110744" cy="194421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7950471" y="1503284"/>
            <a:ext cx="33494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Развод родителей</a:t>
            </a:r>
            <a:endParaRPr lang="ru-RU" sz="3200" dirty="0"/>
          </a:p>
        </p:txBody>
      </p:sp>
      <p:pic>
        <p:nvPicPr>
          <p:cNvPr id="10" name="Рисунок 9" descr="e6fdfbf8e686078631937c16dd520c8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9357" y="4685758"/>
            <a:ext cx="3211039" cy="2088232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2859357" y="4037482"/>
            <a:ext cx="35717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Конфликты в семье</a:t>
            </a:r>
            <a:endParaRPr lang="ru-RU" sz="32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950471" y="4117186"/>
            <a:ext cx="38026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Возрастные кризисы</a:t>
            </a:r>
            <a:endParaRPr lang="ru-RU" sz="3200" dirty="0"/>
          </a:p>
        </p:txBody>
      </p:sp>
      <p:pic>
        <p:nvPicPr>
          <p:cNvPr id="13" name="Рисунок 12" descr="birra-na-crianc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041017" y="4661755"/>
            <a:ext cx="3168352" cy="2112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98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615189" y="0"/>
            <a:ext cx="6576811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49260" y="293038"/>
            <a:ext cx="8559085" cy="203803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600" dirty="0"/>
              <a:t>Иногда детские слезы – это не выражение внутреннего напряжения или слабости, а лишь способ поведения, оказавшийся эффективным.</a:t>
            </a:r>
          </a:p>
          <a:p>
            <a:endParaRPr lang="ru-RU" dirty="0"/>
          </a:p>
        </p:txBody>
      </p:sp>
      <p:pic>
        <p:nvPicPr>
          <p:cNvPr id="5" name="Рисунок 4" descr="epilepsiya_u_ditey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00525" y="2137892"/>
            <a:ext cx="6256553" cy="4526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595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615189" y="0"/>
            <a:ext cx="6576811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71989" y="318797"/>
            <a:ext cx="8906814" cy="2231220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/>
              <a:t>При более серьезных причинах детской плаксивости (детская депрессия или пережитое насилие) следует обратиться за помощью к специалисту.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 descr="thinkstockphotos-101542261-e14595032169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45681" y="2343956"/>
            <a:ext cx="6759430" cy="4343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633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615189" y="0"/>
            <a:ext cx="6576811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44273" y="254402"/>
            <a:ext cx="9207321" cy="1986522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/>
              <a:t>Смена обстановки может помочь ребёнку избавиться от плаксивости.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 descr="__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45883" y="1435615"/>
            <a:ext cx="8804099" cy="4952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640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615189" y="0"/>
            <a:ext cx="6576811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b="1" dirty="0" smtClean="0">
                <a:solidFill>
                  <a:srgbClr val="1E0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Упрямство</a:t>
            </a:r>
            <a:endParaRPr lang="ru-RU" sz="7200" b="1" dirty="0">
              <a:solidFill>
                <a:srgbClr val="1E03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2" descr="http://www.vetkagolos.by/wp-content/uploads/2019/07/vetkovski_raion_upriamstvo20_07-1024x63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53803" y="1690690"/>
            <a:ext cx="7764888" cy="477722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13738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615189" y="0"/>
            <a:ext cx="6576811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9967175" cy="1325563"/>
          </a:xfrm>
        </p:spPr>
        <p:txBody>
          <a:bodyPr>
            <a:normAutofit/>
          </a:bodyPr>
          <a:lstStyle/>
          <a:p>
            <a:pPr algn="r"/>
            <a:r>
              <a:rPr lang="ru-RU" sz="5400" b="1" dirty="0">
                <a:solidFill>
                  <a:srgbClr val="1E0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Упрямство</a:t>
            </a:r>
            <a:endParaRPr lang="ru-RU" sz="5400" dirty="0">
              <a:solidFill>
                <a:srgbClr val="1E03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37137" y="1825625"/>
            <a:ext cx="8869251" cy="4351338"/>
          </a:xfrm>
        </p:spPr>
        <p:txBody>
          <a:bodyPr/>
          <a:lstStyle/>
          <a:p>
            <a:pPr>
              <a:buNone/>
            </a:pPr>
            <a:r>
              <a:rPr lang="ru-RU" sz="2000" dirty="0" smtClean="0">
                <a:solidFill>
                  <a:srgbClr val="000000"/>
                </a:solidFill>
                <a:ea typeface="Times New Roman"/>
              </a:rPr>
              <a:t>    </a:t>
            </a:r>
            <a:r>
              <a:rPr lang="ru-RU" sz="4400" dirty="0" smtClean="0">
                <a:solidFill>
                  <a:srgbClr val="000000"/>
                </a:solidFill>
                <a:ea typeface="Times New Roman"/>
              </a:rPr>
              <a:t>является </a:t>
            </a:r>
            <a:r>
              <a:rPr lang="ru-RU" sz="4400" dirty="0">
                <a:solidFill>
                  <a:srgbClr val="000000"/>
                </a:solidFill>
                <a:ea typeface="Times New Roman"/>
              </a:rPr>
              <a:t>следствием трудностей социализации. Под социализацией понимается то, как ребенок овладевает определенными способами поведения, усваивает установленные нормы, взаимодействует с окружающими.</a:t>
            </a:r>
            <a:r>
              <a:rPr lang="ru-RU" sz="4000" dirty="0">
                <a:solidFill>
                  <a:srgbClr val="000000"/>
                </a:solidFill>
                <a:ea typeface="Times New Roman"/>
              </a:rPr>
              <a:t> 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637007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615189" y="0"/>
            <a:ext cx="6576811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b="1" dirty="0" smtClean="0">
                <a:solidFill>
                  <a:srgbClr val="1E0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Капризы</a:t>
            </a:r>
            <a:endParaRPr lang="ru-RU" sz="7200" b="1" dirty="0">
              <a:solidFill>
                <a:srgbClr val="1E03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 descr="hello_html_7de4dfc8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2089" y="1704817"/>
            <a:ext cx="6327822" cy="48634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25804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615189" y="0"/>
            <a:ext cx="6576811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9864144" cy="1325563"/>
          </a:xfrm>
        </p:spPr>
        <p:txBody>
          <a:bodyPr>
            <a:normAutofit/>
          </a:bodyPr>
          <a:lstStyle/>
          <a:p>
            <a:pPr algn="r"/>
            <a:r>
              <a:rPr lang="ru-RU" sz="5400" b="1" dirty="0" smtClean="0">
                <a:solidFill>
                  <a:srgbClr val="1E0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Упрямство</a:t>
            </a:r>
            <a:r>
              <a:rPr lang="ru-RU" sz="5400" b="1" dirty="0">
                <a:solidFill>
                  <a:srgbClr val="1E0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08348" y="1416676"/>
            <a:ext cx="8945451" cy="5267459"/>
          </a:xfrm>
        </p:spPr>
        <p:txBody>
          <a:bodyPr/>
          <a:lstStyle/>
          <a:p>
            <a:pPr>
              <a:buNone/>
            </a:pPr>
            <a:r>
              <a:rPr lang="ru-RU" sz="2800" dirty="0"/>
              <a:t>особенность поведения, в устойчивых формах – черта характера; выступает как дефект сферы волевой индивида, выражаемый в стремлении непременно поступать по-своему, вопреки разумным доводам, просьбам, советам или указаниям других людей </a:t>
            </a:r>
            <a:r>
              <a:rPr lang="ru-RU" sz="2800" i="1" dirty="0"/>
              <a:t>(Психологический словарь под редакцией А.Л. </a:t>
            </a:r>
            <a:r>
              <a:rPr lang="ru-RU" sz="2800" i="1" dirty="0" err="1"/>
              <a:t>Венгера</a:t>
            </a:r>
            <a:r>
              <a:rPr lang="ru-RU" sz="2800" i="1" dirty="0"/>
              <a:t>) </a:t>
            </a:r>
          </a:p>
          <a:p>
            <a:pPr>
              <a:buNone/>
            </a:pPr>
            <a:r>
              <a:rPr lang="ru-RU" sz="2800" dirty="0"/>
              <a:t>Поведение, характерное активным отвержением индивидом требований других людей, обращенных к нему. При этом поведение переходит из предметного плана в межличностный и получает поддержку от мотивов самоутверждения. Может вызываться чувствами обиды, злобы, гнева, мести…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9864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615189" y="0"/>
            <a:ext cx="6576811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1E0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Период упрямства</a:t>
            </a:r>
            <a:endParaRPr lang="ru-RU" sz="5400" b="1" dirty="0">
              <a:solidFill>
                <a:srgbClr val="1E03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63650" y="1442434"/>
            <a:ext cx="9190149" cy="473452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/>
              <a:t>Начинается примерно с полутора лет. Как правило, эта фаза заканчивается к 3, 5- 4 годам. Случайные приступы упрямства в более старшем возрасте тоже возможны. Пик упрямства приходится на 2, 5- 3 года жизни.</a:t>
            </a:r>
            <a:endParaRPr lang="ru-RU" sz="3200" dirty="0"/>
          </a:p>
        </p:txBody>
      </p:sp>
      <p:pic>
        <p:nvPicPr>
          <p:cNvPr id="5" name="Picture 2" descr="https://avtorsvoejzhizni.ru/wp-content/uploads/2019/06/Krizis_3_let_u_rebenka_-_prichiny__simptomy__kak_spravitsya_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812" y="3429000"/>
            <a:ext cx="4406859" cy="33080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46476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615189" y="0"/>
            <a:ext cx="6576811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13656" y="318797"/>
            <a:ext cx="8662115" cy="223122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3200" b="1" dirty="0"/>
              <a:t>Упрямство</a:t>
            </a:r>
            <a:r>
              <a:rPr lang="ru-RU" sz="3200" dirty="0"/>
              <a:t> чаще возникает у самолюбивых, обладающих повышенным чувством собственного достоинства, активных и энергичных от  природы детей.  И у детей избалованных, привыкших к чрезмерному вниманию, излишним уговорам.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Picture 2" descr="http://razvitie-krohi.ru/wp-content/uploads/2016/09/rebenok-ploho-sebia-vedet-s-mamo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23545" y="2550017"/>
            <a:ext cx="7242335" cy="40719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92066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615189" y="0"/>
            <a:ext cx="6576811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1E0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Негативизм</a:t>
            </a:r>
            <a:endParaRPr lang="ru-RU" sz="5400" b="1" dirty="0">
              <a:solidFill>
                <a:srgbClr val="1E03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44710" y="1825624"/>
            <a:ext cx="9762186" cy="4922905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800" dirty="0"/>
              <a:t>Крайняя степень упрямства </a:t>
            </a:r>
            <a:r>
              <a:rPr lang="ru-RU" sz="2800" b="1" dirty="0"/>
              <a:t>–  негативизм</a:t>
            </a:r>
            <a:r>
              <a:rPr lang="ru-RU" sz="2800" dirty="0"/>
              <a:t>, выражается в бессмысленном сопротивлении ребенка любым требованиям взрослых. Негативизм всегда носит осознанный, избирательный характер и чаще проявляется, с одной стороны, тогда, когда родители стараются уговорить ребенка, теряются перед непослушанием, с другой, когда взрослые без конца уговаривают ребенка, все ему запрещают, покрикивают на него. В этом случае упрямство является как бы защитной реакцией против потока воспитательных мер.</a:t>
            </a:r>
          </a:p>
          <a:p>
            <a:pPr>
              <a:buNone/>
            </a:pPr>
            <a:r>
              <a:rPr lang="ru-RU" sz="2800" dirty="0"/>
              <a:t>Бывает, что упрямство обусловлено особенностями билатеральной регуляции (особенностями соотношения правого и левого полушария головного мозга). Здесь речь идет о некотором доминировании правого полушария, при котором ведущей оказывается левая рука. У таких детей в 2 года более бурно протекает возрастной период самоутверждения.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2888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615189" y="0"/>
            <a:ext cx="6576811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1E0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Формы упрямства</a:t>
            </a:r>
            <a:endParaRPr lang="ru-RU" sz="5400" b="1" dirty="0">
              <a:solidFill>
                <a:srgbClr val="1E03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77284" y="1690691"/>
            <a:ext cx="9576515" cy="4486272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400" b="1" i="1" dirty="0" smtClean="0"/>
              <a:t>Психопатическая форма </a:t>
            </a:r>
            <a:r>
              <a:rPr lang="ru-RU" sz="2400" dirty="0" smtClean="0"/>
              <a:t>(проявляется беспричинным негативизмом, сочетающимся с агрессивностью. Ребенок не отдает себе отчета в таком поведении, не испытывает чувства вины, уговорить его удается с трудом и лишь на короткое время. Здесь требуется психиатрическое вмешательство)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b="1" i="1" dirty="0" smtClean="0"/>
              <a:t>Невротическая форма </a:t>
            </a:r>
            <a:r>
              <a:rPr lang="ru-RU" sz="2400" dirty="0" smtClean="0"/>
              <a:t>(определяется как «дух противоречия». Она сопровождается чувством вины и переживаниями по поводу своего поведения, но несмотря на это оно возникает вновь и вновь, так как носит непроизвольный, болезненный характер, являясь одним из выражений общего функционального расстройства высшей нервной деятельности, возникающего под воздействием длительно действующего и неразрешимого для ребенка эмоционального стресса)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03099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615189" y="0"/>
            <a:ext cx="6576811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1E0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Причины упрямства</a:t>
            </a:r>
            <a:endParaRPr lang="ru-RU" sz="5400" b="1" dirty="0">
              <a:solidFill>
                <a:srgbClr val="1E03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18952" y="1558344"/>
            <a:ext cx="5604709" cy="5009881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sz="2400" dirty="0"/>
              <a:t>Основная и главная причина упрямства– это взаимоотношения между родителями и детьми.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400" dirty="0"/>
              <a:t>Нежеланный ребенок (хотели девочку, родился мальчик).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400" dirty="0"/>
              <a:t>Конфликты между родителями.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400" dirty="0"/>
              <a:t>Требования беспрекословного послушания.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400" dirty="0"/>
              <a:t>Перестановка или инверсия семейных ролей (бабушка - мама, мама – папа, папа устраняется от воспитания или его нет вообще).</a:t>
            </a:r>
          </a:p>
        </p:txBody>
      </p:sp>
      <p:pic>
        <p:nvPicPr>
          <p:cNvPr id="5" name="Picture 2" descr="https://www.belnovosti.by/sites/default/files/blogs/15-12-2016/3_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72841" y="1424688"/>
            <a:ext cx="3531779" cy="531974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54963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615189" y="0"/>
            <a:ext cx="6576811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1E0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Проявления </a:t>
            </a:r>
            <a:r>
              <a:rPr lang="ru-RU" sz="5400" b="1" dirty="0">
                <a:solidFill>
                  <a:srgbClr val="1E0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  <a:r>
              <a:rPr lang="ru-RU" sz="5400" b="1" dirty="0" smtClean="0">
                <a:solidFill>
                  <a:srgbClr val="1E0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прямства</a:t>
            </a:r>
            <a:endParaRPr lang="ru-RU" sz="5400" b="1" dirty="0">
              <a:solidFill>
                <a:srgbClr val="1E03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6220" y="1690690"/>
            <a:ext cx="10207580" cy="4486273"/>
          </a:xfrm>
        </p:spPr>
        <p:txBody>
          <a:bodyPr>
            <a:normAutofit/>
          </a:bodyPr>
          <a:lstStyle/>
          <a:p>
            <a:r>
              <a:rPr lang="ru-RU" sz="2400" dirty="0"/>
              <a:t>в желании продолжить начатое действие даже в тех случаях, когда ясно, что оно бессмысленно, не приносит пользы.</a:t>
            </a:r>
          </a:p>
          <a:p>
            <a:r>
              <a:rPr lang="ru-RU" sz="2400" dirty="0"/>
              <a:t>выступает как психологическая защита и имеет избирательный характер, то есть ребёнок понял, что совершил ошибку, но не хочет в это признаваться, и поэтому «стоит на своём».</a:t>
            </a:r>
            <a:endParaRPr lang="ru-RU" sz="2400" dirty="0"/>
          </a:p>
        </p:txBody>
      </p:sp>
      <p:pic>
        <p:nvPicPr>
          <p:cNvPr id="5" name="Picture 2" descr="https://mtdata.ru/u19/photo77D1/20079754553-0/origi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88346" y="3634532"/>
            <a:ext cx="5604138" cy="30292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35285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615189" y="0"/>
            <a:ext cx="6576811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21983" y="365127"/>
            <a:ext cx="9331817" cy="1325563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1E0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проявления упрямства</a:t>
            </a:r>
            <a:endParaRPr lang="ru-RU" sz="5400" b="1" dirty="0">
              <a:solidFill>
                <a:srgbClr val="1E03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31830" y="1825625"/>
            <a:ext cx="9421969" cy="4351338"/>
          </a:xfrm>
        </p:spPr>
        <p:txBody>
          <a:bodyPr/>
          <a:lstStyle/>
          <a:p>
            <a:pPr>
              <a:buNone/>
            </a:pPr>
            <a:r>
              <a:rPr lang="ru-RU" sz="2400" dirty="0"/>
              <a:t>1. Пассивный протест (обида, молчание) и активный протест (возмущение) против ущемления чувства собственного достоинства и жизненно важных потребностей;</a:t>
            </a:r>
          </a:p>
          <a:p>
            <a:pPr>
              <a:buNone/>
            </a:pPr>
            <a:r>
              <a:rPr lang="ru-RU" sz="2400" dirty="0"/>
              <a:t>2. Настойчивое желание выразить свое собственное мнение;</a:t>
            </a:r>
          </a:p>
          <a:p>
            <a:pPr>
              <a:buNone/>
            </a:pPr>
            <a:r>
              <a:rPr lang="ru-RU" sz="2400" dirty="0"/>
              <a:t>3. Нервное переутомление с возбудимостью или заторможенностью и неспособностью своевременно отвечать на требования взрослых;</a:t>
            </a:r>
          </a:p>
          <a:p>
            <a:pPr>
              <a:buNone/>
            </a:pPr>
            <a:r>
              <a:rPr lang="ru-RU" sz="2400" dirty="0"/>
              <a:t>4. Фазовые состояния мозга при неврозах;</a:t>
            </a:r>
          </a:p>
          <a:p>
            <a:pPr>
              <a:buNone/>
            </a:pPr>
            <a:r>
              <a:rPr lang="ru-RU" sz="2400" dirty="0"/>
              <a:t>5. Уклонение от необходимости принять решение или игнорирование просьб взрослых с эгоцентрической фиксацией на своих интересах и агрессивно-негативная (психопатическая) трактовка происходящих событий и отношений других людей.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4607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615189" y="0"/>
            <a:ext cx="6576811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7893" y="11639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1E0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Пути преодоления упрямства</a:t>
            </a:r>
            <a:endParaRPr lang="ru-RU" sz="5400" b="1" dirty="0">
              <a:solidFill>
                <a:srgbClr val="1E03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34885" y="1360579"/>
            <a:ext cx="5918914" cy="480381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/>
              <a:t>1. Увлечь интересным заданием, игрой, всем тем, что создало бы условия для адекватной возрасту реализации возможностей, потребностей и интересов и послужило бы поводом для своевременного одобрения и похвалы;</a:t>
            </a:r>
          </a:p>
          <a:p>
            <a:pPr>
              <a:buNone/>
            </a:pPr>
            <a:r>
              <a:rPr lang="ru-RU" sz="2400" dirty="0"/>
              <a:t>2. Представить себя на месте ребенка;</a:t>
            </a:r>
          </a:p>
          <a:p>
            <a:pPr>
              <a:buNone/>
            </a:pPr>
            <a:r>
              <a:rPr lang="ru-RU" sz="2400" dirty="0"/>
              <a:t>3. Сопоставить поведение ребенка дома и в детском саду;</a:t>
            </a:r>
          </a:p>
          <a:p>
            <a:pPr>
              <a:buNone/>
            </a:pPr>
            <a:r>
              <a:rPr lang="ru-RU" sz="2400" dirty="0"/>
              <a:t>4. Чаще играть с детьми;</a:t>
            </a:r>
          </a:p>
          <a:p>
            <a:pPr>
              <a:buNone/>
            </a:pPr>
            <a:r>
              <a:rPr lang="ru-RU" sz="2400" dirty="0"/>
              <a:t>5. Общаться «лицом к лицу»;</a:t>
            </a:r>
          </a:p>
          <a:p>
            <a:pPr>
              <a:buNone/>
            </a:pPr>
            <a:r>
              <a:rPr lang="ru-RU" sz="2400" dirty="0"/>
              <a:t>6. Проигрывать конфликтные ситуации в иносказательной форме с переменой ролей по возрасту.</a:t>
            </a:r>
          </a:p>
        </p:txBody>
      </p:sp>
      <p:pic>
        <p:nvPicPr>
          <p:cNvPr id="5" name="Picture 2" descr="http://ninaloginova.ru/wp-content/uploads/2019/06/Helping-your-Fussy-Eat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5309" y="1441954"/>
            <a:ext cx="4641069" cy="46410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95098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615189" y="0"/>
            <a:ext cx="6576811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14411" y="293039"/>
            <a:ext cx="8790903" cy="435133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  В </a:t>
            </a:r>
            <a:r>
              <a:rPr lang="ru-RU" sz="3200" dirty="0"/>
              <a:t>целом же, для искоренения упрямства необходимо осознанное изменение поведения самих взрослых, так как корни этого явления лежат не в ребенке, а в родителях. Искать источник упрямства только в ребенке бесполезно.</a:t>
            </a:r>
          </a:p>
        </p:txBody>
      </p:sp>
      <p:pic>
        <p:nvPicPr>
          <p:cNvPr id="5" name="Picture 2" descr="http://med36.com/files/uploads/images/family/detskaja_isterika_sovety.jpg"/>
          <p:cNvPicPr>
            <a:picLocks noChangeAspect="1" noChangeArrowheads="1"/>
          </p:cNvPicPr>
          <p:nvPr/>
        </p:nvPicPr>
        <p:blipFill>
          <a:blip r:embed="rId2"/>
          <a:srcRect r="21628"/>
          <a:stretch>
            <a:fillRect/>
          </a:stretch>
        </p:blipFill>
        <p:spPr bwMode="auto">
          <a:xfrm>
            <a:off x="2781836" y="2951269"/>
            <a:ext cx="8110794" cy="37843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5664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615189" y="0"/>
            <a:ext cx="6576811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5400" b="1" dirty="0">
                <a:solidFill>
                  <a:srgbClr val="1E0333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Капризы </a:t>
            </a:r>
            <a:r>
              <a:rPr lang="ru-RU" sz="5400" b="1" dirty="0" smtClean="0">
                <a:solidFill>
                  <a:srgbClr val="1E0333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детей</a:t>
            </a:r>
            <a:r>
              <a:rPr lang="ru-RU" sz="5400" dirty="0">
                <a:solidFill>
                  <a:srgbClr val="1E0333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ru-RU" sz="5400" dirty="0">
                <a:solidFill>
                  <a:srgbClr val="1E0333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—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28044" y="1825625"/>
            <a:ext cx="9125755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— </a:t>
            </a:r>
            <a:r>
              <a:rPr lang="ru-RU" sz="3600" dirty="0"/>
              <a:t>формы поведения, выражающиеся в противодействии и сопротивлении требованиям, советам, указаниям взрослых, в </a:t>
            </a:r>
            <a:r>
              <a:rPr lang="ru-RU" sz="3600" dirty="0" smtClean="0"/>
              <a:t>непослушании.</a:t>
            </a:r>
          </a:p>
          <a:p>
            <a:pPr marL="0" indent="0" algn="r">
              <a:buNone/>
            </a:pPr>
            <a:r>
              <a:rPr lang="ru-RU" sz="3600" i="1" dirty="0" smtClean="0"/>
              <a:t>(</a:t>
            </a:r>
            <a:r>
              <a:rPr lang="ru-RU" sz="3600" i="1" dirty="0"/>
              <a:t>Мещеряков Б., </a:t>
            </a:r>
            <a:r>
              <a:rPr lang="ru-RU" sz="3600" i="1" dirty="0" smtClean="0"/>
              <a:t>Зинченко В</a:t>
            </a:r>
            <a:r>
              <a:rPr lang="ru-RU" sz="3600" i="1" dirty="0"/>
              <a:t>. Большой психологический словарь</a:t>
            </a:r>
            <a:r>
              <a:rPr lang="ru-RU" sz="3600" i="1" dirty="0" smtClean="0"/>
              <a:t>)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170228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615189" y="0"/>
            <a:ext cx="6576811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1E0333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Причины капризов</a:t>
            </a:r>
            <a:endParaRPr lang="ru-RU" sz="5400" b="1" dirty="0">
              <a:solidFill>
                <a:srgbClr val="1E0333"/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59865" y="1923847"/>
            <a:ext cx="8378779" cy="43513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3600" dirty="0" smtClean="0"/>
              <a:t> Заболевание</a:t>
            </a:r>
          </a:p>
          <a:p>
            <a:pPr>
              <a:lnSpc>
                <a:spcPct val="100000"/>
              </a:lnSpc>
            </a:pPr>
            <a:r>
              <a:rPr lang="ru-RU" sz="3600" dirty="0" smtClean="0"/>
              <a:t> Усталость</a:t>
            </a:r>
          </a:p>
          <a:p>
            <a:pPr>
              <a:lnSpc>
                <a:spcPct val="100000"/>
              </a:lnSpc>
            </a:pPr>
            <a:r>
              <a:rPr lang="ru-RU" sz="3600" dirty="0" smtClean="0"/>
              <a:t> Перевозбуждение</a:t>
            </a:r>
          </a:p>
          <a:p>
            <a:pPr>
              <a:lnSpc>
                <a:spcPct val="100000"/>
              </a:lnSpc>
            </a:pPr>
            <a:r>
              <a:rPr lang="ru-RU" sz="3600" dirty="0" smtClean="0"/>
              <a:t> Перегрузка впечатлениями</a:t>
            </a:r>
          </a:p>
          <a:p>
            <a:pPr>
              <a:lnSpc>
                <a:spcPct val="100000"/>
              </a:lnSpc>
            </a:pPr>
            <a:r>
              <a:rPr lang="ru-RU" sz="3600" dirty="0"/>
              <a:t> </a:t>
            </a:r>
            <a:r>
              <a:rPr lang="ru-RU" sz="3600" dirty="0" smtClean="0"/>
              <a:t>Неправильная </a:t>
            </a:r>
            <a:r>
              <a:rPr lang="ru-RU" sz="3600" dirty="0"/>
              <a:t>организация взаимоотношений ребенка с </a:t>
            </a:r>
            <a:r>
              <a:rPr lang="ru-RU" sz="3600" dirty="0" smtClean="0"/>
              <a:t>взрослыми 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1355" y="1378039"/>
            <a:ext cx="3773510" cy="3773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328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615189" y="0"/>
            <a:ext cx="6576811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076" y="1323106"/>
            <a:ext cx="5974598" cy="457239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5189" y="1676620"/>
            <a:ext cx="6276707" cy="3504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40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615189" y="0"/>
            <a:ext cx="6576811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12134" y="1133341"/>
            <a:ext cx="9241665" cy="504362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b="1" dirty="0"/>
              <a:t>Каприз</a:t>
            </a:r>
            <a:r>
              <a:rPr lang="ru-RU" sz="3600" dirty="0"/>
              <a:t> - это негативная реакция и средство привлечь к себе всеобщее внимание или внимание необходимого для ребенка человека. </a:t>
            </a:r>
            <a:r>
              <a:rPr lang="ru-RU" sz="3600" b="1" dirty="0" smtClean="0"/>
              <a:t>Капризное </a:t>
            </a:r>
            <a:r>
              <a:rPr lang="ru-RU" sz="3600" dirty="0" smtClean="0"/>
              <a:t>поведение </a:t>
            </a:r>
            <a:r>
              <a:rPr lang="ru-RU" sz="3600" dirty="0"/>
              <a:t>обычно присуще детям с неустойчивой психикой и болезненным самолюбием, безынициативным, неспособным самоутвердиться каким-либо другим путем (Волков Б., Волкова Н. Детская психология: от рождения до школы).</a:t>
            </a:r>
          </a:p>
        </p:txBody>
      </p:sp>
    </p:spTree>
    <p:extLst>
      <p:ext uri="{BB962C8B-B14F-4D97-AF65-F5344CB8AC3E}">
        <p14:creationId xmlns:p14="http://schemas.microsoft.com/office/powerpoint/2010/main" val="27189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615189" y="0"/>
            <a:ext cx="6576811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3507" y="3642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1E0333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В чем выражаются капризы</a:t>
            </a:r>
            <a:endParaRPr lang="ru-RU" sz="5400" b="1" dirty="0">
              <a:solidFill>
                <a:srgbClr val="1E0333"/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55254" y="1155924"/>
            <a:ext cx="9903853" cy="4351338"/>
          </a:xfrm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ru-RU" sz="3600" b="1" dirty="0" smtClean="0"/>
              <a:t>  </a:t>
            </a:r>
            <a:r>
              <a:rPr lang="ru-RU" sz="3600" dirty="0" smtClean="0"/>
              <a:t>Каприз</a:t>
            </a:r>
            <a:r>
              <a:rPr lang="ru-RU" sz="3600" dirty="0"/>
              <a:t> выражается в особенном поведении ребенка, для которого </a:t>
            </a:r>
            <a:r>
              <a:rPr lang="ru-RU" sz="3600" b="1" dirty="0" smtClean="0"/>
              <a:t>характерно</a:t>
            </a:r>
            <a:r>
              <a:rPr lang="ru-RU" sz="3600" dirty="0" smtClean="0"/>
              <a:t>: </a:t>
            </a:r>
          </a:p>
          <a:p>
            <a:pPr>
              <a:spcBef>
                <a:spcPts val="600"/>
              </a:spcBef>
            </a:pPr>
            <a:r>
              <a:rPr lang="ru-RU" sz="3600" dirty="0" smtClean="0"/>
              <a:t> Необоснованное </a:t>
            </a:r>
            <a:r>
              <a:rPr lang="ru-RU" sz="3600" dirty="0"/>
              <a:t>противодействие </a:t>
            </a:r>
            <a:r>
              <a:rPr lang="ru-RU" sz="3600" dirty="0" smtClean="0"/>
              <a:t>взрослым </a:t>
            </a:r>
          </a:p>
          <a:p>
            <a:pPr>
              <a:spcBef>
                <a:spcPts val="600"/>
              </a:spcBef>
            </a:pPr>
            <a:r>
              <a:rPr lang="ru-RU" sz="3600" dirty="0" smtClean="0"/>
              <a:t> Отказ </a:t>
            </a:r>
            <a:r>
              <a:rPr lang="ru-RU" sz="3600" dirty="0"/>
              <a:t>следовать их </a:t>
            </a:r>
            <a:r>
              <a:rPr lang="ru-RU" sz="3600" dirty="0" smtClean="0"/>
              <a:t>советам, просьбам </a:t>
            </a:r>
            <a:r>
              <a:rPr lang="ru-RU" sz="3600" dirty="0"/>
              <a:t>или </a:t>
            </a:r>
            <a:r>
              <a:rPr lang="ru-RU" sz="3600" dirty="0" smtClean="0"/>
              <a:t>требованиям</a:t>
            </a:r>
          </a:p>
          <a:p>
            <a:pPr>
              <a:spcBef>
                <a:spcPts val="600"/>
              </a:spcBef>
            </a:pPr>
            <a:r>
              <a:rPr lang="ru-RU" sz="3600" dirty="0" smtClean="0"/>
              <a:t> Стремление </a:t>
            </a:r>
            <a:r>
              <a:rPr lang="ru-RU" sz="3600" dirty="0"/>
              <a:t>непременно добиться исполнения своего желания. </a:t>
            </a:r>
            <a:endParaRPr lang="ru-RU" sz="3600" dirty="0" smtClean="0"/>
          </a:p>
          <a:p>
            <a:pPr marL="0" indent="0">
              <a:spcBef>
                <a:spcPts val="600"/>
              </a:spcBef>
              <a:buNone/>
            </a:pPr>
            <a:r>
              <a:rPr lang="ru-RU" sz="3600" dirty="0" smtClean="0"/>
              <a:t>  </a:t>
            </a:r>
            <a:r>
              <a:rPr lang="ru-RU" sz="3600" b="1" dirty="0" smtClean="0"/>
              <a:t>Внешние проявления</a:t>
            </a:r>
            <a:r>
              <a:rPr lang="ru-RU" sz="3600" dirty="0" smtClean="0"/>
              <a:t>: </a:t>
            </a:r>
          </a:p>
          <a:p>
            <a:pPr>
              <a:spcBef>
                <a:spcPts val="600"/>
              </a:spcBef>
            </a:pPr>
            <a:r>
              <a:rPr lang="ru-RU" sz="3600" dirty="0" smtClean="0"/>
              <a:t> Плач </a:t>
            </a:r>
            <a:endParaRPr lang="ru-RU" sz="3600" dirty="0"/>
          </a:p>
          <a:p>
            <a:pPr>
              <a:spcBef>
                <a:spcPts val="600"/>
              </a:spcBef>
            </a:pPr>
            <a:r>
              <a:rPr lang="ru-RU" sz="3600" dirty="0" smtClean="0"/>
              <a:t> Истерика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357820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615189" y="0"/>
            <a:ext cx="6576811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34107" y="618186"/>
            <a:ext cx="9208393" cy="555877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 smtClean="0"/>
              <a:t>Капризы могут стать привычной формой поведения</a:t>
            </a:r>
          </a:p>
          <a:p>
            <a:pPr marL="0" indent="0" algn="ctr">
              <a:buNone/>
            </a:pPr>
            <a:endParaRPr lang="ru-RU" sz="3600" dirty="0"/>
          </a:p>
          <a:p>
            <a:pPr marL="0" indent="0" algn="ctr">
              <a:buNone/>
            </a:pPr>
            <a:r>
              <a:rPr lang="ru-RU" sz="3600" dirty="0"/>
              <a:t>Р</a:t>
            </a:r>
            <a:r>
              <a:rPr lang="ru-RU" sz="3600" dirty="0" smtClean="0"/>
              <a:t>ебенок </a:t>
            </a:r>
            <a:r>
              <a:rPr lang="ru-RU" sz="3600" dirty="0"/>
              <a:t>подсознательно выбирает именно эту форму </a:t>
            </a:r>
            <a:r>
              <a:rPr lang="ru-RU" sz="3600" dirty="0" smtClean="0"/>
              <a:t>и способ добиваться своего желания или намерения</a:t>
            </a:r>
          </a:p>
          <a:p>
            <a:pPr marL="0" indent="0" algn="ctr">
              <a:buNone/>
            </a:pPr>
            <a:endParaRPr lang="ru-RU" sz="3600" dirty="0"/>
          </a:p>
          <a:p>
            <a:pPr marL="0" indent="0" algn="ctr">
              <a:buNone/>
            </a:pPr>
            <a:r>
              <a:rPr lang="ru-RU" sz="3600" dirty="0"/>
              <a:t>О</a:t>
            </a:r>
            <a:r>
              <a:rPr lang="ru-RU" sz="3600" dirty="0" smtClean="0"/>
              <a:t>сновной </a:t>
            </a:r>
            <a:r>
              <a:rPr lang="ru-RU" sz="3600" dirty="0"/>
              <a:t>способ предотвращения </a:t>
            </a:r>
            <a:r>
              <a:rPr lang="ru-RU" sz="3600" b="1" dirty="0"/>
              <a:t>капризов</a:t>
            </a:r>
            <a:r>
              <a:rPr lang="ru-RU" sz="3600" dirty="0"/>
              <a:t> - рациональная организация отношений в </a:t>
            </a:r>
            <a:r>
              <a:rPr lang="ru-RU" sz="3600" dirty="0" smtClean="0"/>
              <a:t>семье</a:t>
            </a:r>
            <a:endParaRPr lang="ru-RU" sz="3600" dirty="0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6645499" y="1725769"/>
            <a:ext cx="953036" cy="553792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 rot="10800000">
            <a:off x="6645499" y="3951366"/>
            <a:ext cx="953036" cy="553792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266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615189" y="0"/>
            <a:ext cx="6576811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>
                <a:solidFill>
                  <a:srgbClr val="1E0333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Рекомендации по работе с капризами у детей родителям:</a:t>
            </a:r>
            <a:r>
              <a:rPr lang="ru-RU" dirty="0"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ru-RU" dirty="0"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</a:br>
            <a:endParaRPr lang="ru-RU" dirty="0"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51526" y="1825625"/>
            <a:ext cx="9878097" cy="4626690"/>
          </a:xfrm>
        </p:spPr>
        <p:txBody>
          <a:bodyPr>
            <a:normAutofit fontScale="92500"/>
          </a:bodyPr>
          <a:lstStyle/>
          <a:p>
            <a:r>
              <a:rPr lang="ru-RU" sz="3200" b="1" dirty="0"/>
              <a:t>Признать самодостаточность </a:t>
            </a:r>
            <a:r>
              <a:rPr lang="ru-RU" sz="3200" b="1" dirty="0" smtClean="0"/>
              <a:t>ребенка- </a:t>
            </a:r>
            <a:r>
              <a:rPr lang="ru-RU" sz="3200" dirty="0" smtClean="0"/>
              <a:t>позволить ребенку действовать самостоятельно, но при этом направлять его действия</a:t>
            </a:r>
            <a:endParaRPr lang="ru-RU" sz="3200" dirty="0"/>
          </a:p>
          <a:p>
            <a:r>
              <a:rPr lang="ru-RU" sz="3200" b="1" dirty="0"/>
              <a:t>Не упустить </a:t>
            </a:r>
            <a:r>
              <a:rPr lang="ru-RU" sz="3200" b="1" dirty="0" smtClean="0"/>
              <a:t>время- </a:t>
            </a:r>
            <a:r>
              <a:rPr lang="ru-RU" sz="3200" dirty="0" smtClean="0"/>
              <a:t>начать развивать самостоятельность с 2х лет</a:t>
            </a:r>
            <a:endParaRPr lang="ru-RU" sz="3200" dirty="0"/>
          </a:p>
          <a:p>
            <a:r>
              <a:rPr lang="ru-RU" sz="3200" b="1" dirty="0"/>
              <a:t>Смягчаем борьбу с капризами с помощью </a:t>
            </a:r>
            <a:r>
              <a:rPr lang="ru-RU" sz="3200" b="1" dirty="0" smtClean="0"/>
              <a:t>игры- </a:t>
            </a:r>
            <a:r>
              <a:rPr lang="ru-RU" sz="3200" dirty="0" smtClean="0"/>
              <a:t>демонстрировать плохие поступки детей при помощи персонажей игры или дать ребенку роль </a:t>
            </a:r>
            <a:r>
              <a:rPr lang="ru-RU" sz="3200" b="1" dirty="0" smtClean="0"/>
              <a:t>взрослого</a:t>
            </a:r>
            <a:endParaRPr lang="ru-RU" sz="3200" dirty="0"/>
          </a:p>
          <a:p>
            <a:r>
              <a:rPr lang="ru-RU" sz="3200" b="1" dirty="0" smtClean="0"/>
              <a:t>Похвала- </a:t>
            </a:r>
            <a:r>
              <a:rPr lang="ru-RU" sz="3200" dirty="0" smtClean="0"/>
              <a:t>направить похвалу на поведение ребенка</a:t>
            </a:r>
            <a:endParaRPr lang="ru-RU" sz="3200" dirty="0"/>
          </a:p>
          <a:p>
            <a:r>
              <a:rPr lang="ru-RU" sz="3200" b="1" dirty="0"/>
              <a:t>Смена </a:t>
            </a:r>
            <a:r>
              <a:rPr lang="ru-RU" sz="3200" b="1" dirty="0" smtClean="0"/>
              <a:t>темы- </a:t>
            </a:r>
            <a:r>
              <a:rPr lang="ru-RU" sz="3200" dirty="0" smtClean="0"/>
              <a:t>переключение внимания на что-то другое</a:t>
            </a:r>
            <a:endParaRPr lang="ru-RU" sz="3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3977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708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708</Template>
  <TotalTime>329</TotalTime>
  <Words>972</Words>
  <Application>Microsoft Office PowerPoint</Application>
  <PresentationFormat>Широкоэкранный</PresentationFormat>
  <Paragraphs>87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4" baseType="lpstr">
      <vt:lpstr>Arial</vt:lpstr>
      <vt:lpstr>Calibri</vt:lpstr>
      <vt:lpstr>Calibri Light</vt:lpstr>
      <vt:lpstr>Times New Roman</vt:lpstr>
      <vt:lpstr>708</vt:lpstr>
      <vt:lpstr>Капризы, плаксивость, упрямство детей дошкольного возраста</vt:lpstr>
      <vt:lpstr>Капризы</vt:lpstr>
      <vt:lpstr>Капризы детей —</vt:lpstr>
      <vt:lpstr>Причины капризов</vt:lpstr>
      <vt:lpstr>Презентация PowerPoint</vt:lpstr>
      <vt:lpstr>Презентация PowerPoint</vt:lpstr>
      <vt:lpstr>В чем выражаются капризы</vt:lpstr>
      <vt:lpstr>Презентация PowerPoint</vt:lpstr>
      <vt:lpstr>Рекомендации по работе с капризами у детей родителям: </vt:lpstr>
      <vt:lpstr>Плаксивость</vt:lpstr>
      <vt:lpstr>Плаксивость – </vt:lpstr>
      <vt:lpstr>Презентация PowerPoint</vt:lpstr>
      <vt:lpstr>Презентация PowerPoint</vt:lpstr>
      <vt:lpstr>Возможные причины плаксивости у детей: </vt:lpstr>
      <vt:lpstr>Презентация PowerPoint</vt:lpstr>
      <vt:lpstr>Презентация PowerPoint</vt:lpstr>
      <vt:lpstr>Презентация PowerPoint</vt:lpstr>
      <vt:lpstr>Упрямство</vt:lpstr>
      <vt:lpstr>Упрямство</vt:lpstr>
      <vt:lpstr>Упрямство –</vt:lpstr>
      <vt:lpstr>Период упрямства</vt:lpstr>
      <vt:lpstr>Презентация PowerPoint</vt:lpstr>
      <vt:lpstr>Негативизм</vt:lpstr>
      <vt:lpstr>Формы упрямства</vt:lpstr>
      <vt:lpstr>Причины упрямства</vt:lpstr>
      <vt:lpstr>Проявления упрямства</vt:lpstr>
      <vt:lpstr>Виды проявления упрямства</vt:lpstr>
      <vt:lpstr>Пути преодоления упрямства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Viliya</dc:creator>
  <cp:lastModifiedBy>Viliya</cp:lastModifiedBy>
  <cp:revision>24</cp:revision>
  <dcterms:created xsi:type="dcterms:W3CDTF">2018-10-29T12:18:39Z</dcterms:created>
  <dcterms:modified xsi:type="dcterms:W3CDTF">2019-11-10T13:29:44Z</dcterms:modified>
</cp:coreProperties>
</file>