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9F9E0C-08DF-404C-8D34-7CB0E9BCDF6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12424-2DC0-4371-8359-E2ECE5DB4C3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691923-ED03-458C-99CE-F02BE586A77A}">
      <dgm:prSet phldrT="[Текст]"/>
      <dgm:spPr/>
      <dgm:t>
        <a:bodyPr/>
        <a:lstStyle/>
        <a:p>
          <a:r>
            <a:rPr lang="ru-RU" dirty="0" smtClean="0"/>
            <a:t>По направленности</a:t>
          </a:r>
          <a:endParaRPr lang="ru-RU" dirty="0"/>
        </a:p>
      </dgm:t>
    </dgm:pt>
    <dgm:pt modelId="{63F32BE3-9AF0-4AFF-9DF3-019F6344423F}" type="parTrans" cxnId="{1E6C80E3-E8F0-4D20-AA4A-0E7A0FCF6818}">
      <dgm:prSet/>
      <dgm:spPr/>
      <dgm:t>
        <a:bodyPr/>
        <a:lstStyle/>
        <a:p>
          <a:endParaRPr lang="ru-RU"/>
        </a:p>
      </dgm:t>
    </dgm:pt>
    <dgm:pt modelId="{A4B8F932-BF06-4BE9-9411-53A7ABC92E9D}" type="sibTrans" cxnId="{1E6C80E3-E8F0-4D20-AA4A-0E7A0FCF6818}">
      <dgm:prSet/>
      <dgm:spPr/>
      <dgm:t>
        <a:bodyPr/>
        <a:lstStyle/>
        <a:p>
          <a:endParaRPr lang="ru-RU"/>
        </a:p>
      </dgm:t>
    </dgm:pt>
    <dgm:pt modelId="{ABB9987E-CF41-47E8-8375-8A06A1DF8E9C}">
      <dgm:prSet phldrT="[Текст]"/>
      <dgm:spPr/>
      <dgm:t>
        <a:bodyPr/>
        <a:lstStyle/>
        <a:p>
          <a:r>
            <a:rPr lang="ru-RU" dirty="0" err="1" smtClean="0"/>
            <a:t>Гетероагрессия</a:t>
          </a:r>
          <a:endParaRPr lang="ru-RU" dirty="0" smtClean="0"/>
        </a:p>
        <a:p>
          <a:r>
            <a:rPr lang="ru-RU" dirty="0" smtClean="0"/>
            <a:t>(направлена на окружающих)</a:t>
          </a:r>
          <a:endParaRPr lang="ru-RU" dirty="0"/>
        </a:p>
      </dgm:t>
    </dgm:pt>
    <dgm:pt modelId="{1EF8F456-8D36-4A34-84E1-A9548EF3545B}" type="parTrans" cxnId="{AC6EFDD4-10FF-4B97-AF35-028375DE37FC}">
      <dgm:prSet/>
      <dgm:spPr/>
      <dgm:t>
        <a:bodyPr/>
        <a:lstStyle/>
        <a:p>
          <a:endParaRPr lang="ru-RU"/>
        </a:p>
      </dgm:t>
    </dgm:pt>
    <dgm:pt modelId="{B2DD5B32-918E-43C1-ACFF-FC211746832F}" type="sibTrans" cxnId="{AC6EFDD4-10FF-4B97-AF35-028375DE37FC}">
      <dgm:prSet/>
      <dgm:spPr/>
      <dgm:t>
        <a:bodyPr/>
        <a:lstStyle/>
        <a:p>
          <a:endParaRPr lang="ru-RU"/>
        </a:p>
      </dgm:t>
    </dgm:pt>
    <dgm:pt modelId="{2DABADE6-A270-4DE0-9096-17B279C8D252}">
      <dgm:prSet phldrT="[Текст]"/>
      <dgm:spPr/>
      <dgm:t>
        <a:bodyPr/>
        <a:lstStyle/>
        <a:p>
          <a:r>
            <a:rPr lang="ru-RU" dirty="0" err="1" smtClean="0"/>
            <a:t>Аутоагрессия</a:t>
          </a:r>
          <a:endParaRPr lang="ru-RU" dirty="0" smtClean="0"/>
        </a:p>
        <a:p>
          <a:r>
            <a:rPr lang="ru-RU" dirty="0" smtClean="0"/>
            <a:t>(направлена на себя)</a:t>
          </a:r>
          <a:endParaRPr lang="ru-RU" dirty="0"/>
        </a:p>
      </dgm:t>
    </dgm:pt>
    <dgm:pt modelId="{14AACE59-A1C9-49F4-A300-23616FBE9745}" type="parTrans" cxnId="{1A5AC653-D73C-44AD-B0FE-328C074F92B3}">
      <dgm:prSet/>
      <dgm:spPr/>
      <dgm:t>
        <a:bodyPr/>
        <a:lstStyle/>
        <a:p>
          <a:endParaRPr lang="ru-RU"/>
        </a:p>
      </dgm:t>
    </dgm:pt>
    <dgm:pt modelId="{5C2ADF2B-7273-45EC-A095-0F1B9510FCCF}" type="sibTrans" cxnId="{1A5AC653-D73C-44AD-B0FE-328C074F92B3}">
      <dgm:prSet/>
      <dgm:spPr/>
      <dgm:t>
        <a:bodyPr/>
        <a:lstStyle/>
        <a:p>
          <a:endParaRPr lang="ru-RU"/>
        </a:p>
      </dgm:t>
    </dgm:pt>
    <dgm:pt modelId="{5800F535-22F8-4CC9-9D3B-2C23637ECB97}" type="pres">
      <dgm:prSet presAssocID="{CF712424-2DC0-4371-8359-E2ECE5DB4C3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7ACFA2-CB9E-4CC2-95F4-6017663ACEF0}" type="pres">
      <dgm:prSet presAssocID="{2C691923-ED03-458C-99CE-F02BE586A77A}" presName="roof" presStyleLbl="dkBgShp" presStyleIdx="0" presStyleCnt="2"/>
      <dgm:spPr/>
      <dgm:t>
        <a:bodyPr/>
        <a:lstStyle/>
        <a:p>
          <a:endParaRPr lang="ru-RU"/>
        </a:p>
      </dgm:t>
    </dgm:pt>
    <dgm:pt modelId="{69ABBCBB-BCCD-48F8-80A9-97BDACB92FFD}" type="pres">
      <dgm:prSet presAssocID="{2C691923-ED03-458C-99CE-F02BE586A77A}" presName="pillars" presStyleCnt="0"/>
      <dgm:spPr/>
    </dgm:pt>
    <dgm:pt modelId="{7061CB45-827F-4CA4-BB34-26B9FFDCE0F1}" type="pres">
      <dgm:prSet presAssocID="{2C691923-ED03-458C-99CE-F02BE586A77A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A4DEA-5E37-47F9-8B51-995F5F20CBE6}" type="pres">
      <dgm:prSet presAssocID="{2DABADE6-A270-4DE0-9096-17B279C8D252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F2413-E382-4722-BD98-244ED1C6F621}" type="pres">
      <dgm:prSet presAssocID="{2C691923-ED03-458C-99CE-F02BE586A77A}" presName="base" presStyleLbl="dkBgShp" presStyleIdx="1" presStyleCnt="2"/>
      <dgm:spPr/>
    </dgm:pt>
  </dgm:ptLst>
  <dgm:cxnLst>
    <dgm:cxn modelId="{116CAE3F-7CA4-486D-9921-9DF0D8BCF2A9}" type="presOf" srcId="{CF712424-2DC0-4371-8359-E2ECE5DB4C3A}" destId="{5800F535-22F8-4CC9-9D3B-2C23637ECB97}" srcOrd="0" destOrd="0" presId="urn:microsoft.com/office/officeart/2005/8/layout/hList3"/>
    <dgm:cxn modelId="{4380B13C-98E5-4301-89B4-E926BBFBBBFA}" type="presOf" srcId="{2DABADE6-A270-4DE0-9096-17B279C8D252}" destId="{258A4DEA-5E37-47F9-8B51-995F5F20CBE6}" srcOrd="0" destOrd="0" presId="urn:microsoft.com/office/officeart/2005/8/layout/hList3"/>
    <dgm:cxn modelId="{AC6EFDD4-10FF-4B97-AF35-028375DE37FC}" srcId="{2C691923-ED03-458C-99CE-F02BE586A77A}" destId="{ABB9987E-CF41-47E8-8375-8A06A1DF8E9C}" srcOrd="0" destOrd="0" parTransId="{1EF8F456-8D36-4A34-84E1-A9548EF3545B}" sibTransId="{B2DD5B32-918E-43C1-ACFF-FC211746832F}"/>
    <dgm:cxn modelId="{1A5AC653-D73C-44AD-B0FE-328C074F92B3}" srcId="{2C691923-ED03-458C-99CE-F02BE586A77A}" destId="{2DABADE6-A270-4DE0-9096-17B279C8D252}" srcOrd="1" destOrd="0" parTransId="{14AACE59-A1C9-49F4-A300-23616FBE9745}" sibTransId="{5C2ADF2B-7273-45EC-A095-0F1B9510FCCF}"/>
    <dgm:cxn modelId="{1E6C80E3-E8F0-4D20-AA4A-0E7A0FCF6818}" srcId="{CF712424-2DC0-4371-8359-E2ECE5DB4C3A}" destId="{2C691923-ED03-458C-99CE-F02BE586A77A}" srcOrd="0" destOrd="0" parTransId="{63F32BE3-9AF0-4AFF-9DF3-019F6344423F}" sibTransId="{A4B8F932-BF06-4BE9-9411-53A7ABC92E9D}"/>
    <dgm:cxn modelId="{C6DE23FE-ABA2-45BF-9B7F-2BFE4CDBEFA6}" type="presOf" srcId="{ABB9987E-CF41-47E8-8375-8A06A1DF8E9C}" destId="{7061CB45-827F-4CA4-BB34-26B9FFDCE0F1}" srcOrd="0" destOrd="0" presId="urn:microsoft.com/office/officeart/2005/8/layout/hList3"/>
    <dgm:cxn modelId="{684EA14F-2504-4C97-93A8-A4A0620ED7C7}" type="presOf" srcId="{2C691923-ED03-458C-99CE-F02BE586A77A}" destId="{E67ACFA2-CB9E-4CC2-95F4-6017663ACEF0}" srcOrd="0" destOrd="0" presId="urn:microsoft.com/office/officeart/2005/8/layout/hList3"/>
    <dgm:cxn modelId="{320365F5-2324-402B-9879-633D5A5071A2}" type="presParOf" srcId="{5800F535-22F8-4CC9-9D3B-2C23637ECB97}" destId="{E67ACFA2-CB9E-4CC2-95F4-6017663ACEF0}" srcOrd="0" destOrd="0" presId="urn:microsoft.com/office/officeart/2005/8/layout/hList3"/>
    <dgm:cxn modelId="{58429B09-B265-4B5A-9B26-8791ECBD1AA9}" type="presParOf" srcId="{5800F535-22F8-4CC9-9D3B-2C23637ECB97}" destId="{69ABBCBB-BCCD-48F8-80A9-97BDACB92FFD}" srcOrd="1" destOrd="0" presId="urn:microsoft.com/office/officeart/2005/8/layout/hList3"/>
    <dgm:cxn modelId="{35FED793-1F48-4E35-9C83-91B8C0F7998A}" type="presParOf" srcId="{69ABBCBB-BCCD-48F8-80A9-97BDACB92FFD}" destId="{7061CB45-827F-4CA4-BB34-26B9FFDCE0F1}" srcOrd="0" destOrd="0" presId="urn:microsoft.com/office/officeart/2005/8/layout/hList3"/>
    <dgm:cxn modelId="{565CA4C4-4E91-4B78-B7A0-33EC4007A78A}" type="presParOf" srcId="{69ABBCBB-BCCD-48F8-80A9-97BDACB92FFD}" destId="{258A4DEA-5E37-47F9-8B51-995F5F20CBE6}" srcOrd="1" destOrd="0" presId="urn:microsoft.com/office/officeart/2005/8/layout/hList3"/>
    <dgm:cxn modelId="{A00F3889-A619-48DF-A484-F3AD0110D9BB}" type="presParOf" srcId="{5800F535-22F8-4CC9-9D3B-2C23637ECB97}" destId="{042F2413-E382-4722-BD98-244ED1C6F62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C20391-3643-49CE-99B8-CC7D7BC96558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BB9C39-7209-44CB-B09E-F47AC9B0E906}">
      <dgm:prSet phldrT="[Текст]"/>
      <dgm:spPr/>
      <dgm:t>
        <a:bodyPr/>
        <a:lstStyle/>
        <a:p>
          <a:r>
            <a:rPr lang="ru-RU" dirty="0" smtClean="0"/>
            <a:t>По причине появления</a:t>
          </a:r>
          <a:endParaRPr lang="ru-RU" dirty="0"/>
        </a:p>
      </dgm:t>
    </dgm:pt>
    <dgm:pt modelId="{0D9A3B74-BBAE-41B4-AA95-655A271D8344}" type="parTrans" cxnId="{A4A15021-07DB-4AF7-9553-F0C4DD07E060}">
      <dgm:prSet/>
      <dgm:spPr/>
      <dgm:t>
        <a:bodyPr/>
        <a:lstStyle/>
        <a:p>
          <a:endParaRPr lang="ru-RU"/>
        </a:p>
      </dgm:t>
    </dgm:pt>
    <dgm:pt modelId="{4685F9D0-6420-40AF-951C-F65C6B485AE6}" type="sibTrans" cxnId="{A4A15021-07DB-4AF7-9553-F0C4DD07E060}">
      <dgm:prSet/>
      <dgm:spPr/>
      <dgm:t>
        <a:bodyPr/>
        <a:lstStyle/>
        <a:p>
          <a:endParaRPr lang="ru-RU"/>
        </a:p>
      </dgm:t>
    </dgm:pt>
    <dgm:pt modelId="{EF955031-D520-4302-91E2-99D8DC9AE0D5}">
      <dgm:prSet phldrT="[Текст]"/>
      <dgm:spPr/>
      <dgm:t>
        <a:bodyPr/>
        <a:lstStyle/>
        <a:p>
          <a:r>
            <a:rPr lang="ru-RU" dirty="0" smtClean="0"/>
            <a:t>Реактивная</a:t>
          </a:r>
        </a:p>
        <a:p>
          <a:r>
            <a:rPr lang="ru-RU" dirty="0" smtClean="0"/>
            <a:t>(</a:t>
          </a:r>
          <a:r>
            <a:rPr lang="ru-RU" b="0" i="0" dirty="0" smtClean="0"/>
            <a:t>ответная реакция на какой-то внешний раздражитель)</a:t>
          </a:r>
          <a:endParaRPr lang="ru-RU" dirty="0"/>
        </a:p>
      </dgm:t>
    </dgm:pt>
    <dgm:pt modelId="{E48C74D2-EFB0-4B2F-91E0-C8A06EB2CA85}" type="parTrans" cxnId="{5CCBC230-0556-49F8-83CE-71AB6F245C81}">
      <dgm:prSet/>
      <dgm:spPr/>
      <dgm:t>
        <a:bodyPr/>
        <a:lstStyle/>
        <a:p>
          <a:endParaRPr lang="ru-RU"/>
        </a:p>
      </dgm:t>
    </dgm:pt>
    <dgm:pt modelId="{BE5725A0-B889-414A-9590-78B5A3753288}" type="sibTrans" cxnId="{5CCBC230-0556-49F8-83CE-71AB6F245C81}">
      <dgm:prSet/>
      <dgm:spPr/>
      <dgm:t>
        <a:bodyPr/>
        <a:lstStyle/>
        <a:p>
          <a:endParaRPr lang="ru-RU"/>
        </a:p>
      </dgm:t>
    </dgm:pt>
    <dgm:pt modelId="{232356C4-2466-431B-B7B2-2B369B6DCA00}">
      <dgm:prSet phldrT="[Текст]"/>
      <dgm:spPr/>
      <dgm:t>
        <a:bodyPr/>
        <a:lstStyle/>
        <a:p>
          <a:r>
            <a:rPr lang="ru-RU" b="0" i="0" dirty="0" smtClean="0"/>
            <a:t>Спонтанная (появляется без видимой причины, обычно под влиянием каких-то внутренних импульсов)</a:t>
          </a:r>
          <a:endParaRPr lang="ru-RU" dirty="0"/>
        </a:p>
      </dgm:t>
    </dgm:pt>
    <dgm:pt modelId="{52C9595F-92D4-4702-8E20-9EB521EC6485}" type="parTrans" cxnId="{DB7F85D5-E0C8-4146-9953-80A029228C21}">
      <dgm:prSet/>
      <dgm:spPr/>
      <dgm:t>
        <a:bodyPr/>
        <a:lstStyle/>
        <a:p>
          <a:endParaRPr lang="ru-RU"/>
        </a:p>
      </dgm:t>
    </dgm:pt>
    <dgm:pt modelId="{6EA7AB1A-302F-41DA-BF5C-2EFDCCC64E01}" type="sibTrans" cxnId="{DB7F85D5-E0C8-4146-9953-80A029228C21}">
      <dgm:prSet/>
      <dgm:spPr/>
      <dgm:t>
        <a:bodyPr/>
        <a:lstStyle/>
        <a:p>
          <a:endParaRPr lang="ru-RU"/>
        </a:p>
      </dgm:t>
    </dgm:pt>
    <dgm:pt modelId="{54DCD1DF-2919-47FB-A0AA-14775583125F}" type="pres">
      <dgm:prSet presAssocID="{8EC20391-3643-49CE-99B8-CC7D7BC9655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675F9F-C829-48F3-BF45-0FBE98E352E0}" type="pres">
      <dgm:prSet presAssocID="{81BB9C39-7209-44CB-B09E-F47AC9B0E906}" presName="roof" presStyleLbl="dkBgShp" presStyleIdx="0" presStyleCnt="2"/>
      <dgm:spPr/>
      <dgm:t>
        <a:bodyPr/>
        <a:lstStyle/>
        <a:p>
          <a:endParaRPr lang="ru-RU"/>
        </a:p>
      </dgm:t>
    </dgm:pt>
    <dgm:pt modelId="{E603761B-5ADC-456D-A90B-1DBEF5BAF24F}" type="pres">
      <dgm:prSet presAssocID="{81BB9C39-7209-44CB-B09E-F47AC9B0E906}" presName="pillars" presStyleCnt="0"/>
      <dgm:spPr/>
    </dgm:pt>
    <dgm:pt modelId="{2E5507C7-1FFB-40C8-9644-9693BD471693}" type="pres">
      <dgm:prSet presAssocID="{81BB9C39-7209-44CB-B09E-F47AC9B0E906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94E39-8BB4-4021-8A7D-7879822FC7F5}" type="pres">
      <dgm:prSet presAssocID="{232356C4-2466-431B-B7B2-2B369B6DCA00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45CDE-60AC-4160-B9FA-480E3B903C7B}" type="pres">
      <dgm:prSet presAssocID="{81BB9C39-7209-44CB-B09E-F47AC9B0E906}" presName="base" presStyleLbl="dkBgShp" presStyleIdx="1" presStyleCnt="2"/>
      <dgm:spPr/>
    </dgm:pt>
  </dgm:ptLst>
  <dgm:cxnLst>
    <dgm:cxn modelId="{7729C39E-89FD-4044-95A0-59F0B9963CC0}" type="presOf" srcId="{81BB9C39-7209-44CB-B09E-F47AC9B0E906}" destId="{18675F9F-C829-48F3-BF45-0FBE98E352E0}" srcOrd="0" destOrd="0" presId="urn:microsoft.com/office/officeart/2005/8/layout/hList3"/>
    <dgm:cxn modelId="{A4A15021-07DB-4AF7-9553-F0C4DD07E060}" srcId="{8EC20391-3643-49CE-99B8-CC7D7BC96558}" destId="{81BB9C39-7209-44CB-B09E-F47AC9B0E906}" srcOrd="0" destOrd="0" parTransId="{0D9A3B74-BBAE-41B4-AA95-655A271D8344}" sibTransId="{4685F9D0-6420-40AF-951C-F65C6B485AE6}"/>
    <dgm:cxn modelId="{DAF396D6-C3F4-470A-B88E-A51E6D29570E}" type="presOf" srcId="{232356C4-2466-431B-B7B2-2B369B6DCA00}" destId="{8C894E39-8BB4-4021-8A7D-7879822FC7F5}" srcOrd="0" destOrd="0" presId="urn:microsoft.com/office/officeart/2005/8/layout/hList3"/>
    <dgm:cxn modelId="{AAD77DBD-662E-4059-9039-A9C9F327AACC}" type="presOf" srcId="{8EC20391-3643-49CE-99B8-CC7D7BC96558}" destId="{54DCD1DF-2919-47FB-A0AA-14775583125F}" srcOrd="0" destOrd="0" presId="urn:microsoft.com/office/officeart/2005/8/layout/hList3"/>
    <dgm:cxn modelId="{5CCBC230-0556-49F8-83CE-71AB6F245C81}" srcId="{81BB9C39-7209-44CB-B09E-F47AC9B0E906}" destId="{EF955031-D520-4302-91E2-99D8DC9AE0D5}" srcOrd="0" destOrd="0" parTransId="{E48C74D2-EFB0-4B2F-91E0-C8A06EB2CA85}" sibTransId="{BE5725A0-B889-414A-9590-78B5A3753288}"/>
    <dgm:cxn modelId="{A100AFC9-97FE-43A6-AACC-A4EFD3FA1D3E}" type="presOf" srcId="{EF955031-D520-4302-91E2-99D8DC9AE0D5}" destId="{2E5507C7-1FFB-40C8-9644-9693BD471693}" srcOrd="0" destOrd="0" presId="urn:microsoft.com/office/officeart/2005/8/layout/hList3"/>
    <dgm:cxn modelId="{DB7F85D5-E0C8-4146-9953-80A029228C21}" srcId="{81BB9C39-7209-44CB-B09E-F47AC9B0E906}" destId="{232356C4-2466-431B-B7B2-2B369B6DCA00}" srcOrd="1" destOrd="0" parTransId="{52C9595F-92D4-4702-8E20-9EB521EC6485}" sibTransId="{6EA7AB1A-302F-41DA-BF5C-2EFDCCC64E01}"/>
    <dgm:cxn modelId="{D28F7693-32CC-434C-99EB-391AA513D02C}" type="presParOf" srcId="{54DCD1DF-2919-47FB-A0AA-14775583125F}" destId="{18675F9F-C829-48F3-BF45-0FBE98E352E0}" srcOrd="0" destOrd="0" presId="urn:microsoft.com/office/officeart/2005/8/layout/hList3"/>
    <dgm:cxn modelId="{7B6B3816-C45A-437E-9D3B-0768C34C977E}" type="presParOf" srcId="{54DCD1DF-2919-47FB-A0AA-14775583125F}" destId="{E603761B-5ADC-456D-A90B-1DBEF5BAF24F}" srcOrd="1" destOrd="0" presId="urn:microsoft.com/office/officeart/2005/8/layout/hList3"/>
    <dgm:cxn modelId="{733EF26E-6715-4D0C-9205-D4E3150FE189}" type="presParOf" srcId="{E603761B-5ADC-456D-A90B-1DBEF5BAF24F}" destId="{2E5507C7-1FFB-40C8-9644-9693BD471693}" srcOrd="0" destOrd="0" presId="urn:microsoft.com/office/officeart/2005/8/layout/hList3"/>
    <dgm:cxn modelId="{1B283D4C-ED3A-4530-BA11-43CE20EE656F}" type="presParOf" srcId="{E603761B-5ADC-456D-A90B-1DBEF5BAF24F}" destId="{8C894E39-8BB4-4021-8A7D-7879822FC7F5}" srcOrd="1" destOrd="0" presId="urn:microsoft.com/office/officeart/2005/8/layout/hList3"/>
    <dgm:cxn modelId="{DF67520A-6357-4E16-99F0-F33CBEF17508}" type="presParOf" srcId="{54DCD1DF-2919-47FB-A0AA-14775583125F}" destId="{0C845CDE-60AC-4160-B9FA-480E3B903C7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FE5616-1DFE-40D1-88A7-D857D491AAD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B0558E-BA19-485E-96D6-6112272F1C2F}">
      <dgm:prSet phldrT="[Текст]"/>
      <dgm:spPr/>
      <dgm:t>
        <a:bodyPr/>
        <a:lstStyle/>
        <a:p>
          <a:r>
            <a:rPr lang="ru-RU" dirty="0" smtClean="0"/>
            <a:t>По целенаправленности</a:t>
          </a:r>
          <a:endParaRPr lang="ru-RU" dirty="0"/>
        </a:p>
      </dgm:t>
    </dgm:pt>
    <dgm:pt modelId="{C9D79576-18C6-4057-B43C-79262FE6879B}" type="parTrans" cxnId="{D3ED5AC8-1C4D-44C7-8372-0A5F3ADDD479}">
      <dgm:prSet/>
      <dgm:spPr/>
      <dgm:t>
        <a:bodyPr/>
        <a:lstStyle/>
        <a:p>
          <a:endParaRPr lang="ru-RU"/>
        </a:p>
      </dgm:t>
    </dgm:pt>
    <dgm:pt modelId="{486ED225-34AB-45E6-B952-F164E3EAC834}" type="sibTrans" cxnId="{D3ED5AC8-1C4D-44C7-8372-0A5F3ADDD479}">
      <dgm:prSet/>
      <dgm:spPr/>
      <dgm:t>
        <a:bodyPr/>
        <a:lstStyle/>
        <a:p>
          <a:endParaRPr lang="ru-RU"/>
        </a:p>
      </dgm:t>
    </dgm:pt>
    <dgm:pt modelId="{604B7CD3-E8A8-48CD-B172-38D665174251}">
      <dgm:prSet phldrT="[Текст]"/>
      <dgm:spPr/>
      <dgm:t>
        <a:bodyPr/>
        <a:lstStyle/>
        <a:p>
          <a:r>
            <a:rPr lang="ru-RU" dirty="0" smtClean="0"/>
            <a:t>Инструментальная</a:t>
          </a:r>
        </a:p>
        <a:p>
          <a:r>
            <a:rPr lang="ru-RU" dirty="0" smtClean="0"/>
            <a:t>(</a:t>
          </a:r>
          <a:r>
            <a:rPr lang="ru-RU" b="0" i="0" dirty="0" smtClean="0"/>
            <a:t>как средство достижения результата)</a:t>
          </a:r>
          <a:endParaRPr lang="ru-RU" dirty="0"/>
        </a:p>
      </dgm:t>
    </dgm:pt>
    <dgm:pt modelId="{9424EB39-9CB8-4247-BD85-AFE508B92700}" type="parTrans" cxnId="{CD692069-0EDA-48F2-BC7A-78082CEF2F8E}">
      <dgm:prSet/>
      <dgm:spPr/>
      <dgm:t>
        <a:bodyPr/>
        <a:lstStyle/>
        <a:p>
          <a:endParaRPr lang="ru-RU"/>
        </a:p>
      </dgm:t>
    </dgm:pt>
    <dgm:pt modelId="{6797DB6E-196B-40AF-B693-AEE983D09FAA}" type="sibTrans" cxnId="{CD692069-0EDA-48F2-BC7A-78082CEF2F8E}">
      <dgm:prSet/>
      <dgm:spPr/>
      <dgm:t>
        <a:bodyPr/>
        <a:lstStyle/>
        <a:p>
          <a:endParaRPr lang="ru-RU"/>
        </a:p>
      </dgm:t>
    </dgm:pt>
    <dgm:pt modelId="{524EC14E-CA84-46A1-B550-C400E6B4A3B9}">
      <dgm:prSet phldrT="[Текст]"/>
      <dgm:spPr/>
      <dgm:t>
        <a:bodyPr/>
        <a:lstStyle/>
        <a:p>
          <a:r>
            <a:rPr lang="ru-RU" dirty="0" smtClean="0"/>
            <a:t>Целевая</a:t>
          </a:r>
        </a:p>
        <a:p>
          <a:r>
            <a:rPr lang="ru-RU" dirty="0" smtClean="0"/>
            <a:t>(</a:t>
          </a:r>
          <a:r>
            <a:rPr lang="ru-RU" b="0" i="0" dirty="0" smtClean="0"/>
            <a:t>выступает как заранее спланированное действие, цель которого – нанесение ущерба или вреда объекту)</a:t>
          </a:r>
          <a:endParaRPr lang="ru-RU" dirty="0"/>
        </a:p>
      </dgm:t>
    </dgm:pt>
    <dgm:pt modelId="{763290F6-32AE-483C-A736-56F0B4335FBC}" type="parTrans" cxnId="{B59287A3-13D4-46C6-95DF-FA40C9C4BB2F}">
      <dgm:prSet/>
      <dgm:spPr/>
      <dgm:t>
        <a:bodyPr/>
        <a:lstStyle/>
        <a:p>
          <a:endParaRPr lang="ru-RU"/>
        </a:p>
      </dgm:t>
    </dgm:pt>
    <dgm:pt modelId="{1CF78748-BD15-4C46-A401-50B57CD358B2}" type="sibTrans" cxnId="{B59287A3-13D4-46C6-95DF-FA40C9C4BB2F}">
      <dgm:prSet/>
      <dgm:spPr/>
      <dgm:t>
        <a:bodyPr/>
        <a:lstStyle/>
        <a:p>
          <a:endParaRPr lang="ru-RU"/>
        </a:p>
      </dgm:t>
    </dgm:pt>
    <dgm:pt modelId="{8CDF1E7B-FD8C-42FB-AB4C-A4DF3803C358}" type="pres">
      <dgm:prSet presAssocID="{ABFE5616-1DFE-40D1-88A7-D857D491AAD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758347-4A70-47FE-83B4-778E051E9BEC}" type="pres">
      <dgm:prSet presAssocID="{ADB0558E-BA19-485E-96D6-6112272F1C2F}" presName="roof" presStyleLbl="dkBgShp" presStyleIdx="0" presStyleCnt="2"/>
      <dgm:spPr/>
      <dgm:t>
        <a:bodyPr/>
        <a:lstStyle/>
        <a:p>
          <a:endParaRPr lang="ru-RU"/>
        </a:p>
      </dgm:t>
    </dgm:pt>
    <dgm:pt modelId="{63CDAE7B-5C5C-431F-BBAA-56AC771A3751}" type="pres">
      <dgm:prSet presAssocID="{ADB0558E-BA19-485E-96D6-6112272F1C2F}" presName="pillars" presStyleCnt="0"/>
      <dgm:spPr/>
    </dgm:pt>
    <dgm:pt modelId="{FF77E0C9-50CC-48AD-BCD9-85E31B81D04A}" type="pres">
      <dgm:prSet presAssocID="{ADB0558E-BA19-485E-96D6-6112272F1C2F}" presName="pillar1" presStyleLbl="node1" presStyleIdx="0" presStyleCnt="2" custScaleX="75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C6A3D-B616-4403-806F-BEC205C708B3}" type="pres">
      <dgm:prSet presAssocID="{524EC14E-CA84-46A1-B550-C400E6B4A3B9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F99AE-BDA9-4E8D-94B8-1575BE059F16}" type="pres">
      <dgm:prSet presAssocID="{ADB0558E-BA19-485E-96D6-6112272F1C2F}" presName="base" presStyleLbl="dkBgShp" presStyleIdx="1" presStyleCnt="2"/>
      <dgm:spPr/>
    </dgm:pt>
  </dgm:ptLst>
  <dgm:cxnLst>
    <dgm:cxn modelId="{B59287A3-13D4-46C6-95DF-FA40C9C4BB2F}" srcId="{ADB0558E-BA19-485E-96D6-6112272F1C2F}" destId="{524EC14E-CA84-46A1-B550-C400E6B4A3B9}" srcOrd="1" destOrd="0" parTransId="{763290F6-32AE-483C-A736-56F0B4335FBC}" sibTransId="{1CF78748-BD15-4C46-A401-50B57CD358B2}"/>
    <dgm:cxn modelId="{9EB5AD8C-2332-4B4F-AE08-C51A5F2C89A1}" type="presOf" srcId="{ABFE5616-1DFE-40D1-88A7-D857D491AADC}" destId="{8CDF1E7B-FD8C-42FB-AB4C-A4DF3803C358}" srcOrd="0" destOrd="0" presId="urn:microsoft.com/office/officeart/2005/8/layout/hList3"/>
    <dgm:cxn modelId="{20FB7285-E79B-4B5D-BBF9-D183967DA3A2}" type="presOf" srcId="{ADB0558E-BA19-485E-96D6-6112272F1C2F}" destId="{C0758347-4A70-47FE-83B4-778E051E9BEC}" srcOrd="0" destOrd="0" presId="urn:microsoft.com/office/officeart/2005/8/layout/hList3"/>
    <dgm:cxn modelId="{CD692069-0EDA-48F2-BC7A-78082CEF2F8E}" srcId="{ADB0558E-BA19-485E-96D6-6112272F1C2F}" destId="{604B7CD3-E8A8-48CD-B172-38D665174251}" srcOrd="0" destOrd="0" parTransId="{9424EB39-9CB8-4247-BD85-AFE508B92700}" sibTransId="{6797DB6E-196B-40AF-B693-AEE983D09FAA}"/>
    <dgm:cxn modelId="{6C1DCA9D-6FCB-483B-B1F1-E0421DE4FBA9}" type="presOf" srcId="{604B7CD3-E8A8-48CD-B172-38D665174251}" destId="{FF77E0C9-50CC-48AD-BCD9-85E31B81D04A}" srcOrd="0" destOrd="0" presId="urn:microsoft.com/office/officeart/2005/8/layout/hList3"/>
    <dgm:cxn modelId="{3D989EA3-9EBB-41F1-817B-5ED4A29209F3}" type="presOf" srcId="{524EC14E-CA84-46A1-B550-C400E6B4A3B9}" destId="{823C6A3D-B616-4403-806F-BEC205C708B3}" srcOrd="0" destOrd="0" presId="urn:microsoft.com/office/officeart/2005/8/layout/hList3"/>
    <dgm:cxn modelId="{D3ED5AC8-1C4D-44C7-8372-0A5F3ADDD479}" srcId="{ABFE5616-1DFE-40D1-88A7-D857D491AADC}" destId="{ADB0558E-BA19-485E-96D6-6112272F1C2F}" srcOrd="0" destOrd="0" parTransId="{C9D79576-18C6-4057-B43C-79262FE6879B}" sibTransId="{486ED225-34AB-45E6-B952-F164E3EAC834}"/>
    <dgm:cxn modelId="{987A0006-E8B9-443E-BABD-C81CBCB5105F}" type="presParOf" srcId="{8CDF1E7B-FD8C-42FB-AB4C-A4DF3803C358}" destId="{C0758347-4A70-47FE-83B4-778E051E9BEC}" srcOrd="0" destOrd="0" presId="urn:microsoft.com/office/officeart/2005/8/layout/hList3"/>
    <dgm:cxn modelId="{31D5A830-45E4-47AA-800C-6078B92872E1}" type="presParOf" srcId="{8CDF1E7B-FD8C-42FB-AB4C-A4DF3803C358}" destId="{63CDAE7B-5C5C-431F-BBAA-56AC771A3751}" srcOrd="1" destOrd="0" presId="urn:microsoft.com/office/officeart/2005/8/layout/hList3"/>
    <dgm:cxn modelId="{DC287097-29DF-4C18-8909-999B729005F4}" type="presParOf" srcId="{63CDAE7B-5C5C-431F-BBAA-56AC771A3751}" destId="{FF77E0C9-50CC-48AD-BCD9-85E31B81D04A}" srcOrd="0" destOrd="0" presId="urn:microsoft.com/office/officeart/2005/8/layout/hList3"/>
    <dgm:cxn modelId="{64121523-50C6-456F-8B27-1B52B1DA1A9A}" type="presParOf" srcId="{63CDAE7B-5C5C-431F-BBAA-56AC771A3751}" destId="{823C6A3D-B616-4403-806F-BEC205C708B3}" srcOrd="1" destOrd="0" presId="urn:microsoft.com/office/officeart/2005/8/layout/hList3"/>
    <dgm:cxn modelId="{E8BF0C21-4BA5-4860-B6A2-BF6F86C191E0}" type="presParOf" srcId="{8CDF1E7B-FD8C-42FB-AB4C-A4DF3803C358}" destId="{684F99AE-BDA9-4E8D-94B8-1575BE059F1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FE5616-1DFE-40D1-88A7-D857D491AAD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B0558E-BA19-485E-96D6-6112272F1C2F}">
      <dgm:prSet phldrT="[Текст]"/>
      <dgm:spPr/>
      <dgm:t>
        <a:bodyPr/>
        <a:lstStyle/>
        <a:p>
          <a:r>
            <a:rPr lang="ru-RU" dirty="0" smtClean="0"/>
            <a:t>По открытости проявления</a:t>
          </a:r>
          <a:endParaRPr lang="ru-RU" dirty="0"/>
        </a:p>
      </dgm:t>
    </dgm:pt>
    <dgm:pt modelId="{C9D79576-18C6-4057-B43C-79262FE6879B}" type="parTrans" cxnId="{D3ED5AC8-1C4D-44C7-8372-0A5F3ADDD479}">
      <dgm:prSet/>
      <dgm:spPr/>
      <dgm:t>
        <a:bodyPr/>
        <a:lstStyle/>
        <a:p>
          <a:endParaRPr lang="ru-RU"/>
        </a:p>
      </dgm:t>
    </dgm:pt>
    <dgm:pt modelId="{486ED225-34AB-45E6-B952-F164E3EAC834}" type="sibTrans" cxnId="{D3ED5AC8-1C4D-44C7-8372-0A5F3ADDD479}">
      <dgm:prSet/>
      <dgm:spPr/>
      <dgm:t>
        <a:bodyPr/>
        <a:lstStyle/>
        <a:p>
          <a:endParaRPr lang="ru-RU"/>
        </a:p>
      </dgm:t>
    </dgm:pt>
    <dgm:pt modelId="{604B7CD3-E8A8-48CD-B172-38D665174251}">
      <dgm:prSet phldrT="[Текст]"/>
      <dgm:spPr/>
      <dgm:t>
        <a:bodyPr/>
        <a:lstStyle/>
        <a:p>
          <a:r>
            <a:rPr lang="ru-RU" b="0" i="0" dirty="0" smtClean="0"/>
            <a:t>Прямая агрессия (направлена непосредственно на объект, вызывающий раздражение, возбуждение или тревогу)</a:t>
          </a:r>
          <a:endParaRPr lang="ru-RU" dirty="0"/>
        </a:p>
      </dgm:t>
    </dgm:pt>
    <dgm:pt modelId="{9424EB39-9CB8-4247-BD85-AFE508B92700}" type="parTrans" cxnId="{CD692069-0EDA-48F2-BC7A-78082CEF2F8E}">
      <dgm:prSet/>
      <dgm:spPr/>
      <dgm:t>
        <a:bodyPr/>
        <a:lstStyle/>
        <a:p>
          <a:endParaRPr lang="ru-RU"/>
        </a:p>
      </dgm:t>
    </dgm:pt>
    <dgm:pt modelId="{6797DB6E-196B-40AF-B693-AEE983D09FAA}" type="sibTrans" cxnId="{CD692069-0EDA-48F2-BC7A-78082CEF2F8E}">
      <dgm:prSet/>
      <dgm:spPr/>
      <dgm:t>
        <a:bodyPr/>
        <a:lstStyle/>
        <a:p>
          <a:endParaRPr lang="ru-RU"/>
        </a:p>
      </dgm:t>
    </dgm:pt>
    <dgm:pt modelId="{524EC14E-CA84-46A1-B550-C400E6B4A3B9}">
      <dgm:prSet phldrT="[Текст]"/>
      <dgm:spPr/>
      <dgm:t>
        <a:bodyPr/>
        <a:lstStyle/>
        <a:p>
          <a:r>
            <a:rPr lang="ru-RU" b="0" i="0" dirty="0" smtClean="0"/>
            <a:t>Косвенная агрессия</a:t>
          </a:r>
        </a:p>
        <a:p>
          <a:r>
            <a:rPr lang="ru-RU" b="0" i="0" dirty="0" smtClean="0"/>
            <a:t> (обращается на объекты, не вызывающие непосредственно раздражения и возбуждения, но более удобные для проявления агрессии – они доступны, проявление в их адрес агрессии безопасно)</a:t>
          </a:r>
          <a:endParaRPr lang="ru-RU" dirty="0"/>
        </a:p>
      </dgm:t>
    </dgm:pt>
    <dgm:pt modelId="{763290F6-32AE-483C-A736-56F0B4335FBC}" type="parTrans" cxnId="{B59287A3-13D4-46C6-95DF-FA40C9C4BB2F}">
      <dgm:prSet/>
      <dgm:spPr/>
      <dgm:t>
        <a:bodyPr/>
        <a:lstStyle/>
        <a:p>
          <a:endParaRPr lang="ru-RU"/>
        </a:p>
      </dgm:t>
    </dgm:pt>
    <dgm:pt modelId="{1CF78748-BD15-4C46-A401-50B57CD358B2}" type="sibTrans" cxnId="{B59287A3-13D4-46C6-95DF-FA40C9C4BB2F}">
      <dgm:prSet/>
      <dgm:spPr/>
      <dgm:t>
        <a:bodyPr/>
        <a:lstStyle/>
        <a:p>
          <a:endParaRPr lang="ru-RU"/>
        </a:p>
      </dgm:t>
    </dgm:pt>
    <dgm:pt modelId="{8CDF1E7B-FD8C-42FB-AB4C-A4DF3803C358}" type="pres">
      <dgm:prSet presAssocID="{ABFE5616-1DFE-40D1-88A7-D857D491AAD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758347-4A70-47FE-83B4-778E051E9BEC}" type="pres">
      <dgm:prSet presAssocID="{ADB0558E-BA19-485E-96D6-6112272F1C2F}" presName="roof" presStyleLbl="dkBgShp" presStyleIdx="0" presStyleCnt="2" custLinFactNeighborX="47595" custLinFactNeighborY="-44103"/>
      <dgm:spPr/>
      <dgm:t>
        <a:bodyPr/>
        <a:lstStyle/>
        <a:p>
          <a:endParaRPr lang="ru-RU"/>
        </a:p>
      </dgm:t>
    </dgm:pt>
    <dgm:pt modelId="{63CDAE7B-5C5C-431F-BBAA-56AC771A3751}" type="pres">
      <dgm:prSet presAssocID="{ADB0558E-BA19-485E-96D6-6112272F1C2F}" presName="pillars" presStyleCnt="0"/>
      <dgm:spPr/>
    </dgm:pt>
    <dgm:pt modelId="{FF77E0C9-50CC-48AD-BCD9-85E31B81D04A}" type="pres">
      <dgm:prSet presAssocID="{ADB0558E-BA19-485E-96D6-6112272F1C2F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C6A3D-B616-4403-806F-BEC205C708B3}" type="pres">
      <dgm:prSet presAssocID="{524EC14E-CA84-46A1-B550-C400E6B4A3B9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F99AE-BDA9-4E8D-94B8-1575BE059F16}" type="pres">
      <dgm:prSet presAssocID="{ADB0558E-BA19-485E-96D6-6112272F1C2F}" presName="base" presStyleLbl="dkBgShp" presStyleIdx="1" presStyleCnt="2"/>
      <dgm:spPr/>
    </dgm:pt>
  </dgm:ptLst>
  <dgm:cxnLst>
    <dgm:cxn modelId="{CD692069-0EDA-48F2-BC7A-78082CEF2F8E}" srcId="{ADB0558E-BA19-485E-96D6-6112272F1C2F}" destId="{604B7CD3-E8A8-48CD-B172-38D665174251}" srcOrd="0" destOrd="0" parTransId="{9424EB39-9CB8-4247-BD85-AFE508B92700}" sibTransId="{6797DB6E-196B-40AF-B693-AEE983D09FAA}"/>
    <dgm:cxn modelId="{B59287A3-13D4-46C6-95DF-FA40C9C4BB2F}" srcId="{ADB0558E-BA19-485E-96D6-6112272F1C2F}" destId="{524EC14E-CA84-46A1-B550-C400E6B4A3B9}" srcOrd="1" destOrd="0" parTransId="{763290F6-32AE-483C-A736-56F0B4335FBC}" sibTransId="{1CF78748-BD15-4C46-A401-50B57CD358B2}"/>
    <dgm:cxn modelId="{D3ED5AC8-1C4D-44C7-8372-0A5F3ADDD479}" srcId="{ABFE5616-1DFE-40D1-88A7-D857D491AADC}" destId="{ADB0558E-BA19-485E-96D6-6112272F1C2F}" srcOrd="0" destOrd="0" parTransId="{C9D79576-18C6-4057-B43C-79262FE6879B}" sibTransId="{486ED225-34AB-45E6-B952-F164E3EAC834}"/>
    <dgm:cxn modelId="{DFF92495-15F1-4524-9644-F0A7B4933A1B}" type="presOf" srcId="{524EC14E-CA84-46A1-B550-C400E6B4A3B9}" destId="{823C6A3D-B616-4403-806F-BEC205C708B3}" srcOrd="0" destOrd="0" presId="urn:microsoft.com/office/officeart/2005/8/layout/hList3"/>
    <dgm:cxn modelId="{178E1B20-8904-49A1-A99A-D78CE632427A}" type="presOf" srcId="{ABFE5616-1DFE-40D1-88A7-D857D491AADC}" destId="{8CDF1E7B-FD8C-42FB-AB4C-A4DF3803C358}" srcOrd="0" destOrd="0" presId="urn:microsoft.com/office/officeart/2005/8/layout/hList3"/>
    <dgm:cxn modelId="{293FA13B-73D1-4CB1-A900-B770EBFD3528}" type="presOf" srcId="{604B7CD3-E8A8-48CD-B172-38D665174251}" destId="{FF77E0C9-50CC-48AD-BCD9-85E31B81D04A}" srcOrd="0" destOrd="0" presId="urn:microsoft.com/office/officeart/2005/8/layout/hList3"/>
    <dgm:cxn modelId="{CB467BC6-B2D2-484D-9566-C31A2FBADEB6}" type="presOf" srcId="{ADB0558E-BA19-485E-96D6-6112272F1C2F}" destId="{C0758347-4A70-47FE-83B4-778E051E9BEC}" srcOrd="0" destOrd="0" presId="urn:microsoft.com/office/officeart/2005/8/layout/hList3"/>
    <dgm:cxn modelId="{80785BC6-DE75-44D1-9D67-52AF68501CC6}" type="presParOf" srcId="{8CDF1E7B-FD8C-42FB-AB4C-A4DF3803C358}" destId="{C0758347-4A70-47FE-83B4-778E051E9BEC}" srcOrd="0" destOrd="0" presId="urn:microsoft.com/office/officeart/2005/8/layout/hList3"/>
    <dgm:cxn modelId="{E4066752-6922-424C-8CA1-6391CA00E541}" type="presParOf" srcId="{8CDF1E7B-FD8C-42FB-AB4C-A4DF3803C358}" destId="{63CDAE7B-5C5C-431F-BBAA-56AC771A3751}" srcOrd="1" destOrd="0" presId="urn:microsoft.com/office/officeart/2005/8/layout/hList3"/>
    <dgm:cxn modelId="{6541DC5F-EA35-4634-BA97-D7F49877BA02}" type="presParOf" srcId="{63CDAE7B-5C5C-431F-BBAA-56AC771A3751}" destId="{FF77E0C9-50CC-48AD-BCD9-85E31B81D04A}" srcOrd="0" destOrd="0" presId="urn:microsoft.com/office/officeart/2005/8/layout/hList3"/>
    <dgm:cxn modelId="{32E40E3E-7637-4E63-B0AD-F7254FBE4DB0}" type="presParOf" srcId="{63CDAE7B-5C5C-431F-BBAA-56AC771A3751}" destId="{823C6A3D-B616-4403-806F-BEC205C708B3}" srcOrd="1" destOrd="0" presId="urn:microsoft.com/office/officeart/2005/8/layout/hList3"/>
    <dgm:cxn modelId="{872F332B-B132-4212-925B-291F99B388B1}" type="presParOf" srcId="{8CDF1E7B-FD8C-42FB-AB4C-A4DF3803C358}" destId="{684F99AE-BDA9-4E8D-94B8-1575BE059F1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0E6ED6-8C1B-4E9A-8D3C-BA5EF878076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7B1BBA-E61B-4423-AB4A-5BB636BDF706}">
      <dgm:prSet phldrT="[Текст]"/>
      <dgm:spPr/>
      <dgm:t>
        <a:bodyPr/>
        <a:lstStyle/>
        <a:p>
          <a:r>
            <a:rPr lang="ru-RU" dirty="0" smtClean="0"/>
            <a:t>По форме проявления </a:t>
          </a:r>
          <a:endParaRPr lang="ru-RU" dirty="0"/>
        </a:p>
      </dgm:t>
    </dgm:pt>
    <dgm:pt modelId="{A7E81B5E-7F9C-4192-901A-B88BD7AB5328}" type="parTrans" cxnId="{11969CAC-8123-4B55-A0E4-913A9DFE2B9A}">
      <dgm:prSet/>
      <dgm:spPr/>
      <dgm:t>
        <a:bodyPr/>
        <a:lstStyle/>
        <a:p>
          <a:endParaRPr lang="ru-RU"/>
        </a:p>
      </dgm:t>
    </dgm:pt>
    <dgm:pt modelId="{E68352BE-56C1-4D9E-8D60-C0221F25739C}" type="sibTrans" cxnId="{11969CAC-8123-4B55-A0E4-913A9DFE2B9A}">
      <dgm:prSet/>
      <dgm:spPr/>
      <dgm:t>
        <a:bodyPr/>
        <a:lstStyle/>
        <a:p>
          <a:endParaRPr lang="ru-RU"/>
        </a:p>
      </dgm:t>
    </dgm:pt>
    <dgm:pt modelId="{168BD10A-3537-4838-8AFC-44398FAD1928}">
      <dgm:prSet phldrT="[Текст]" custT="1"/>
      <dgm:spPr/>
      <dgm:t>
        <a:bodyPr/>
        <a:lstStyle/>
        <a:p>
          <a:r>
            <a:rPr lang="ru-RU" sz="2800" b="0" i="0" dirty="0" smtClean="0"/>
            <a:t>Вербальная (выражается в словесной форме</a:t>
          </a:r>
          <a:endParaRPr lang="ru-RU" sz="2800" dirty="0"/>
        </a:p>
      </dgm:t>
    </dgm:pt>
    <dgm:pt modelId="{FFCF24E7-9CF5-4A07-AF61-DDFEE4BE35EC}" type="parTrans" cxnId="{5F6EEACC-339C-402E-9133-E5A78598E890}">
      <dgm:prSet/>
      <dgm:spPr/>
      <dgm:t>
        <a:bodyPr/>
        <a:lstStyle/>
        <a:p>
          <a:endParaRPr lang="ru-RU"/>
        </a:p>
      </dgm:t>
    </dgm:pt>
    <dgm:pt modelId="{D52EB0C3-71DD-41BA-B21A-5DCF7034FD94}" type="sibTrans" cxnId="{5F6EEACC-339C-402E-9133-E5A78598E890}">
      <dgm:prSet/>
      <dgm:spPr/>
      <dgm:t>
        <a:bodyPr/>
        <a:lstStyle/>
        <a:p>
          <a:endParaRPr lang="ru-RU"/>
        </a:p>
      </dgm:t>
    </dgm:pt>
    <dgm:pt modelId="{4436A55C-470B-4128-90D2-3EF1FA843330}">
      <dgm:prSet phldrT="[Текст]"/>
      <dgm:spPr/>
      <dgm:t>
        <a:bodyPr/>
        <a:lstStyle/>
        <a:p>
          <a:r>
            <a:rPr lang="ru-RU" b="0" i="0" dirty="0" smtClean="0"/>
            <a:t>Экспрессивная (проявляется невербальными средствами: мимикой, жестами, интонацией голоса)</a:t>
          </a:r>
          <a:endParaRPr lang="ru-RU" dirty="0"/>
        </a:p>
      </dgm:t>
    </dgm:pt>
    <dgm:pt modelId="{71AE0380-1139-4413-827E-DB96B1043AAB}" type="parTrans" cxnId="{AE089F8E-E2D4-4DCE-B3E5-2C68FA8E779B}">
      <dgm:prSet/>
      <dgm:spPr/>
      <dgm:t>
        <a:bodyPr/>
        <a:lstStyle/>
        <a:p>
          <a:endParaRPr lang="ru-RU"/>
        </a:p>
      </dgm:t>
    </dgm:pt>
    <dgm:pt modelId="{5D130D2F-1E8E-4150-929C-65090C901FCE}" type="sibTrans" cxnId="{AE089F8E-E2D4-4DCE-B3E5-2C68FA8E779B}">
      <dgm:prSet/>
      <dgm:spPr/>
      <dgm:t>
        <a:bodyPr/>
        <a:lstStyle/>
        <a:p>
          <a:endParaRPr lang="ru-RU"/>
        </a:p>
      </dgm:t>
    </dgm:pt>
    <dgm:pt modelId="{B621EE61-3223-4FE7-99EC-54A89B89099D}">
      <dgm:prSet phldrT="[Текст]"/>
      <dgm:spPr/>
      <dgm:t>
        <a:bodyPr/>
        <a:lstStyle/>
        <a:p>
          <a:r>
            <a:rPr lang="ru-RU" b="0" i="0" dirty="0" smtClean="0"/>
            <a:t>Физическая (прямое применение силы для нанесения физического или морального ущерба)</a:t>
          </a:r>
          <a:endParaRPr lang="ru-RU" dirty="0"/>
        </a:p>
      </dgm:t>
    </dgm:pt>
    <dgm:pt modelId="{F1035D59-2F01-45C7-84D7-1DCBFD3F09EE}" type="parTrans" cxnId="{CDB0C1AB-CDE6-4377-ABC0-74856047B041}">
      <dgm:prSet/>
      <dgm:spPr/>
      <dgm:t>
        <a:bodyPr/>
        <a:lstStyle/>
        <a:p>
          <a:endParaRPr lang="ru-RU"/>
        </a:p>
      </dgm:t>
    </dgm:pt>
    <dgm:pt modelId="{9E74C0D2-560D-478C-B6DF-7EC1DEF79B24}" type="sibTrans" cxnId="{CDB0C1AB-CDE6-4377-ABC0-74856047B041}">
      <dgm:prSet/>
      <dgm:spPr/>
      <dgm:t>
        <a:bodyPr/>
        <a:lstStyle/>
        <a:p>
          <a:endParaRPr lang="ru-RU"/>
        </a:p>
      </dgm:t>
    </dgm:pt>
    <dgm:pt modelId="{0756AB14-E335-40E9-A1EE-21F1DB232445}" type="pres">
      <dgm:prSet presAssocID="{E30E6ED6-8C1B-4E9A-8D3C-BA5EF878076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BBC322-B8D0-4704-8531-517D2B224E88}" type="pres">
      <dgm:prSet presAssocID="{B67B1BBA-E61B-4423-AB4A-5BB636BDF706}" presName="roof" presStyleLbl="dkBgShp" presStyleIdx="0" presStyleCnt="2"/>
      <dgm:spPr/>
      <dgm:t>
        <a:bodyPr/>
        <a:lstStyle/>
        <a:p>
          <a:endParaRPr lang="ru-RU"/>
        </a:p>
      </dgm:t>
    </dgm:pt>
    <dgm:pt modelId="{4B37AA52-4731-45DD-AF83-5C3E2DBAD682}" type="pres">
      <dgm:prSet presAssocID="{B67B1BBA-E61B-4423-AB4A-5BB636BDF706}" presName="pillars" presStyleCnt="0"/>
      <dgm:spPr/>
    </dgm:pt>
    <dgm:pt modelId="{64E78435-5C0E-4936-A86D-0163F9D5C47A}" type="pres">
      <dgm:prSet presAssocID="{B67B1BBA-E61B-4423-AB4A-5BB636BDF706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994F8-EEB7-4E46-9E3D-5B57CC3D8780}" type="pres">
      <dgm:prSet presAssocID="{4436A55C-470B-4128-90D2-3EF1FA843330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91E20-B776-4D80-933C-E7524DD9EE65}" type="pres">
      <dgm:prSet presAssocID="{B621EE61-3223-4FE7-99EC-54A89B89099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73BAD-BA42-479F-A224-D3C9F173CB44}" type="pres">
      <dgm:prSet presAssocID="{B67B1BBA-E61B-4423-AB4A-5BB636BDF706}" presName="base" presStyleLbl="dkBgShp" presStyleIdx="1" presStyleCnt="2"/>
      <dgm:spPr/>
    </dgm:pt>
  </dgm:ptLst>
  <dgm:cxnLst>
    <dgm:cxn modelId="{57B2F80F-A9C5-4A1A-867E-02E445CCA75D}" type="presOf" srcId="{E30E6ED6-8C1B-4E9A-8D3C-BA5EF8780769}" destId="{0756AB14-E335-40E9-A1EE-21F1DB232445}" srcOrd="0" destOrd="0" presId="urn:microsoft.com/office/officeart/2005/8/layout/hList3"/>
    <dgm:cxn modelId="{CDB0C1AB-CDE6-4377-ABC0-74856047B041}" srcId="{B67B1BBA-E61B-4423-AB4A-5BB636BDF706}" destId="{B621EE61-3223-4FE7-99EC-54A89B89099D}" srcOrd="2" destOrd="0" parTransId="{F1035D59-2F01-45C7-84D7-1DCBFD3F09EE}" sibTransId="{9E74C0D2-560D-478C-B6DF-7EC1DEF79B24}"/>
    <dgm:cxn modelId="{AE089F8E-E2D4-4DCE-B3E5-2C68FA8E779B}" srcId="{B67B1BBA-E61B-4423-AB4A-5BB636BDF706}" destId="{4436A55C-470B-4128-90D2-3EF1FA843330}" srcOrd="1" destOrd="0" parTransId="{71AE0380-1139-4413-827E-DB96B1043AAB}" sibTransId="{5D130D2F-1E8E-4150-929C-65090C901FCE}"/>
    <dgm:cxn modelId="{BD6338FD-5B46-427A-A46F-64F61C1F04D1}" type="presOf" srcId="{4436A55C-470B-4128-90D2-3EF1FA843330}" destId="{286994F8-EEB7-4E46-9E3D-5B57CC3D8780}" srcOrd="0" destOrd="0" presId="urn:microsoft.com/office/officeart/2005/8/layout/hList3"/>
    <dgm:cxn modelId="{5F6EEACC-339C-402E-9133-E5A78598E890}" srcId="{B67B1BBA-E61B-4423-AB4A-5BB636BDF706}" destId="{168BD10A-3537-4838-8AFC-44398FAD1928}" srcOrd="0" destOrd="0" parTransId="{FFCF24E7-9CF5-4A07-AF61-DDFEE4BE35EC}" sibTransId="{D52EB0C3-71DD-41BA-B21A-5DCF7034FD94}"/>
    <dgm:cxn modelId="{11969CAC-8123-4B55-A0E4-913A9DFE2B9A}" srcId="{E30E6ED6-8C1B-4E9A-8D3C-BA5EF8780769}" destId="{B67B1BBA-E61B-4423-AB4A-5BB636BDF706}" srcOrd="0" destOrd="0" parTransId="{A7E81B5E-7F9C-4192-901A-B88BD7AB5328}" sibTransId="{E68352BE-56C1-4D9E-8D60-C0221F25739C}"/>
    <dgm:cxn modelId="{3F1EBD92-A973-493E-8B13-FFCD5A7DC7E6}" type="presOf" srcId="{B621EE61-3223-4FE7-99EC-54A89B89099D}" destId="{A7491E20-B776-4D80-933C-E7524DD9EE65}" srcOrd="0" destOrd="0" presId="urn:microsoft.com/office/officeart/2005/8/layout/hList3"/>
    <dgm:cxn modelId="{8B53ECA8-5B36-4CB6-B2D9-E2B403CEBC98}" type="presOf" srcId="{168BD10A-3537-4838-8AFC-44398FAD1928}" destId="{64E78435-5C0E-4936-A86D-0163F9D5C47A}" srcOrd="0" destOrd="0" presId="urn:microsoft.com/office/officeart/2005/8/layout/hList3"/>
    <dgm:cxn modelId="{6F18B2C7-81E3-487C-BA90-956608E91F0A}" type="presOf" srcId="{B67B1BBA-E61B-4423-AB4A-5BB636BDF706}" destId="{FDBBC322-B8D0-4704-8531-517D2B224E88}" srcOrd="0" destOrd="0" presId="urn:microsoft.com/office/officeart/2005/8/layout/hList3"/>
    <dgm:cxn modelId="{D1EC91E0-DCA4-4EE3-941A-9F61D2925077}" type="presParOf" srcId="{0756AB14-E335-40E9-A1EE-21F1DB232445}" destId="{FDBBC322-B8D0-4704-8531-517D2B224E88}" srcOrd="0" destOrd="0" presId="urn:microsoft.com/office/officeart/2005/8/layout/hList3"/>
    <dgm:cxn modelId="{669672BA-95C8-45CA-9926-0693B8802781}" type="presParOf" srcId="{0756AB14-E335-40E9-A1EE-21F1DB232445}" destId="{4B37AA52-4731-45DD-AF83-5C3E2DBAD682}" srcOrd="1" destOrd="0" presId="urn:microsoft.com/office/officeart/2005/8/layout/hList3"/>
    <dgm:cxn modelId="{5D90609A-428E-4840-B7CE-AD02810D145D}" type="presParOf" srcId="{4B37AA52-4731-45DD-AF83-5C3E2DBAD682}" destId="{64E78435-5C0E-4936-A86D-0163F9D5C47A}" srcOrd="0" destOrd="0" presId="urn:microsoft.com/office/officeart/2005/8/layout/hList3"/>
    <dgm:cxn modelId="{745441B0-8B21-4230-905E-520310A59739}" type="presParOf" srcId="{4B37AA52-4731-45DD-AF83-5C3E2DBAD682}" destId="{286994F8-EEB7-4E46-9E3D-5B57CC3D8780}" srcOrd="1" destOrd="0" presId="urn:microsoft.com/office/officeart/2005/8/layout/hList3"/>
    <dgm:cxn modelId="{EB0C63FA-988B-4DC5-A928-877A50B26F38}" type="presParOf" srcId="{4B37AA52-4731-45DD-AF83-5C3E2DBAD682}" destId="{A7491E20-B776-4D80-933C-E7524DD9EE65}" srcOrd="2" destOrd="0" presId="urn:microsoft.com/office/officeart/2005/8/layout/hList3"/>
    <dgm:cxn modelId="{97E96016-200E-49CB-A3CA-F9F44D63391D}" type="presParOf" srcId="{0756AB14-E335-40E9-A1EE-21F1DB232445}" destId="{EDD73BAD-BA42-479F-A224-D3C9F173CB4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ACFA2-CB9E-4CC2-95F4-6017663ACEF0}">
      <dsp:nvSpPr>
        <dsp:cNvPr id="0" name=""/>
        <dsp:cNvSpPr/>
      </dsp:nvSpPr>
      <dsp:spPr>
        <a:xfrm>
          <a:off x="0" y="0"/>
          <a:ext cx="5824649" cy="122805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По направленности</a:t>
          </a:r>
          <a:endParaRPr lang="ru-RU" sz="4300" kern="1200" dirty="0"/>
        </a:p>
      </dsp:txBody>
      <dsp:txXfrm>
        <a:off x="0" y="0"/>
        <a:ext cx="5824649" cy="1228054"/>
      </dsp:txXfrm>
    </dsp:sp>
    <dsp:sp modelId="{7061CB45-827F-4CA4-BB34-26B9FFDCE0F1}">
      <dsp:nvSpPr>
        <dsp:cNvPr id="0" name=""/>
        <dsp:cNvSpPr/>
      </dsp:nvSpPr>
      <dsp:spPr>
        <a:xfrm>
          <a:off x="0" y="1228054"/>
          <a:ext cx="2912324" cy="2578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Гетероагрессия</a:t>
          </a: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(направлена на окружающих)</a:t>
          </a:r>
          <a:endParaRPr lang="ru-RU" sz="2600" kern="1200" dirty="0"/>
        </a:p>
      </dsp:txBody>
      <dsp:txXfrm>
        <a:off x="0" y="1228054"/>
        <a:ext cx="2912324" cy="2578913"/>
      </dsp:txXfrm>
    </dsp:sp>
    <dsp:sp modelId="{258A4DEA-5E37-47F9-8B51-995F5F20CBE6}">
      <dsp:nvSpPr>
        <dsp:cNvPr id="0" name=""/>
        <dsp:cNvSpPr/>
      </dsp:nvSpPr>
      <dsp:spPr>
        <a:xfrm>
          <a:off x="2912324" y="1228054"/>
          <a:ext cx="2912324" cy="2578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Аутоагрессия</a:t>
          </a: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(направлена на себя)</a:t>
          </a:r>
          <a:endParaRPr lang="ru-RU" sz="2600" kern="1200" dirty="0"/>
        </a:p>
      </dsp:txBody>
      <dsp:txXfrm>
        <a:off x="2912324" y="1228054"/>
        <a:ext cx="2912324" cy="2578913"/>
      </dsp:txXfrm>
    </dsp:sp>
    <dsp:sp modelId="{042F2413-E382-4722-BD98-244ED1C6F621}">
      <dsp:nvSpPr>
        <dsp:cNvPr id="0" name=""/>
        <dsp:cNvSpPr/>
      </dsp:nvSpPr>
      <dsp:spPr>
        <a:xfrm>
          <a:off x="0" y="3806968"/>
          <a:ext cx="5824649" cy="28654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675F9F-C829-48F3-BF45-0FBE98E352E0}">
      <dsp:nvSpPr>
        <dsp:cNvPr id="0" name=""/>
        <dsp:cNvSpPr/>
      </dsp:nvSpPr>
      <dsp:spPr>
        <a:xfrm>
          <a:off x="0" y="0"/>
          <a:ext cx="5824649" cy="122805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 причине появления</a:t>
          </a:r>
          <a:endParaRPr lang="ru-RU" sz="3900" kern="1200" dirty="0"/>
        </a:p>
      </dsp:txBody>
      <dsp:txXfrm>
        <a:off x="0" y="0"/>
        <a:ext cx="5824649" cy="1228054"/>
      </dsp:txXfrm>
    </dsp:sp>
    <dsp:sp modelId="{2E5507C7-1FFB-40C8-9644-9693BD471693}">
      <dsp:nvSpPr>
        <dsp:cNvPr id="0" name=""/>
        <dsp:cNvSpPr/>
      </dsp:nvSpPr>
      <dsp:spPr>
        <a:xfrm>
          <a:off x="0" y="1228054"/>
          <a:ext cx="2912324" cy="2578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Реактивная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(</a:t>
          </a:r>
          <a:r>
            <a:rPr lang="ru-RU" sz="2300" b="0" i="0" kern="1200" dirty="0" smtClean="0"/>
            <a:t>ответная реакция на какой-то внешний раздражитель)</a:t>
          </a:r>
          <a:endParaRPr lang="ru-RU" sz="2300" kern="1200" dirty="0"/>
        </a:p>
      </dsp:txBody>
      <dsp:txXfrm>
        <a:off x="0" y="1228054"/>
        <a:ext cx="2912324" cy="2578913"/>
      </dsp:txXfrm>
    </dsp:sp>
    <dsp:sp modelId="{8C894E39-8BB4-4021-8A7D-7879822FC7F5}">
      <dsp:nvSpPr>
        <dsp:cNvPr id="0" name=""/>
        <dsp:cNvSpPr/>
      </dsp:nvSpPr>
      <dsp:spPr>
        <a:xfrm>
          <a:off x="2912324" y="1228054"/>
          <a:ext cx="2912324" cy="2578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i="0" kern="1200" dirty="0" smtClean="0"/>
            <a:t>Спонтанная (появляется без видимой причины, обычно под влиянием каких-то внутренних импульсов)</a:t>
          </a:r>
          <a:endParaRPr lang="ru-RU" sz="2300" kern="1200" dirty="0"/>
        </a:p>
      </dsp:txBody>
      <dsp:txXfrm>
        <a:off x="2912324" y="1228054"/>
        <a:ext cx="2912324" cy="2578913"/>
      </dsp:txXfrm>
    </dsp:sp>
    <dsp:sp modelId="{0C845CDE-60AC-4160-B9FA-480E3B903C7B}">
      <dsp:nvSpPr>
        <dsp:cNvPr id="0" name=""/>
        <dsp:cNvSpPr/>
      </dsp:nvSpPr>
      <dsp:spPr>
        <a:xfrm>
          <a:off x="0" y="3806968"/>
          <a:ext cx="5824649" cy="28654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58347-4A70-47FE-83B4-778E051E9BEC}">
      <dsp:nvSpPr>
        <dsp:cNvPr id="0" name=""/>
        <dsp:cNvSpPr/>
      </dsp:nvSpPr>
      <dsp:spPr>
        <a:xfrm>
          <a:off x="0" y="0"/>
          <a:ext cx="5756856" cy="125569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По целенаправленности</a:t>
          </a:r>
          <a:endParaRPr lang="ru-RU" sz="3500" kern="1200" dirty="0"/>
        </a:p>
      </dsp:txBody>
      <dsp:txXfrm>
        <a:off x="0" y="0"/>
        <a:ext cx="5756856" cy="1255690"/>
      </dsp:txXfrm>
    </dsp:sp>
    <dsp:sp modelId="{FF77E0C9-50CC-48AD-BCD9-85E31B81D04A}">
      <dsp:nvSpPr>
        <dsp:cNvPr id="0" name=""/>
        <dsp:cNvSpPr/>
      </dsp:nvSpPr>
      <dsp:spPr>
        <a:xfrm>
          <a:off x="1750" y="1255690"/>
          <a:ext cx="2481391" cy="2636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Инструментальная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(</a:t>
          </a:r>
          <a:r>
            <a:rPr lang="ru-RU" sz="1900" b="0" i="0" kern="1200" dirty="0" smtClean="0"/>
            <a:t>как средство достижения результата)</a:t>
          </a:r>
          <a:endParaRPr lang="ru-RU" sz="1900" kern="1200" dirty="0"/>
        </a:p>
      </dsp:txBody>
      <dsp:txXfrm>
        <a:off x="1750" y="1255690"/>
        <a:ext cx="2481391" cy="2636949"/>
      </dsp:txXfrm>
    </dsp:sp>
    <dsp:sp modelId="{823C6A3D-B616-4403-806F-BEC205C708B3}">
      <dsp:nvSpPr>
        <dsp:cNvPr id="0" name=""/>
        <dsp:cNvSpPr/>
      </dsp:nvSpPr>
      <dsp:spPr>
        <a:xfrm>
          <a:off x="2483142" y="1255690"/>
          <a:ext cx="3271963" cy="2636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Целевая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(</a:t>
          </a:r>
          <a:r>
            <a:rPr lang="ru-RU" sz="1900" b="0" i="0" kern="1200" dirty="0" smtClean="0"/>
            <a:t>выступает как заранее спланированное действие, цель которого – нанесение ущерба или вреда объекту)</a:t>
          </a:r>
          <a:endParaRPr lang="ru-RU" sz="1900" kern="1200" dirty="0"/>
        </a:p>
      </dsp:txBody>
      <dsp:txXfrm>
        <a:off x="2483142" y="1255690"/>
        <a:ext cx="3271963" cy="2636949"/>
      </dsp:txXfrm>
    </dsp:sp>
    <dsp:sp modelId="{684F99AE-BDA9-4E8D-94B8-1575BE059F16}">
      <dsp:nvSpPr>
        <dsp:cNvPr id="0" name=""/>
        <dsp:cNvSpPr/>
      </dsp:nvSpPr>
      <dsp:spPr>
        <a:xfrm>
          <a:off x="0" y="3892639"/>
          <a:ext cx="5756856" cy="2929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58347-4A70-47FE-83B4-778E051E9BEC}">
      <dsp:nvSpPr>
        <dsp:cNvPr id="0" name=""/>
        <dsp:cNvSpPr/>
      </dsp:nvSpPr>
      <dsp:spPr>
        <a:xfrm>
          <a:off x="0" y="0"/>
          <a:ext cx="5780468" cy="125569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По открытости проявления</a:t>
          </a:r>
          <a:endParaRPr lang="ru-RU" sz="3500" kern="1200" dirty="0"/>
        </a:p>
      </dsp:txBody>
      <dsp:txXfrm>
        <a:off x="0" y="0"/>
        <a:ext cx="5780468" cy="1255690"/>
      </dsp:txXfrm>
    </dsp:sp>
    <dsp:sp modelId="{FF77E0C9-50CC-48AD-BCD9-85E31B81D04A}">
      <dsp:nvSpPr>
        <dsp:cNvPr id="0" name=""/>
        <dsp:cNvSpPr/>
      </dsp:nvSpPr>
      <dsp:spPr>
        <a:xfrm>
          <a:off x="0" y="1255690"/>
          <a:ext cx="2890234" cy="2636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Прямая агрессия (направлена непосредственно на объект, вызывающий раздражение, возбуждение или тревогу)</a:t>
          </a:r>
          <a:endParaRPr lang="ru-RU" sz="1600" kern="1200" dirty="0"/>
        </a:p>
      </dsp:txBody>
      <dsp:txXfrm>
        <a:off x="0" y="1255690"/>
        <a:ext cx="2890234" cy="2636949"/>
      </dsp:txXfrm>
    </dsp:sp>
    <dsp:sp modelId="{823C6A3D-B616-4403-806F-BEC205C708B3}">
      <dsp:nvSpPr>
        <dsp:cNvPr id="0" name=""/>
        <dsp:cNvSpPr/>
      </dsp:nvSpPr>
      <dsp:spPr>
        <a:xfrm>
          <a:off x="2890234" y="1255690"/>
          <a:ext cx="2890234" cy="2636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Косвенная агрессия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 (обращается на объекты, не вызывающие непосредственно раздражения и возбуждения, но более удобные для проявления агрессии – они доступны, проявление в их адрес агрессии безопасно)</a:t>
          </a:r>
          <a:endParaRPr lang="ru-RU" sz="1600" kern="1200" dirty="0"/>
        </a:p>
      </dsp:txBody>
      <dsp:txXfrm>
        <a:off x="2890234" y="1255690"/>
        <a:ext cx="2890234" cy="2636949"/>
      </dsp:txXfrm>
    </dsp:sp>
    <dsp:sp modelId="{684F99AE-BDA9-4E8D-94B8-1575BE059F16}">
      <dsp:nvSpPr>
        <dsp:cNvPr id="0" name=""/>
        <dsp:cNvSpPr/>
      </dsp:nvSpPr>
      <dsp:spPr>
        <a:xfrm>
          <a:off x="0" y="3892639"/>
          <a:ext cx="5780468" cy="2929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BC322-B8D0-4704-8531-517D2B224E88}">
      <dsp:nvSpPr>
        <dsp:cNvPr id="0" name=""/>
        <dsp:cNvSpPr/>
      </dsp:nvSpPr>
      <dsp:spPr>
        <a:xfrm>
          <a:off x="0" y="0"/>
          <a:ext cx="10586433" cy="115137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По форме проявления </a:t>
          </a:r>
          <a:endParaRPr lang="ru-RU" sz="5300" kern="1200" dirty="0"/>
        </a:p>
      </dsp:txBody>
      <dsp:txXfrm>
        <a:off x="0" y="0"/>
        <a:ext cx="10586433" cy="1151371"/>
      </dsp:txXfrm>
    </dsp:sp>
    <dsp:sp modelId="{64E78435-5C0E-4936-A86D-0163F9D5C47A}">
      <dsp:nvSpPr>
        <dsp:cNvPr id="0" name=""/>
        <dsp:cNvSpPr/>
      </dsp:nvSpPr>
      <dsp:spPr>
        <a:xfrm>
          <a:off x="5169" y="1151371"/>
          <a:ext cx="3525364" cy="2417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 smtClean="0"/>
            <a:t>Вербальная (выражается в словесной форме</a:t>
          </a:r>
          <a:endParaRPr lang="ru-RU" sz="2800" kern="1200" dirty="0"/>
        </a:p>
      </dsp:txBody>
      <dsp:txXfrm>
        <a:off x="5169" y="1151371"/>
        <a:ext cx="3525364" cy="2417879"/>
      </dsp:txXfrm>
    </dsp:sp>
    <dsp:sp modelId="{286994F8-EEB7-4E46-9E3D-5B57CC3D8780}">
      <dsp:nvSpPr>
        <dsp:cNvPr id="0" name=""/>
        <dsp:cNvSpPr/>
      </dsp:nvSpPr>
      <dsp:spPr>
        <a:xfrm>
          <a:off x="3530534" y="1151371"/>
          <a:ext cx="3525364" cy="2417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Экспрессивная (проявляется невербальными средствами: мимикой, жестами, интонацией голоса)</a:t>
          </a:r>
          <a:endParaRPr lang="ru-RU" sz="2500" kern="1200" dirty="0"/>
        </a:p>
      </dsp:txBody>
      <dsp:txXfrm>
        <a:off x="3530534" y="1151371"/>
        <a:ext cx="3525364" cy="2417879"/>
      </dsp:txXfrm>
    </dsp:sp>
    <dsp:sp modelId="{A7491E20-B776-4D80-933C-E7524DD9EE65}">
      <dsp:nvSpPr>
        <dsp:cNvPr id="0" name=""/>
        <dsp:cNvSpPr/>
      </dsp:nvSpPr>
      <dsp:spPr>
        <a:xfrm>
          <a:off x="7055898" y="1151371"/>
          <a:ext cx="3525364" cy="2417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Физическая (прямое применение силы для нанесения физического или морального ущерба)</a:t>
          </a:r>
          <a:endParaRPr lang="ru-RU" sz="2500" kern="1200" dirty="0"/>
        </a:p>
      </dsp:txBody>
      <dsp:txXfrm>
        <a:off x="7055898" y="1151371"/>
        <a:ext cx="3525364" cy="2417879"/>
      </dsp:txXfrm>
    </dsp:sp>
    <dsp:sp modelId="{EDD73BAD-BA42-479F-A224-D3C9F173CB44}">
      <dsp:nvSpPr>
        <dsp:cNvPr id="0" name=""/>
        <dsp:cNvSpPr/>
      </dsp:nvSpPr>
      <dsp:spPr>
        <a:xfrm>
          <a:off x="0" y="3569250"/>
          <a:ext cx="10586433" cy="26865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1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809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59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99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88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64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071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76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22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4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40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2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447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B1F512A-1785-49CB-BF02-F478B8014956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245B6A0-D133-49CA-AE92-63BD9C61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4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5212" y="1598881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Агрессивность дошкольников</a:t>
            </a:r>
            <a:endParaRPr lang="ru-RU" sz="72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775" y="4374110"/>
            <a:ext cx="9144000" cy="1655762"/>
          </a:xfrm>
        </p:spPr>
        <p:txBody>
          <a:bodyPr/>
          <a:lstStyle/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627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Диагностика детской агрессивности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4" y="2395470"/>
            <a:ext cx="11642500" cy="428866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Любая деятельность психолога по коррекции начинается с запроса о возникших трудностях в поведении ребёнка. Запрос может поступить от родителей ребёнка, педагога. Любой запрос необходимо уточнить. Привлекая для обсуждения всех участников происходящих событий. После получения первичной информации проводится диагностика. Она может проводится с педагогами, родителями, ребёнком, целым классом. При исследовании агрессивного поведения чаще всего применяют метод наблюдения, опрос и анкетирование.</a:t>
            </a:r>
          </a:p>
          <a:p>
            <a:r>
              <a:rPr lang="ru-RU" dirty="0">
                <a:solidFill>
                  <a:schemeClr val="tx1"/>
                </a:solidFill>
              </a:rPr>
              <a:t>Все </a:t>
            </a:r>
            <a:r>
              <a:rPr lang="ru-RU" dirty="0" smtClean="0">
                <a:solidFill>
                  <a:schemeClr val="tx1"/>
                </a:solidFill>
              </a:rPr>
              <a:t>взрослые</a:t>
            </a:r>
            <a:r>
              <a:rPr lang="ru-RU" dirty="0">
                <a:solidFill>
                  <a:schemeClr val="tx1"/>
                </a:solidFill>
              </a:rPr>
              <a:t> (администрация, педагоги, родители) могут ответить на вопросы </a:t>
            </a:r>
            <a:r>
              <a:rPr lang="ru-RU" dirty="0" smtClean="0">
                <a:solidFill>
                  <a:schemeClr val="tx1"/>
                </a:solidFill>
              </a:rPr>
              <a:t>опросника, заполнить анкеты, пройти тесты.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Детям </a:t>
            </a:r>
            <a:r>
              <a:rPr lang="ru-RU" dirty="0">
                <a:solidFill>
                  <a:schemeClr val="tx1"/>
                </a:solidFill>
              </a:rPr>
              <a:t>про диагностике агрессивности предлагают методика «Как ты поступишь» (на основе метода «Незаконченных предложений»), опросник А. </a:t>
            </a:r>
            <a:r>
              <a:rPr lang="ru-RU" dirty="0" err="1">
                <a:solidFill>
                  <a:schemeClr val="tx1"/>
                </a:solidFill>
              </a:rPr>
              <a:t>Басса</a:t>
            </a:r>
            <a:r>
              <a:rPr lang="ru-RU" dirty="0">
                <a:solidFill>
                  <a:schemeClr val="tx1"/>
                </a:solidFill>
              </a:rPr>
              <a:t> и А. </a:t>
            </a:r>
            <a:r>
              <a:rPr lang="ru-RU" dirty="0" err="1">
                <a:solidFill>
                  <a:schemeClr val="tx1"/>
                </a:solidFill>
              </a:rPr>
              <a:t>Дарки</a:t>
            </a:r>
            <a:r>
              <a:rPr lang="ru-RU" dirty="0">
                <a:solidFill>
                  <a:schemeClr val="tx1"/>
                </a:solidFill>
              </a:rPr>
              <a:t>, методику изучения самооценки Т. </a:t>
            </a:r>
            <a:r>
              <a:rPr lang="ru-RU" dirty="0" err="1">
                <a:solidFill>
                  <a:schemeClr val="tx1"/>
                </a:solidFill>
              </a:rPr>
              <a:t>Дембо</a:t>
            </a:r>
            <a:r>
              <a:rPr lang="ru-RU" dirty="0">
                <a:solidFill>
                  <a:schemeClr val="tx1"/>
                </a:solidFill>
              </a:rPr>
              <a:t>, С. Я. Рубинштейн в модификации А. М. Прихожан, </a:t>
            </a:r>
            <a:r>
              <a:rPr lang="ru-RU" dirty="0" err="1">
                <a:solidFill>
                  <a:schemeClr val="tx1"/>
                </a:solidFill>
              </a:rPr>
              <a:t>фрустрационный</a:t>
            </a:r>
            <a:r>
              <a:rPr lang="ru-RU" dirty="0">
                <a:solidFill>
                  <a:schemeClr val="tx1"/>
                </a:solidFill>
              </a:rPr>
              <a:t> тест С. Розенцвейга (детский вариант), проективные методики «Кактус», «Рисунок несуществующего животного», «Рисунок семьи», «Дом – дерево – человек».  </a:t>
            </a:r>
          </a:p>
          <a:p>
            <a:r>
              <a:rPr lang="ru-RU" dirty="0">
                <a:solidFill>
                  <a:schemeClr val="tx1"/>
                </a:solidFill>
              </a:rPr>
              <a:t>После проведения диагностики переходят к коррекционной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156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Совместная терапия ребёнка и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4" y="2305318"/>
            <a:ext cx="11243256" cy="443033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Агрессивные </a:t>
            </a:r>
            <a:r>
              <a:rPr lang="ru-RU" dirty="0">
                <a:solidFill>
                  <a:schemeClr val="tx1"/>
                </a:solidFill>
              </a:rPr>
              <a:t>дети выходят из семей, внутри которых наблюдаются агрессивные взаимоотношения. Поэтому очень важна роль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семейной терапии </a:t>
            </a:r>
            <a:r>
              <a:rPr lang="ru-RU" dirty="0">
                <a:solidFill>
                  <a:schemeClr val="tx1"/>
                </a:solidFill>
              </a:rPr>
              <a:t>– метода восстановления функционального единства семьи путём нормализации отношений и психического здоровья её членов.</a:t>
            </a:r>
          </a:p>
          <a:p>
            <a:r>
              <a:rPr lang="ru-RU" dirty="0">
                <a:solidFill>
                  <a:schemeClr val="tx1"/>
                </a:solidFill>
              </a:rPr>
              <a:t>Психолог, ребёнок и родители составляют малую группу, с которой проводятся сеансы терапии. Специалисту необходимо соблюдать нейтралитет, который должен быть не сдержанным и эмоционально холодным, а тёплым, эмпатическим.</a:t>
            </a:r>
          </a:p>
          <a:p>
            <a:r>
              <a:rPr lang="ru-RU" dirty="0">
                <a:solidFill>
                  <a:schemeClr val="tx1"/>
                </a:solidFill>
              </a:rPr>
              <a:t>Занятия с </a:t>
            </a:r>
            <a:r>
              <a:rPr lang="ru-RU" dirty="0" smtClean="0">
                <a:solidFill>
                  <a:schemeClr val="tx1"/>
                </a:solidFill>
              </a:rPr>
              <a:t>дошкольниками чаще </a:t>
            </a:r>
            <a:r>
              <a:rPr lang="ru-RU" dirty="0">
                <a:solidFill>
                  <a:schemeClr val="tx1"/>
                </a:solidFill>
              </a:rPr>
              <a:t>поводятся в форме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игротерапии</a:t>
            </a:r>
            <a:r>
              <a:rPr lang="ru-RU" dirty="0">
                <a:solidFill>
                  <a:schemeClr val="tx1"/>
                </a:solidFill>
              </a:rPr>
              <a:t>. Родители и психолог являются партнёрами ребёнка по игре, то есть участвуют в игре «на равных» с ребёнком.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Успех </a:t>
            </a:r>
            <a:r>
              <a:rPr lang="ru-RU" b="1" dirty="0">
                <a:solidFill>
                  <a:schemeClr val="tx1"/>
                </a:solidFill>
              </a:rPr>
              <a:t>семейной терапии достигается благодаря: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осознанию родителями причин агрессивного поведения ребёнка,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паритетному участию всех членов семьи в </a:t>
            </a:r>
            <a:r>
              <a:rPr lang="ru-RU" dirty="0" err="1">
                <a:solidFill>
                  <a:schemeClr val="tx1"/>
                </a:solidFill>
              </a:rPr>
              <a:t>психокоррекции</a:t>
            </a:r>
            <a:r>
              <a:rPr lang="ru-RU" dirty="0">
                <a:solidFill>
                  <a:schemeClr val="tx1"/>
                </a:solidFill>
              </a:rPr>
              <a:t>,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выполнению рекомендаций психолога,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соблюдению мира в семье в период проведения коррекционных мероприятий,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сочетанию семейной терапии с индивидуальной и групповой формами помощи.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477" y="4520484"/>
            <a:ext cx="10174310" cy="2215167"/>
          </a:xfrm>
          <a:prstGeom prst="rect">
            <a:avLst/>
          </a:prstGeom>
          <a:noFill/>
          <a:ln w="44450">
            <a:solidFill>
              <a:schemeClr val="tx2">
                <a:lumMod val="75000"/>
                <a:alpha val="93725"/>
              </a:schemeClr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05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Индивидуальная работа с агрессивными детьми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2215167"/>
            <a:ext cx="7572777" cy="4642834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коррекции агрессивных форм поведения используются различные методы по следующим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направлениям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игра (очень часто используется в работе с младшими детьми),</a:t>
            </a:r>
          </a:p>
          <a:p>
            <a:pPr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изъятие из привычного окружения и помещение в корригирующую среду или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группу,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творческое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самовыражение,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сублимирование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агрессии в социально-одобряемую деятельность (труд, общественная работа, социальная работа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), спорт,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участие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тренинговой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группе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проведении данной формы работы у психолога есть возможность более тщательно изучить причины возникновения агрессивных особенностей ребёнка, оказать ему помощь в коррекции индивидуальных проблем в эмоционально-волевой и личностной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сферах. 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960" y="2743202"/>
            <a:ext cx="4361646" cy="32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56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Коррекция агрессивного поведения в группе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549" y="2356834"/>
            <a:ext cx="11114467" cy="422427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Целью</a:t>
            </a:r>
            <a:r>
              <a:rPr lang="ru-RU" dirty="0">
                <a:solidFill>
                  <a:schemeClr val="tx1"/>
                </a:solidFill>
              </a:rPr>
              <a:t> групповой терапии является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восстановление психического единства личности посредством нормализации её отношений</a:t>
            </a:r>
            <a:r>
              <a:rPr lang="ru-RU" dirty="0">
                <a:solidFill>
                  <a:schemeClr val="tx1"/>
                </a:solidFill>
              </a:rPr>
              <a:t>. Основная терапевтическая задача состоит в эмоциональном </a:t>
            </a:r>
            <a:r>
              <a:rPr lang="ru-RU" dirty="0" err="1">
                <a:solidFill>
                  <a:schemeClr val="tx1"/>
                </a:solidFill>
              </a:rPr>
              <a:t>отреагировании</a:t>
            </a:r>
            <a:r>
              <a:rPr lang="ru-RU" dirty="0">
                <a:solidFill>
                  <a:schemeClr val="tx1"/>
                </a:solidFill>
              </a:rPr>
              <a:t> конфликтных ситуаций в группе и </a:t>
            </a:r>
            <a:r>
              <a:rPr lang="ru-RU" dirty="0" err="1">
                <a:solidFill>
                  <a:schemeClr val="tx1"/>
                </a:solidFill>
              </a:rPr>
              <a:t>дезактуализации</a:t>
            </a:r>
            <a:r>
              <a:rPr lang="ru-RU" dirty="0">
                <a:solidFill>
                  <a:schemeClr val="tx1"/>
                </a:solidFill>
              </a:rPr>
              <a:t> угрожающих образов в сознании посредством их условного изображения в игре, упражнении, проигрывании ситуаций.</a:t>
            </a:r>
          </a:p>
          <a:p>
            <a:r>
              <a:rPr lang="ru-RU" dirty="0">
                <a:solidFill>
                  <a:schemeClr val="tx1"/>
                </a:solidFill>
              </a:rPr>
              <a:t>При групповой коррекции агрессивного поведения детей используются различные </a:t>
            </a:r>
            <a:r>
              <a:rPr lang="ru-RU" b="1" dirty="0">
                <a:solidFill>
                  <a:schemeClr val="tx1"/>
                </a:solidFill>
              </a:rPr>
              <a:t>формы работы: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беседа,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ролевое проигрывание ситуаций,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упражнения на самопознание и самовоспитание,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этюды, пантомима,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изобразительная деятельность,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физические упражнения, подвижные игры,</a:t>
            </a:r>
          </a:p>
          <a:p>
            <a:pPr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психогимнастика</a:t>
            </a:r>
            <a:r>
              <a:rPr lang="ru-RU" dirty="0">
                <a:solidFill>
                  <a:schemeClr val="tx1"/>
                </a:solidFill>
              </a:rPr>
              <a:t>, ауторелаксация.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844" y="3836789"/>
            <a:ext cx="4370231" cy="292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09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Рекомендации в поведении родителям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2318196"/>
            <a:ext cx="7328079" cy="4539803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Быть внимательным к нуждам и потребностям ребёнка.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Демонстрировать модель неагрессивного поведения.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Быть последовательным в наказаниях ребёнка. Наказывать за конкретные поступки.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Наказание не должно унижать ребёнка.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Обучать приемлемым способам выражения гнева.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Давать ребёнку возможность проявлять гнев непосредственно после </a:t>
            </a:r>
            <a:r>
              <a:rPr lang="ru-RU" sz="2100" dirty="0" err="1">
                <a:solidFill>
                  <a:schemeClr val="tx1"/>
                </a:solidFill>
              </a:rPr>
              <a:t>фрустрирующего</a:t>
            </a:r>
            <a:r>
              <a:rPr lang="ru-RU" sz="2100" dirty="0">
                <a:solidFill>
                  <a:schemeClr val="tx1"/>
                </a:solidFill>
              </a:rPr>
              <a:t> события.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Обучать распознаванию собственного эмоционального состояния и состояния окружающих людей.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Развивать способность к </a:t>
            </a:r>
            <a:r>
              <a:rPr lang="ru-RU" sz="2100" dirty="0" err="1">
                <a:solidFill>
                  <a:schemeClr val="tx1"/>
                </a:solidFill>
              </a:rPr>
              <a:t>эмпатии</a:t>
            </a:r>
            <a:r>
              <a:rPr lang="ru-RU" sz="2100" dirty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Расширять поведенческий репертуар ребёнка.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Отрабатывать навык реагирования в конфликтных ситуациях.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solidFill>
                  <a:schemeClr val="tx1"/>
                </a:solidFill>
              </a:rPr>
              <a:t>Учить брать ответственность на себя.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613" y="2879028"/>
            <a:ext cx="4611021" cy="30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7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Рекомендации в поведении педагогам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411" y="2472744"/>
            <a:ext cx="6581103" cy="388942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Спокойное </a:t>
            </a:r>
            <a:r>
              <a:rPr lang="ru-RU" dirty="0">
                <a:solidFill>
                  <a:schemeClr val="tx1"/>
                </a:solidFill>
              </a:rPr>
              <a:t>отношение в </a:t>
            </a:r>
            <a:r>
              <a:rPr lang="ru-RU" dirty="0" smtClean="0">
                <a:solidFill>
                  <a:schemeClr val="tx1"/>
                </a:solidFill>
              </a:rPr>
              <a:t>случае </a:t>
            </a:r>
            <a:r>
              <a:rPr lang="ru-RU" dirty="0">
                <a:solidFill>
                  <a:schemeClr val="tx1"/>
                </a:solidFill>
              </a:rPr>
              <a:t>незначительной агрессии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Акцентирование внимания на поступках (поведении), а не на личности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Контроль над собственными негативными эмоциями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Снижение напряжения ситуации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Обсуждение проступка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Сохранение положительной репутации ребенка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Демонстрация модели неагрессивного поведения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514" y="2712098"/>
            <a:ext cx="5114544" cy="34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3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Агрессия 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491" y="2562896"/>
            <a:ext cx="4194329" cy="3791447"/>
          </a:xfrm>
        </p:spPr>
        <p:txBody>
          <a:bodyPr>
            <a:noAutofit/>
          </a:bodyPr>
          <a:lstStyle/>
          <a:p>
            <a:r>
              <a:rPr lang="ru-RU" sz="4400" dirty="0" smtClean="0"/>
              <a:t> </a:t>
            </a:r>
            <a:r>
              <a:rPr lang="ru-RU" sz="2800" dirty="0"/>
              <a:t>– </a:t>
            </a:r>
            <a:r>
              <a:rPr lang="ru-RU" sz="2800" dirty="0" smtClean="0"/>
              <a:t>проявление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агрессивности</a:t>
            </a:r>
            <a:r>
              <a:rPr lang="ru-RU" sz="2800" dirty="0"/>
              <a:t> в деструктивных действиях, целью которых является нанесение вреда тому или иному лицу.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973" y="2562896"/>
            <a:ext cx="6308769" cy="379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97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>
                <a:solidFill>
                  <a:schemeClr val="tx2">
                    <a:lumMod val="50000"/>
                  </a:schemeClr>
                </a:solidFill>
              </a:rPr>
              <a:t>Агрессивность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2526226"/>
            <a:ext cx="5306095" cy="3900332"/>
          </a:xfrm>
        </p:spPr>
        <p:txBody>
          <a:bodyPr>
            <a:noAutofit/>
          </a:bodyPr>
          <a:lstStyle/>
          <a:p>
            <a:r>
              <a:rPr lang="ru-RU" sz="2800" dirty="0" smtClean="0"/>
              <a:t>– </a:t>
            </a:r>
            <a:r>
              <a:rPr lang="ru-RU" sz="2800" dirty="0"/>
              <a:t>свойство личности, заключающееся в готовности и предпочтении использования насильственных средств для реализации своих целей.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856" y="2587648"/>
            <a:ext cx="5772458" cy="383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463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Виды агрессивности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569164"/>
              </p:ext>
            </p:extLst>
          </p:nvPr>
        </p:nvGraphicFramePr>
        <p:xfrm>
          <a:off x="241300" y="2539105"/>
          <a:ext cx="5824649" cy="4093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11114095"/>
              </p:ext>
            </p:extLst>
          </p:nvPr>
        </p:nvGraphicFramePr>
        <p:xfrm>
          <a:off x="6204218" y="2553951"/>
          <a:ext cx="5824649" cy="4093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55414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Виды агрессивности</a:t>
            </a:r>
            <a:endParaRPr lang="ru-RU" sz="5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0656185"/>
              </p:ext>
            </p:extLst>
          </p:nvPr>
        </p:nvGraphicFramePr>
        <p:xfrm>
          <a:off x="231821" y="2485622"/>
          <a:ext cx="5756856" cy="4185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954000"/>
              </p:ext>
            </p:extLst>
          </p:nvPr>
        </p:nvGraphicFramePr>
        <p:xfrm>
          <a:off x="6207616" y="2485622"/>
          <a:ext cx="5780469" cy="4185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78614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Виды агрессивности</a:t>
            </a:r>
            <a:endParaRPr lang="ru-RU" sz="5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21249"/>
              </p:ext>
            </p:extLst>
          </p:nvPr>
        </p:nvGraphicFramePr>
        <p:xfrm>
          <a:off x="721217" y="2485623"/>
          <a:ext cx="10586433" cy="383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7614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К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лассификации </a:t>
            </a:r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проявления детской агрессии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518" y="2434107"/>
            <a:ext cx="7545223" cy="442389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Дети, склонные к проявлению </a:t>
            </a:r>
            <a:r>
              <a:rPr lang="ru-RU" b="1" dirty="0">
                <a:solidFill>
                  <a:schemeClr val="tx1"/>
                </a:solidFill>
              </a:rPr>
              <a:t>физической </a:t>
            </a:r>
            <a:r>
              <a:rPr lang="ru-RU" b="1" dirty="0" smtClean="0">
                <a:solidFill>
                  <a:schemeClr val="tx1"/>
                </a:solidFill>
              </a:rPr>
              <a:t>агрессии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любят </a:t>
            </a:r>
            <a:r>
              <a:rPr lang="ru-RU" dirty="0">
                <a:solidFill>
                  <a:schemeClr val="tx1"/>
                </a:solidFill>
              </a:rPr>
              <a:t>демонстрировать свою силу и власть, доминировать над другими людьми, проявлять садистские тенденции. Эти дети отличаются малой рассудительностью и сдержанностью, плохим самоконтролем. Они действуют импульсивно и непродуманно, игнорируя этические нормы, моральные ограничения.</a:t>
            </a:r>
          </a:p>
          <a:p>
            <a:r>
              <a:rPr lang="ru-RU" dirty="0">
                <a:solidFill>
                  <a:schemeClr val="tx1"/>
                </a:solidFill>
              </a:rPr>
              <a:t>Дети, склонные к проявлению </a:t>
            </a:r>
            <a:r>
              <a:rPr lang="ru-RU" b="1" dirty="0">
                <a:solidFill>
                  <a:schemeClr val="tx1"/>
                </a:solidFill>
              </a:rPr>
              <a:t>вербальной </a:t>
            </a:r>
            <a:r>
              <a:rPr lang="ru-RU" b="1" dirty="0" smtClean="0">
                <a:solidFill>
                  <a:schemeClr val="tx1"/>
                </a:solidFill>
              </a:rPr>
              <a:t>агрессии </a:t>
            </a:r>
            <a:r>
              <a:rPr lang="ru-RU" dirty="0" smtClean="0">
                <a:solidFill>
                  <a:schemeClr val="tx1"/>
                </a:solidFill>
              </a:rPr>
              <a:t>активны </a:t>
            </a:r>
            <a:r>
              <a:rPr lang="ru-RU" dirty="0">
                <a:solidFill>
                  <a:schemeClr val="tx1"/>
                </a:solidFill>
              </a:rPr>
              <a:t>и работоспособны, но в эмоциональных проявлениях склонны к сниженному фону настроения. Поэтому часто внешне производят впечатление угрюмых, недоступных, высокомерных. </a:t>
            </a:r>
            <a:r>
              <a:rPr lang="ru-RU" dirty="0" smtClean="0">
                <a:solidFill>
                  <a:schemeClr val="tx1"/>
                </a:solidFill>
              </a:rPr>
              <a:t>Свои </a:t>
            </a:r>
            <a:r>
              <a:rPr lang="ru-RU" dirty="0">
                <a:solidFill>
                  <a:schemeClr val="tx1"/>
                </a:solidFill>
              </a:rPr>
              <a:t>чувства и отношение к окружающим они не скрывают и выражают их в агрессивных вербальных формах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8021741" y="2343954"/>
            <a:ext cx="813166" cy="1957589"/>
          </a:xfrm>
          <a:prstGeom prst="rightArrow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37938" y="2434107"/>
            <a:ext cx="32540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активны, деятельны, </a:t>
            </a:r>
            <a:r>
              <a:rPr lang="ru-RU" dirty="0" err="1"/>
              <a:t>целеустремлённы</a:t>
            </a:r>
            <a:r>
              <a:rPr lang="ru-RU" dirty="0"/>
              <a:t>, отличаются решительностью, склонностью к риску, бесцеремонностью, авантюризмом</a:t>
            </a:r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8021741" y="4437904"/>
            <a:ext cx="813166" cy="1957589"/>
          </a:xfrm>
          <a:prstGeom prst="rightArrow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37938" y="4646053"/>
            <a:ext cx="3254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отличаются психической неуравновешенностью, постоянной тревожностью, сомнениями и неуверенностью в себе</a:t>
            </a:r>
          </a:p>
        </p:txBody>
      </p:sp>
    </p:spTree>
    <p:extLst>
      <p:ext uri="{BB962C8B-B14F-4D97-AF65-F5344CB8AC3E}">
        <p14:creationId xmlns:p14="http://schemas.microsoft.com/office/powerpoint/2010/main" val="1349098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Классификации проявления детской агрессии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398" y="2485623"/>
            <a:ext cx="7532344" cy="4333801"/>
          </a:xfrm>
        </p:spPr>
        <p:txBody>
          <a:bodyPr>
            <a:normAutofit/>
          </a:bodyPr>
          <a:lstStyle/>
          <a:p>
            <a:r>
              <a:rPr lang="ru-RU" sz="1900" dirty="0">
                <a:solidFill>
                  <a:schemeClr val="tx1"/>
                </a:solidFill>
              </a:rPr>
              <a:t>Дети, склонные к проявлению </a:t>
            </a:r>
            <a:r>
              <a:rPr lang="ru-RU" sz="1900" b="1" dirty="0">
                <a:solidFill>
                  <a:schemeClr val="tx1"/>
                </a:solidFill>
              </a:rPr>
              <a:t>косвенной </a:t>
            </a:r>
            <a:r>
              <a:rPr lang="ru-RU" sz="1900" b="1" dirty="0" smtClean="0">
                <a:solidFill>
                  <a:schemeClr val="tx1"/>
                </a:solidFill>
              </a:rPr>
              <a:t>агрессии</a:t>
            </a:r>
            <a:r>
              <a:rPr lang="ru-RU" sz="1900" dirty="0" smtClean="0">
                <a:solidFill>
                  <a:schemeClr val="tx1"/>
                </a:solidFill>
              </a:rPr>
              <a:t>, с </a:t>
            </a:r>
            <a:r>
              <a:rPr lang="ru-RU" sz="1900" dirty="0">
                <a:solidFill>
                  <a:schemeClr val="tx1"/>
                </a:solidFill>
              </a:rPr>
              <a:t>удовольствием отдаются чувственным наслаждениям, стремятся к немедленному удовлетворению своих потребностей, не считаясь с обстоятельствами, моральными нормами, этическими стандартами и желаниями окружающих. Эти дети очень плохо переносят критику и замечания в свой адрес.</a:t>
            </a:r>
          </a:p>
          <a:p>
            <a:r>
              <a:rPr lang="ru-RU" sz="1900" dirty="0">
                <a:solidFill>
                  <a:schemeClr val="tx1"/>
                </a:solidFill>
              </a:rPr>
              <a:t>Дети, склонные к проявлению </a:t>
            </a:r>
            <a:r>
              <a:rPr lang="ru-RU" sz="1900" b="1" dirty="0" smtClean="0">
                <a:solidFill>
                  <a:schemeClr val="tx1"/>
                </a:solidFill>
              </a:rPr>
              <a:t>негативизма</a:t>
            </a:r>
            <a:r>
              <a:rPr lang="ru-RU" sz="1900" dirty="0" smtClean="0">
                <a:solidFill>
                  <a:schemeClr val="tx1"/>
                </a:solidFill>
              </a:rPr>
              <a:t>. Критику</a:t>
            </a:r>
            <a:r>
              <a:rPr lang="ru-RU" sz="1900" dirty="0">
                <a:solidFill>
                  <a:schemeClr val="tx1"/>
                </a:solidFill>
              </a:rPr>
              <a:t>, равнодушие окружающих воспринимают как обиду и оскорбление и начинают сразу активно выражать своё негативное отношение.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10800000">
            <a:off x="8021742" y="2781836"/>
            <a:ext cx="813166" cy="1957589"/>
          </a:xfrm>
          <a:prstGeom prst="rightArrow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50816" y="2276511"/>
            <a:ext cx="3078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отличаются чрезмерной импульсивностью, слабым самоконтролем, недостаточной социализацией влечений и низкой осознанностью своих действий</a:t>
            </a: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8021742" y="4861834"/>
            <a:ext cx="813166" cy="1957589"/>
          </a:xfrm>
          <a:prstGeom prst="rightArrow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950816" y="4947275"/>
            <a:ext cx="30200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отличаются повышенной ранимостью и впечатлительностью, эгоистичностью, </a:t>
            </a:r>
            <a:r>
              <a:rPr lang="ru-RU" dirty="0" smtClean="0"/>
              <a:t>чрезмерным </a:t>
            </a:r>
            <a:r>
              <a:rPr lang="ru-RU" dirty="0"/>
              <a:t>самомнением</a:t>
            </a:r>
          </a:p>
        </p:txBody>
      </p:sp>
    </p:spTree>
    <p:extLst>
      <p:ext uri="{BB962C8B-B14F-4D97-AF65-F5344CB8AC3E}">
        <p14:creationId xmlns:p14="http://schemas.microsoft.com/office/powerpoint/2010/main" val="58219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531" y="1025184"/>
            <a:ext cx="8761413" cy="706964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Формирование детской агрессивности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2498501"/>
            <a:ext cx="11191741" cy="40697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Одним </a:t>
            </a:r>
            <a:r>
              <a:rPr lang="ru-RU" dirty="0">
                <a:solidFill>
                  <a:schemeClr val="tx1"/>
                </a:solidFill>
              </a:rPr>
              <a:t>из механизмов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привлечения ребёнком внимания к себе</a:t>
            </a:r>
            <a:r>
              <a:rPr lang="ru-RU" dirty="0">
                <a:solidFill>
                  <a:schemeClr val="tx1"/>
                </a:solidFill>
              </a:rPr>
              <a:t>, способом добиться своих целей </a:t>
            </a:r>
            <a:r>
              <a:rPr lang="ru-RU" dirty="0" smtClean="0">
                <a:solidFill>
                  <a:schemeClr val="tx1"/>
                </a:solidFill>
              </a:rPr>
              <a:t>являются </a:t>
            </a:r>
            <a:r>
              <a:rPr lang="ru-RU" dirty="0">
                <a:solidFill>
                  <a:schemeClr val="tx1"/>
                </a:solidFill>
              </a:rPr>
              <a:t>проявления агрессивности. Поэтому первые проявления агрессивности у ребёнка видны уже на третьем месяце его жизни:</a:t>
            </a: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он стучит ножками, бьёт ручками, пытаясь привлечь к себе внимание.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Попав </a:t>
            </a:r>
            <a:r>
              <a:rPr lang="ru-RU" dirty="0">
                <a:solidFill>
                  <a:schemeClr val="tx1"/>
                </a:solidFill>
              </a:rPr>
              <a:t>в ситуацию, когда его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потребности не удовлетворены</a:t>
            </a:r>
            <a:r>
              <a:rPr lang="ru-RU" dirty="0">
                <a:solidFill>
                  <a:schemeClr val="tx1"/>
                </a:solidFill>
              </a:rPr>
              <a:t>, ребёнок реагирует отрицательными эмоциями. Это могут быть гнев, ярость, тревога, страх. Для восстановления психологического комфорта ребёнок должен либо изменить ситуацию в нужном ему направлении, либо восстановить своё эмоциональное равновесие, несмотря на неблагоприятную ситуацию. Управляемые механизмы психологической защиты у детей ещё не сформированы. Поэтому дети обычно стремятся изменить ситуацию, и нередко – с помощью агрессии. Если подобное поведение ребёнка вызывает неодобрение у взрослых, ребёнок будет учиться контролировать свою агрессию. Развитие внутреннего контроля часто идёт с помощью процесса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идентификации </a:t>
            </a:r>
            <a:r>
              <a:rPr lang="ru-RU" dirty="0">
                <a:solidFill>
                  <a:schemeClr val="tx1"/>
                </a:solidFill>
              </a:rPr>
              <a:t>– стремления поступать как знакомый человек.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Таким образом,</a:t>
            </a: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формирование агрессивного поведения у детей во многом зависит от окружающих их взрослых</a:t>
            </a:r>
            <a:r>
              <a:rPr lang="ru-RU" dirty="0">
                <a:solidFill>
                  <a:schemeClr val="tx1"/>
                </a:solidFill>
              </a:rPr>
              <a:t>: от их реакции на поведение детей, от личного примера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6312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Другая 3">
      <a:dk1>
        <a:sysClr val="windowText" lastClr="000000"/>
      </a:dk1>
      <a:lt1>
        <a:sysClr val="window" lastClr="FFFFFF"/>
      </a:lt1>
      <a:dk2>
        <a:srgbClr val="D0C3BE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363</TotalTime>
  <Words>1139</Words>
  <Application>Microsoft Office PowerPoint</Application>
  <PresentationFormat>Широкоэкранный</PresentationFormat>
  <Paragraphs>97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Ион (конференц-зал)</vt:lpstr>
      <vt:lpstr>Агрессивность дошкольников</vt:lpstr>
      <vt:lpstr>Агрессия </vt:lpstr>
      <vt:lpstr>Агрессивность</vt:lpstr>
      <vt:lpstr>Виды агрессивности</vt:lpstr>
      <vt:lpstr>Виды агрессивности</vt:lpstr>
      <vt:lpstr>Виды агрессивности</vt:lpstr>
      <vt:lpstr>Классификации проявления детской агрессии</vt:lpstr>
      <vt:lpstr>Классификации проявления детской агрессии</vt:lpstr>
      <vt:lpstr>Формирование детской агрессивности</vt:lpstr>
      <vt:lpstr>Диагностика детской агрессивности</vt:lpstr>
      <vt:lpstr>Совместная терапия ребёнка и родителей</vt:lpstr>
      <vt:lpstr>Индивидуальная работа с агрессивными детьми</vt:lpstr>
      <vt:lpstr>Коррекция агрессивного поведения в группе</vt:lpstr>
      <vt:lpstr>Рекомендации в поведении родителям</vt:lpstr>
      <vt:lpstr>Рекомендации в поведении педагогам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Viliya</dc:creator>
  <cp:lastModifiedBy>Андрей</cp:lastModifiedBy>
  <cp:revision>32</cp:revision>
  <dcterms:created xsi:type="dcterms:W3CDTF">2018-10-29T12:18:39Z</dcterms:created>
  <dcterms:modified xsi:type="dcterms:W3CDTF">2019-11-12T05:03:41Z</dcterms:modified>
</cp:coreProperties>
</file>