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82" r:id="rId3"/>
    <p:sldId id="483" r:id="rId4"/>
    <p:sldId id="421" r:id="rId5"/>
    <p:sldId id="262" r:id="rId6"/>
    <p:sldId id="266" r:id="rId7"/>
    <p:sldId id="428" r:id="rId8"/>
    <p:sldId id="484" r:id="rId9"/>
    <p:sldId id="485" r:id="rId10"/>
    <p:sldId id="486" r:id="rId11"/>
    <p:sldId id="427" r:id="rId12"/>
    <p:sldId id="492" r:id="rId13"/>
    <p:sldId id="493" r:id="rId14"/>
    <p:sldId id="494" r:id="rId15"/>
    <p:sldId id="487" r:id="rId16"/>
    <p:sldId id="279" r:id="rId17"/>
    <p:sldId id="474" r:id="rId18"/>
    <p:sldId id="464" r:id="rId19"/>
    <p:sldId id="488" r:id="rId20"/>
    <p:sldId id="489" r:id="rId21"/>
    <p:sldId id="490" r:id="rId22"/>
    <p:sldId id="491" r:id="rId23"/>
    <p:sldId id="468" r:id="rId24"/>
    <p:sldId id="26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457"/>
    <a:srgbClr val="FF3F4D"/>
    <a:srgbClr val="ECECEC"/>
    <a:srgbClr val="99AEB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0"/>
  </p:normalViewPr>
  <p:slideViewPr>
    <p:cSldViewPr snapToGrid="0" snapToObjects="1">
      <p:cViewPr varScale="1">
        <p:scale>
          <a:sx n="112" d="100"/>
          <a:sy n="112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FB0D4-1AE1-CE4A-9DDA-24322F80699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2545A2-441F-F645-AED5-EBCCD1ADCBE6}">
      <dgm:prSet/>
      <dgm:spPr>
        <a:solidFill>
          <a:srgbClr val="9CAEB4"/>
        </a:solidFill>
      </dgm:spPr>
      <dgm:t>
        <a:bodyPr/>
        <a:lstStyle/>
        <a:p>
          <a:r>
            <a:rPr lang="ru-RU" dirty="0"/>
            <a:t>Изменяется картина мира, роль и возможности личности в разных видах деятельности</a:t>
          </a:r>
        </a:p>
      </dgm:t>
    </dgm:pt>
    <dgm:pt modelId="{CA7F3476-5BFE-4C41-BFEE-43FD66665202}" type="parTrans" cxnId="{CFD6EF66-E107-B94E-AD3F-31D127A0A647}">
      <dgm:prSet/>
      <dgm:spPr/>
      <dgm:t>
        <a:bodyPr/>
        <a:lstStyle/>
        <a:p>
          <a:endParaRPr lang="ru-RU"/>
        </a:p>
      </dgm:t>
    </dgm:pt>
    <dgm:pt modelId="{E38A5D0E-65F1-4045-A43B-0A03493C265D}" type="sibTrans" cxnId="{CFD6EF66-E107-B94E-AD3F-31D127A0A647}">
      <dgm:prSet/>
      <dgm:spPr/>
      <dgm:t>
        <a:bodyPr/>
        <a:lstStyle/>
        <a:p>
          <a:endParaRPr lang="ru-RU"/>
        </a:p>
      </dgm:t>
    </dgm:pt>
    <dgm:pt modelId="{976467DE-0BDE-D34E-AB07-462DE60064D6}">
      <dgm:prSet/>
      <dgm:spPr>
        <a:solidFill>
          <a:srgbClr val="9CAEB4"/>
        </a:solidFill>
      </dgm:spPr>
      <dgm:t>
        <a:bodyPr/>
        <a:lstStyle/>
        <a:p>
          <a:r>
            <a:rPr lang="ru-RU" dirty="0"/>
            <a:t>Появляются новые предметы деятельности  </a:t>
          </a:r>
        </a:p>
      </dgm:t>
    </dgm:pt>
    <dgm:pt modelId="{42ED1F5A-E333-904D-BB27-CA7F7833DF07}" type="parTrans" cxnId="{42F803CA-15FD-954A-BD92-7AECA70FF72B}">
      <dgm:prSet/>
      <dgm:spPr/>
      <dgm:t>
        <a:bodyPr/>
        <a:lstStyle/>
        <a:p>
          <a:endParaRPr lang="ru-RU"/>
        </a:p>
      </dgm:t>
    </dgm:pt>
    <dgm:pt modelId="{0E012FBD-2135-2D49-8AD6-5E7D737A031E}" type="sibTrans" cxnId="{42F803CA-15FD-954A-BD92-7AECA70FF72B}">
      <dgm:prSet/>
      <dgm:spPr/>
      <dgm:t>
        <a:bodyPr/>
        <a:lstStyle/>
        <a:p>
          <a:endParaRPr lang="ru-RU"/>
        </a:p>
      </dgm:t>
    </dgm:pt>
    <dgm:pt modelId="{84EA16F1-034B-E14B-8CE8-2143991CC548}">
      <dgm:prSet/>
      <dgm:spPr>
        <a:solidFill>
          <a:srgbClr val="9CAEB4"/>
        </a:solidFill>
      </dgm:spPr>
      <dgm:t>
        <a:bodyPr/>
        <a:lstStyle/>
        <a:p>
          <a:r>
            <a:rPr lang="ru-RU" dirty="0"/>
            <a:t>Новые технологии изменяют инструментальные возможности субъекта деятельности</a:t>
          </a:r>
        </a:p>
      </dgm:t>
    </dgm:pt>
    <dgm:pt modelId="{B5B0D0C0-211D-B74F-8EA6-5B7CC4C7A073}" type="parTrans" cxnId="{20F1AB8D-CFA5-4B47-BD82-36474C3DA68F}">
      <dgm:prSet/>
      <dgm:spPr/>
      <dgm:t>
        <a:bodyPr/>
        <a:lstStyle/>
        <a:p>
          <a:endParaRPr lang="ru-RU"/>
        </a:p>
      </dgm:t>
    </dgm:pt>
    <dgm:pt modelId="{DDD2676A-8870-E54F-AF3A-CAE19C15F8A7}" type="sibTrans" cxnId="{20F1AB8D-CFA5-4B47-BD82-36474C3DA68F}">
      <dgm:prSet/>
      <dgm:spPr/>
      <dgm:t>
        <a:bodyPr/>
        <a:lstStyle/>
        <a:p>
          <a:endParaRPr lang="ru-RU"/>
        </a:p>
      </dgm:t>
    </dgm:pt>
    <dgm:pt modelId="{BBAF0EC9-4A36-7C45-91A7-FC047546390A}">
      <dgm:prSet/>
      <dgm:spPr>
        <a:solidFill>
          <a:srgbClr val="9CAEB4"/>
        </a:solidFill>
      </dgm:spPr>
      <dgm:t>
        <a:bodyPr/>
        <a:lstStyle/>
        <a:p>
          <a:r>
            <a:rPr lang="ru-RU" dirty="0"/>
            <a:t>Возрастает роль мотивационно-ценностных установок и морально-этических качеств личности</a:t>
          </a:r>
        </a:p>
      </dgm:t>
    </dgm:pt>
    <dgm:pt modelId="{F9D350E6-FF7A-E146-B014-92447A987D19}" type="parTrans" cxnId="{FEC00E50-7707-CF49-ADC9-8943EA6CD423}">
      <dgm:prSet/>
      <dgm:spPr/>
      <dgm:t>
        <a:bodyPr/>
        <a:lstStyle/>
        <a:p>
          <a:endParaRPr lang="ru-RU"/>
        </a:p>
      </dgm:t>
    </dgm:pt>
    <dgm:pt modelId="{D2679979-2E05-744B-A2BF-4B1C55D1A428}" type="sibTrans" cxnId="{FEC00E50-7707-CF49-ADC9-8943EA6CD423}">
      <dgm:prSet/>
      <dgm:spPr/>
      <dgm:t>
        <a:bodyPr/>
        <a:lstStyle/>
        <a:p>
          <a:endParaRPr lang="ru-RU"/>
        </a:p>
      </dgm:t>
    </dgm:pt>
    <dgm:pt modelId="{32EB3AE1-F61C-6341-B186-B278D4738F67}" type="pres">
      <dgm:prSet presAssocID="{EBBFB0D4-1AE1-CE4A-9DDA-24322F80699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8F2FC-EA45-A842-82F6-FD6AF81D154D}" type="pres">
      <dgm:prSet presAssocID="{962545A2-441F-F645-AED5-EBCCD1ADCBE6}" presName="composite" presStyleCnt="0"/>
      <dgm:spPr/>
    </dgm:pt>
    <dgm:pt modelId="{FADE0627-1DA6-E843-95D3-7E027FF75FFC}" type="pres">
      <dgm:prSet presAssocID="{962545A2-441F-F645-AED5-EBCCD1ADCBE6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0D36178-E66C-4943-9638-7261F48CA6B8}" type="pres">
      <dgm:prSet presAssocID="{962545A2-441F-F645-AED5-EBCCD1ADCBE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38A17-4D87-5B47-9C4B-23229B5D2F50}" type="pres">
      <dgm:prSet presAssocID="{E38A5D0E-65F1-4045-A43B-0A03493C265D}" presName="spacing" presStyleCnt="0"/>
      <dgm:spPr/>
    </dgm:pt>
    <dgm:pt modelId="{A65C4B46-972E-8847-A298-F0BD49791D33}" type="pres">
      <dgm:prSet presAssocID="{976467DE-0BDE-D34E-AB07-462DE60064D6}" presName="composite" presStyleCnt="0"/>
      <dgm:spPr/>
    </dgm:pt>
    <dgm:pt modelId="{418556E3-0212-4446-8885-AD0C127B6811}" type="pres">
      <dgm:prSet presAssocID="{976467DE-0BDE-D34E-AB07-462DE60064D6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D3DC1D2-320B-764F-9799-0BB68DCD2D76}" type="pres">
      <dgm:prSet presAssocID="{976467DE-0BDE-D34E-AB07-462DE60064D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4C8D6-9088-574A-9C8D-FC5CB93B3984}" type="pres">
      <dgm:prSet presAssocID="{0E012FBD-2135-2D49-8AD6-5E7D737A031E}" presName="spacing" presStyleCnt="0"/>
      <dgm:spPr/>
    </dgm:pt>
    <dgm:pt modelId="{2662BDFA-2A67-674F-94EF-628238D9C184}" type="pres">
      <dgm:prSet presAssocID="{84EA16F1-034B-E14B-8CE8-2143991CC548}" presName="composite" presStyleCnt="0"/>
      <dgm:spPr/>
    </dgm:pt>
    <dgm:pt modelId="{DDFBAA82-EB0B-2F44-83B7-FB4C4E2464DF}" type="pres">
      <dgm:prSet presAssocID="{84EA16F1-034B-E14B-8CE8-2143991CC548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0369EA8E-FF5E-3C4C-96BD-1DB7518D8B38}" type="pres">
      <dgm:prSet presAssocID="{84EA16F1-034B-E14B-8CE8-2143991CC54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B8C38-DB8A-8D47-85B3-A3A9206EEF8C}" type="pres">
      <dgm:prSet presAssocID="{DDD2676A-8870-E54F-AF3A-CAE19C15F8A7}" presName="spacing" presStyleCnt="0"/>
      <dgm:spPr/>
    </dgm:pt>
    <dgm:pt modelId="{F2CD3D3A-6E11-AA48-9E9A-2243F561566E}" type="pres">
      <dgm:prSet presAssocID="{BBAF0EC9-4A36-7C45-91A7-FC047546390A}" presName="composite" presStyleCnt="0"/>
      <dgm:spPr/>
    </dgm:pt>
    <dgm:pt modelId="{37EEA4CF-C9EA-C042-BD2E-4B1F9358F311}" type="pres">
      <dgm:prSet presAssocID="{BBAF0EC9-4A36-7C45-91A7-FC047546390A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4695CA34-E1E4-7D4E-897B-FED30346CF57}" type="pres">
      <dgm:prSet presAssocID="{BBAF0EC9-4A36-7C45-91A7-FC047546390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013E7-7A06-4A47-B86E-C06804D1B927}" type="presOf" srcId="{EBBFB0D4-1AE1-CE4A-9DDA-24322F80699D}" destId="{32EB3AE1-F61C-6341-B186-B278D4738F67}" srcOrd="0" destOrd="0" presId="urn:microsoft.com/office/officeart/2005/8/layout/vList3#1"/>
    <dgm:cxn modelId="{D386226B-0386-7E46-99D4-C4140D510828}" type="presOf" srcId="{BBAF0EC9-4A36-7C45-91A7-FC047546390A}" destId="{4695CA34-E1E4-7D4E-897B-FED30346CF57}" srcOrd="0" destOrd="0" presId="urn:microsoft.com/office/officeart/2005/8/layout/vList3#1"/>
    <dgm:cxn modelId="{42F803CA-15FD-954A-BD92-7AECA70FF72B}" srcId="{EBBFB0D4-1AE1-CE4A-9DDA-24322F80699D}" destId="{976467DE-0BDE-D34E-AB07-462DE60064D6}" srcOrd="1" destOrd="0" parTransId="{42ED1F5A-E333-904D-BB27-CA7F7833DF07}" sibTransId="{0E012FBD-2135-2D49-8AD6-5E7D737A031E}"/>
    <dgm:cxn modelId="{3D1E20C8-2E08-3843-A681-5194475CE500}" type="presOf" srcId="{962545A2-441F-F645-AED5-EBCCD1ADCBE6}" destId="{A0D36178-E66C-4943-9638-7261F48CA6B8}" srcOrd="0" destOrd="0" presId="urn:microsoft.com/office/officeart/2005/8/layout/vList3#1"/>
    <dgm:cxn modelId="{CFD6EF66-E107-B94E-AD3F-31D127A0A647}" srcId="{EBBFB0D4-1AE1-CE4A-9DDA-24322F80699D}" destId="{962545A2-441F-F645-AED5-EBCCD1ADCBE6}" srcOrd="0" destOrd="0" parTransId="{CA7F3476-5BFE-4C41-BFEE-43FD66665202}" sibTransId="{E38A5D0E-65F1-4045-A43B-0A03493C265D}"/>
    <dgm:cxn modelId="{20F1AB8D-CFA5-4B47-BD82-36474C3DA68F}" srcId="{EBBFB0D4-1AE1-CE4A-9DDA-24322F80699D}" destId="{84EA16F1-034B-E14B-8CE8-2143991CC548}" srcOrd="2" destOrd="0" parTransId="{B5B0D0C0-211D-B74F-8EA6-5B7CC4C7A073}" sibTransId="{DDD2676A-8870-E54F-AF3A-CAE19C15F8A7}"/>
    <dgm:cxn modelId="{FEC00E50-7707-CF49-ADC9-8943EA6CD423}" srcId="{EBBFB0D4-1AE1-CE4A-9DDA-24322F80699D}" destId="{BBAF0EC9-4A36-7C45-91A7-FC047546390A}" srcOrd="3" destOrd="0" parTransId="{F9D350E6-FF7A-E146-B014-92447A987D19}" sibTransId="{D2679979-2E05-744B-A2BF-4B1C55D1A428}"/>
    <dgm:cxn modelId="{35BF269F-5611-374F-95FB-2760380E3D59}" type="presOf" srcId="{84EA16F1-034B-E14B-8CE8-2143991CC548}" destId="{0369EA8E-FF5E-3C4C-96BD-1DB7518D8B38}" srcOrd="0" destOrd="0" presId="urn:microsoft.com/office/officeart/2005/8/layout/vList3#1"/>
    <dgm:cxn modelId="{0F189BC6-8393-3A4B-A1A1-8540AD31BDDC}" type="presOf" srcId="{976467DE-0BDE-D34E-AB07-462DE60064D6}" destId="{0D3DC1D2-320B-764F-9799-0BB68DCD2D76}" srcOrd="0" destOrd="0" presId="urn:microsoft.com/office/officeart/2005/8/layout/vList3#1"/>
    <dgm:cxn modelId="{327E3A89-5559-4F4B-A65C-DFB782064733}" type="presParOf" srcId="{32EB3AE1-F61C-6341-B186-B278D4738F67}" destId="{5A58F2FC-EA45-A842-82F6-FD6AF81D154D}" srcOrd="0" destOrd="0" presId="urn:microsoft.com/office/officeart/2005/8/layout/vList3#1"/>
    <dgm:cxn modelId="{D8D2E81F-3CC8-E440-86F1-69ED79C82DCA}" type="presParOf" srcId="{5A58F2FC-EA45-A842-82F6-FD6AF81D154D}" destId="{FADE0627-1DA6-E843-95D3-7E027FF75FFC}" srcOrd="0" destOrd="0" presId="urn:microsoft.com/office/officeart/2005/8/layout/vList3#1"/>
    <dgm:cxn modelId="{A29C1D95-B957-9A4A-AFAD-973B82016299}" type="presParOf" srcId="{5A58F2FC-EA45-A842-82F6-FD6AF81D154D}" destId="{A0D36178-E66C-4943-9638-7261F48CA6B8}" srcOrd="1" destOrd="0" presId="urn:microsoft.com/office/officeart/2005/8/layout/vList3#1"/>
    <dgm:cxn modelId="{63D94AD1-BD04-2B43-A88E-942EEAD6D159}" type="presParOf" srcId="{32EB3AE1-F61C-6341-B186-B278D4738F67}" destId="{09038A17-4D87-5B47-9C4B-23229B5D2F50}" srcOrd="1" destOrd="0" presId="urn:microsoft.com/office/officeart/2005/8/layout/vList3#1"/>
    <dgm:cxn modelId="{FD8C76FE-37E9-6347-B942-FB8A1A7EA8CA}" type="presParOf" srcId="{32EB3AE1-F61C-6341-B186-B278D4738F67}" destId="{A65C4B46-972E-8847-A298-F0BD49791D33}" srcOrd="2" destOrd="0" presId="urn:microsoft.com/office/officeart/2005/8/layout/vList3#1"/>
    <dgm:cxn modelId="{DF9526CF-3EF9-FE4B-B7BF-DCB9FC820E13}" type="presParOf" srcId="{A65C4B46-972E-8847-A298-F0BD49791D33}" destId="{418556E3-0212-4446-8885-AD0C127B6811}" srcOrd="0" destOrd="0" presId="urn:microsoft.com/office/officeart/2005/8/layout/vList3#1"/>
    <dgm:cxn modelId="{18169F0F-3C07-F840-BD24-C8E4E518CD67}" type="presParOf" srcId="{A65C4B46-972E-8847-A298-F0BD49791D33}" destId="{0D3DC1D2-320B-764F-9799-0BB68DCD2D76}" srcOrd="1" destOrd="0" presId="urn:microsoft.com/office/officeart/2005/8/layout/vList3#1"/>
    <dgm:cxn modelId="{44222260-256C-2741-8A2E-4578037D944C}" type="presParOf" srcId="{32EB3AE1-F61C-6341-B186-B278D4738F67}" destId="{E404C8D6-9088-574A-9C8D-FC5CB93B3984}" srcOrd="3" destOrd="0" presId="urn:microsoft.com/office/officeart/2005/8/layout/vList3#1"/>
    <dgm:cxn modelId="{00569D03-8900-C94B-AD19-6BAB2E592CB1}" type="presParOf" srcId="{32EB3AE1-F61C-6341-B186-B278D4738F67}" destId="{2662BDFA-2A67-674F-94EF-628238D9C184}" srcOrd="4" destOrd="0" presId="urn:microsoft.com/office/officeart/2005/8/layout/vList3#1"/>
    <dgm:cxn modelId="{41D77E25-EDA3-8A4D-98C5-DC3A9D56EF7E}" type="presParOf" srcId="{2662BDFA-2A67-674F-94EF-628238D9C184}" destId="{DDFBAA82-EB0B-2F44-83B7-FB4C4E2464DF}" srcOrd="0" destOrd="0" presId="urn:microsoft.com/office/officeart/2005/8/layout/vList3#1"/>
    <dgm:cxn modelId="{EDD7EA94-0CFE-4C4A-8FC1-84F691F92334}" type="presParOf" srcId="{2662BDFA-2A67-674F-94EF-628238D9C184}" destId="{0369EA8E-FF5E-3C4C-96BD-1DB7518D8B38}" srcOrd="1" destOrd="0" presId="urn:microsoft.com/office/officeart/2005/8/layout/vList3#1"/>
    <dgm:cxn modelId="{DBC60F9F-7F1F-DB4C-B14B-858FBCEA1946}" type="presParOf" srcId="{32EB3AE1-F61C-6341-B186-B278D4738F67}" destId="{5C5B8C38-DB8A-8D47-85B3-A3A9206EEF8C}" srcOrd="5" destOrd="0" presId="urn:microsoft.com/office/officeart/2005/8/layout/vList3#1"/>
    <dgm:cxn modelId="{8AD6CB7D-1225-6548-9A9B-EE2306BE4AEE}" type="presParOf" srcId="{32EB3AE1-F61C-6341-B186-B278D4738F67}" destId="{F2CD3D3A-6E11-AA48-9E9A-2243F561566E}" srcOrd="6" destOrd="0" presId="urn:microsoft.com/office/officeart/2005/8/layout/vList3#1"/>
    <dgm:cxn modelId="{0072DCCC-AC5F-C143-B41C-8D3238A819EB}" type="presParOf" srcId="{F2CD3D3A-6E11-AA48-9E9A-2243F561566E}" destId="{37EEA4CF-C9EA-C042-BD2E-4B1F9358F311}" srcOrd="0" destOrd="0" presId="urn:microsoft.com/office/officeart/2005/8/layout/vList3#1"/>
    <dgm:cxn modelId="{A17253FB-ACC4-354C-A4A2-72807725D117}" type="presParOf" srcId="{F2CD3D3A-6E11-AA48-9E9A-2243F561566E}" destId="{4695CA34-E1E4-7D4E-897B-FED30346CF5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D0AFC-23CB-8A41-BB4F-BF327AB607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F91783-AADE-E949-8523-88A9509DBCB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9AEB5"/>
        </a:solidFill>
      </dgm:spPr>
      <dgm:t>
        <a:bodyPr/>
        <a:lstStyle/>
        <a:p>
          <a:r>
            <a:rPr lang="ru-RU" dirty="0"/>
            <a:t>коммуникативная компетентность</a:t>
          </a:r>
        </a:p>
      </dgm:t>
    </dgm:pt>
    <dgm:pt modelId="{783BF647-87D9-264D-96F2-D2256FC2E06B}" type="parTrans" cxnId="{80A51604-3779-9941-995F-6DA562627CF7}">
      <dgm:prSet/>
      <dgm:spPr/>
      <dgm:t>
        <a:bodyPr/>
        <a:lstStyle/>
        <a:p>
          <a:endParaRPr lang="ru-RU"/>
        </a:p>
      </dgm:t>
    </dgm:pt>
    <dgm:pt modelId="{F810C45C-5FEA-2C43-9E1D-E558BFC2C323}" type="sibTrans" cxnId="{80A51604-3779-9941-995F-6DA562627CF7}">
      <dgm:prSet/>
      <dgm:spPr/>
      <dgm:t>
        <a:bodyPr/>
        <a:lstStyle/>
        <a:p>
          <a:endParaRPr lang="ru-RU"/>
        </a:p>
      </dgm:t>
    </dgm:pt>
    <dgm:pt modelId="{5C587E7A-8F6B-CF4F-90A0-B54A1184DFE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9AEB5"/>
        </a:solidFill>
      </dgm:spPr>
      <dgm:t>
        <a:bodyPr/>
        <a:lstStyle/>
        <a:p>
          <a:r>
            <a:rPr lang="ru-RU"/>
            <a:t>сетевая самоидентификация личности</a:t>
          </a:r>
        </a:p>
      </dgm:t>
    </dgm:pt>
    <dgm:pt modelId="{9BCA4490-D806-8648-9785-2F0B656E01DC}" type="parTrans" cxnId="{3CA715E2-EBE2-B24E-A573-2F4E000FEA38}">
      <dgm:prSet/>
      <dgm:spPr/>
      <dgm:t>
        <a:bodyPr/>
        <a:lstStyle/>
        <a:p>
          <a:endParaRPr lang="ru-RU"/>
        </a:p>
      </dgm:t>
    </dgm:pt>
    <dgm:pt modelId="{E0BB808D-85F9-BA4A-9EE4-CE21A70496DD}" type="sibTrans" cxnId="{3CA715E2-EBE2-B24E-A573-2F4E000FEA38}">
      <dgm:prSet/>
      <dgm:spPr/>
      <dgm:t>
        <a:bodyPr/>
        <a:lstStyle/>
        <a:p>
          <a:endParaRPr lang="ru-RU"/>
        </a:p>
      </dgm:t>
    </dgm:pt>
    <dgm:pt modelId="{2E260D12-6D21-1444-B31F-4CB18DB5A3F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9AEB5"/>
        </a:solidFill>
      </dgm:spPr>
      <dgm:t>
        <a:bodyPr/>
        <a:lstStyle/>
        <a:p>
          <a:r>
            <a:rPr lang="ru-RU" dirty="0"/>
            <a:t>риск-ориентированное целеполагание</a:t>
          </a:r>
        </a:p>
      </dgm:t>
    </dgm:pt>
    <dgm:pt modelId="{49D83544-E3F4-DB4C-9A54-1742869CB939}" type="parTrans" cxnId="{15D4E0B9-0B26-9A4C-A018-5B172F0523BB}">
      <dgm:prSet/>
      <dgm:spPr/>
      <dgm:t>
        <a:bodyPr/>
        <a:lstStyle/>
        <a:p>
          <a:endParaRPr lang="ru-RU"/>
        </a:p>
      </dgm:t>
    </dgm:pt>
    <dgm:pt modelId="{B92A460D-7959-B44C-A17F-ED9F16D855C0}" type="sibTrans" cxnId="{15D4E0B9-0B26-9A4C-A018-5B172F0523BB}">
      <dgm:prSet/>
      <dgm:spPr/>
      <dgm:t>
        <a:bodyPr/>
        <a:lstStyle/>
        <a:p>
          <a:endParaRPr lang="ru-RU"/>
        </a:p>
      </dgm:t>
    </dgm:pt>
    <dgm:pt modelId="{84B5E367-D5F0-6A43-9AC5-36A7C4B30B9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9AEB5"/>
        </a:solidFill>
      </dgm:spPr>
      <dgm:t>
        <a:bodyPr/>
        <a:lstStyle/>
        <a:p>
          <a:r>
            <a:rPr lang="ru-RU"/>
            <a:t>сетевая компетентность</a:t>
          </a:r>
        </a:p>
      </dgm:t>
    </dgm:pt>
    <dgm:pt modelId="{78B91583-17F3-1343-97A9-8E1A4E9E3DA3}" type="parTrans" cxnId="{A233A4E1-3A3F-CA42-B7E9-A9970D8B6516}">
      <dgm:prSet/>
      <dgm:spPr/>
      <dgm:t>
        <a:bodyPr/>
        <a:lstStyle/>
        <a:p>
          <a:endParaRPr lang="ru-RU"/>
        </a:p>
      </dgm:t>
    </dgm:pt>
    <dgm:pt modelId="{4844F26F-4A02-334C-B377-6777B2608A32}" type="sibTrans" cxnId="{A233A4E1-3A3F-CA42-B7E9-A9970D8B6516}">
      <dgm:prSet/>
      <dgm:spPr/>
      <dgm:t>
        <a:bodyPr/>
        <a:lstStyle/>
        <a:p>
          <a:endParaRPr lang="ru-RU"/>
        </a:p>
      </dgm:t>
    </dgm:pt>
    <dgm:pt modelId="{87587ECE-8BBF-964F-A068-88945200B44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9AEB5"/>
        </a:solidFill>
      </dgm:spPr>
      <dgm:t>
        <a:bodyPr/>
        <a:lstStyle/>
        <a:p>
          <a:r>
            <a:rPr lang="ru-RU"/>
            <a:t>компетенция к непрерывному личностному саморазвитию</a:t>
          </a:r>
        </a:p>
      </dgm:t>
    </dgm:pt>
    <dgm:pt modelId="{565722CA-1703-B240-BA69-FB8FDA4859B8}" type="parTrans" cxnId="{3C91DC22-21EE-F143-87CF-8684433FF058}">
      <dgm:prSet/>
      <dgm:spPr/>
      <dgm:t>
        <a:bodyPr/>
        <a:lstStyle/>
        <a:p>
          <a:endParaRPr lang="ru-RU"/>
        </a:p>
      </dgm:t>
    </dgm:pt>
    <dgm:pt modelId="{38DD9251-874A-C64F-BAD8-7DC407CDB94E}" type="sibTrans" cxnId="{3C91DC22-21EE-F143-87CF-8684433FF058}">
      <dgm:prSet/>
      <dgm:spPr/>
      <dgm:t>
        <a:bodyPr/>
        <a:lstStyle/>
        <a:p>
          <a:endParaRPr lang="ru-RU"/>
        </a:p>
      </dgm:t>
    </dgm:pt>
    <dgm:pt modelId="{830DD607-0FF7-064D-A063-B07FC0145B9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9AEB5"/>
        </a:solidFill>
      </dgm:spPr>
      <dgm:t>
        <a:bodyPr/>
        <a:lstStyle/>
        <a:p>
          <a:r>
            <a:rPr lang="ru-RU"/>
            <a:t>компетенции проектной деятельности </a:t>
          </a:r>
        </a:p>
      </dgm:t>
    </dgm:pt>
    <dgm:pt modelId="{53A01CBB-EC9D-1D4E-90DA-8BAD2F880429}" type="parTrans" cxnId="{E0DA96E5-C03D-6547-815A-5A62044F7C0D}">
      <dgm:prSet/>
      <dgm:spPr/>
      <dgm:t>
        <a:bodyPr/>
        <a:lstStyle/>
        <a:p>
          <a:endParaRPr lang="ru-RU"/>
        </a:p>
      </dgm:t>
    </dgm:pt>
    <dgm:pt modelId="{03A7306F-DF5C-7642-8D94-5300D29D6D21}" type="sibTrans" cxnId="{E0DA96E5-C03D-6547-815A-5A62044F7C0D}">
      <dgm:prSet/>
      <dgm:spPr/>
      <dgm:t>
        <a:bodyPr/>
        <a:lstStyle/>
        <a:p>
          <a:endParaRPr lang="ru-RU"/>
        </a:p>
      </dgm:t>
    </dgm:pt>
    <dgm:pt modelId="{4F6556CA-1ACF-D645-B070-E53816D0BD2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9AEB5"/>
        </a:solidFill>
      </dgm:spPr>
      <dgm:t>
        <a:bodyPr/>
        <a:lstStyle/>
        <a:p>
          <a:r>
            <a:rPr lang="ru-RU"/>
            <a:t>психологическая компетентность</a:t>
          </a:r>
        </a:p>
      </dgm:t>
    </dgm:pt>
    <dgm:pt modelId="{3A82D71B-6739-9946-A2D1-35A00E94DBAD}" type="parTrans" cxnId="{77C8E0D9-33E1-6141-BB97-4E1F4BE2819A}">
      <dgm:prSet/>
      <dgm:spPr/>
      <dgm:t>
        <a:bodyPr/>
        <a:lstStyle/>
        <a:p>
          <a:endParaRPr lang="ru-RU"/>
        </a:p>
      </dgm:t>
    </dgm:pt>
    <dgm:pt modelId="{3A28255C-D2C2-7C49-B6DF-644286A5DEAF}" type="sibTrans" cxnId="{77C8E0D9-33E1-6141-BB97-4E1F4BE2819A}">
      <dgm:prSet/>
      <dgm:spPr/>
      <dgm:t>
        <a:bodyPr/>
        <a:lstStyle/>
        <a:p>
          <a:endParaRPr lang="ru-RU"/>
        </a:p>
      </dgm:t>
    </dgm:pt>
    <dgm:pt modelId="{FE845D0B-4B13-F948-A95B-8664EAF995F0}" type="pres">
      <dgm:prSet presAssocID="{80AD0AFC-23CB-8A41-BB4F-BF327AB607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3BCC3-3BA0-8B4B-8D55-13453F992FB8}" type="pres">
      <dgm:prSet presAssocID="{EDF91783-AADE-E949-8523-88A9509DBCB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C1BB7-6A22-264B-AF12-5BCE9A14D1D3}" type="pres">
      <dgm:prSet presAssocID="{F810C45C-5FEA-2C43-9E1D-E558BFC2C323}" presName="spacer" presStyleCnt="0"/>
      <dgm:spPr/>
    </dgm:pt>
    <dgm:pt modelId="{AD5FB063-7E52-0A45-88B1-1F2E204500AD}" type="pres">
      <dgm:prSet presAssocID="{5C587E7A-8F6B-CF4F-90A0-B54A1184DFE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22DF7-3873-A749-9FA3-DB4686C0B537}" type="pres">
      <dgm:prSet presAssocID="{E0BB808D-85F9-BA4A-9EE4-CE21A70496DD}" presName="spacer" presStyleCnt="0"/>
      <dgm:spPr/>
    </dgm:pt>
    <dgm:pt modelId="{1FBE0485-168E-4945-8A27-C5201E675B54}" type="pres">
      <dgm:prSet presAssocID="{2E260D12-6D21-1444-B31F-4CB18DB5A3F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3D909-4F71-554C-A8CA-355548264CCB}" type="pres">
      <dgm:prSet presAssocID="{B92A460D-7959-B44C-A17F-ED9F16D855C0}" presName="spacer" presStyleCnt="0"/>
      <dgm:spPr/>
    </dgm:pt>
    <dgm:pt modelId="{113D26C4-67A8-A84A-A6C5-78EB2208FE2A}" type="pres">
      <dgm:prSet presAssocID="{84B5E367-D5F0-6A43-9AC5-36A7C4B30B9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05A75-1951-FB44-A432-120048F5D444}" type="pres">
      <dgm:prSet presAssocID="{4844F26F-4A02-334C-B377-6777B2608A32}" presName="spacer" presStyleCnt="0"/>
      <dgm:spPr/>
    </dgm:pt>
    <dgm:pt modelId="{118B0A2A-E95F-E441-BB41-2C36BE1E16FF}" type="pres">
      <dgm:prSet presAssocID="{87587ECE-8BBF-964F-A068-88945200B4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6E3F5-FDBD-F24F-A2A4-327028807BA0}" type="pres">
      <dgm:prSet presAssocID="{38DD9251-874A-C64F-BAD8-7DC407CDB94E}" presName="spacer" presStyleCnt="0"/>
      <dgm:spPr/>
    </dgm:pt>
    <dgm:pt modelId="{51BD390B-7F71-5640-AC84-96F7AF183A64}" type="pres">
      <dgm:prSet presAssocID="{830DD607-0FF7-064D-A063-B07FC0145B9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6356C-3358-E24F-B667-51C58D2E5020}" type="pres">
      <dgm:prSet presAssocID="{03A7306F-DF5C-7642-8D94-5300D29D6D21}" presName="spacer" presStyleCnt="0"/>
      <dgm:spPr/>
    </dgm:pt>
    <dgm:pt modelId="{4A5F4B9A-AEDE-D848-9413-59F6D59D5740}" type="pres">
      <dgm:prSet presAssocID="{4F6556CA-1ACF-D645-B070-E53816D0BD2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8E0D9-33E1-6141-BB97-4E1F4BE2819A}" srcId="{80AD0AFC-23CB-8A41-BB4F-BF327AB607AB}" destId="{4F6556CA-1ACF-D645-B070-E53816D0BD27}" srcOrd="6" destOrd="0" parTransId="{3A82D71B-6739-9946-A2D1-35A00E94DBAD}" sibTransId="{3A28255C-D2C2-7C49-B6DF-644286A5DEAF}"/>
    <dgm:cxn modelId="{BC8F0C3E-E8FC-2C4D-BC02-C6F1EB8274AE}" type="presOf" srcId="{EDF91783-AADE-E949-8523-88A9509DBCBB}" destId="{8253BCC3-3BA0-8B4B-8D55-13453F992FB8}" srcOrd="0" destOrd="0" presId="urn:microsoft.com/office/officeart/2005/8/layout/vList2"/>
    <dgm:cxn modelId="{A233A4E1-3A3F-CA42-B7E9-A9970D8B6516}" srcId="{80AD0AFC-23CB-8A41-BB4F-BF327AB607AB}" destId="{84B5E367-D5F0-6A43-9AC5-36A7C4B30B99}" srcOrd="3" destOrd="0" parTransId="{78B91583-17F3-1343-97A9-8E1A4E9E3DA3}" sibTransId="{4844F26F-4A02-334C-B377-6777B2608A32}"/>
    <dgm:cxn modelId="{33820D42-7E0E-2B41-B189-14ADF517E258}" type="presOf" srcId="{87587ECE-8BBF-964F-A068-88945200B44B}" destId="{118B0A2A-E95F-E441-BB41-2C36BE1E16FF}" srcOrd="0" destOrd="0" presId="urn:microsoft.com/office/officeart/2005/8/layout/vList2"/>
    <dgm:cxn modelId="{0EA719A2-6A3D-DC44-B73A-08D5135E0C0F}" type="presOf" srcId="{830DD607-0FF7-064D-A063-B07FC0145B9B}" destId="{51BD390B-7F71-5640-AC84-96F7AF183A64}" srcOrd="0" destOrd="0" presId="urn:microsoft.com/office/officeart/2005/8/layout/vList2"/>
    <dgm:cxn modelId="{80A51604-3779-9941-995F-6DA562627CF7}" srcId="{80AD0AFC-23CB-8A41-BB4F-BF327AB607AB}" destId="{EDF91783-AADE-E949-8523-88A9509DBCBB}" srcOrd="0" destOrd="0" parTransId="{783BF647-87D9-264D-96F2-D2256FC2E06B}" sibTransId="{F810C45C-5FEA-2C43-9E1D-E558BFC2C323}"/>
    <dgm:cxn modelId="{3CA715E2-EBE2-B24E-A573-2F4E000FEA38}" srcId="{80AD0AFC-23CB-8A41-BB4F-BF327AB607AB}" destId="{5C587E7A-8F6B-CF4F-90A0-B54A1184DFEC}" srcOrd="1" destOrd="0" parTransId="{9BCA4490-D806-8648-9785-2F0B656E01DC}" sibTransId="{E0BB808D-85F9-BA4A-9EE4-CE21A70496DD}"/>
    <dgm:cxn modelId="{BD553567-D331-C549-8AC4-290E27153D8D}" type="presOf" srcId="{2E260D12-6D21-1444-B31F-4CB18DB5A3F2}" destId="{1FBE0485-168E-4945-8A27-C5201E675B54}" srcOrd="0" destOrd="0" presId="urn:microsoft.com/office/officeart/2005/8/layout/vList2"/>
    <dgm:cxn modelId="{15D4E0B9-0B26-9A4C-A018-5B172F0523BB}" srcId="{80AD0AFC-23CB-8A41-BB4F-BF327AB607AB}" destId="{2E260D12-6D21-1444-B31F-4CB18DB5A3F2}" srcOrd="2" destOrd="0" parTransId="{49D83544-E3F4-DB4C-9A54-1742869CB939}" sibTransId="{B92A460D-7959-B44C-A17F-ED9F16D855C0}"/>
    <dgm:cxn modelId="{16832B1A-454A-5B4E-9EE7-6816D0E57155}" type="presOf" srcId="{80AD0AFC-23CB-8A41-BB4F-BF327AB607AB}" destId="{FE845D0B-4B13-F948-A95B-8664EAF995F0}" srcOrd="0" destOrd="0" presId="urn:microsoft.com/office/officeart/2005/8/layout/vList2"/>
    <dgm:cxn modelId="{E04EDD99-239D-CC44-B6EA-570238A3B8D0}" type="presOf" srcId="{4F6556CA-1ACF-D645-B070-E53816D0BD27}" destId="{4A5F4B9A-AEDE-D848-9413-59F6D59D5740}" srcOrd="0" destOrd="0" presId="urn:microsoft.com/office/officeart/2005/8/layout/vList2"/>
    <dgm:cxn modelId="{7D3A09DE-F7B6-A34F-865D-1872F57485EB}" type="presOf" srcId="{5C587E7A-8F6B-CF4F-90A0-B54A1184DFEC}" destId="{AD5FB063-7E52-0A45-88B1-1F2E204500AD}" srcOrd="0" destOrd="0" presId="urn:microsoft.com/office/officeart/2005/8/layout/vList2"/>
    <dgm:cxn modelId="{3C91DC22-21EE-F143-87CF-8684433FF058}" srcId="{80AD0AFC-23CB-8A41-BB4F-BF327AB607AB}" destId="{87587ECE-8BBF-964F-A068-88945200B44B}" srcOrd="4" destOrd="0" parTransId="{565722CA-1703-B240-BA69-FB8FDA4859B8}" sibTransId="{38DD9251-874A-C64F-BAD8-7DC407CDB94E}"/>
    <dgm:cxn modelId="{E0DA96E5-C03D-6547-815A-5A62044F7C0D}" srcId="{80AD0AFC-23CB-8A41-BB4F-BF327AB607AB}" destId="{830DD607-0FF7-064D-A063-B07FC0145B9B}" srcOrd="5" destOrd="0" parTransId="{53A01CBB-EC9D-1D4E-90DA-8BAD2F880429}" sibTransId="{03A7306F-DF5C-7642-8D94-5300D29D6D21}"/>
    <dgm:cxn modelId="{DB29CEEC-6FC7-D847-BE4F-BACB2851F1A9}" type="presOf" srcId="{84B5E367-D5F0-6A43-9AC5-36A7C4B30B99}" destId="{113D26C4-67A8-A84A-A6C5-78EB2208FE2A}" srcOrd="0" destOrd="0" presId="urn:microsoft.com/office/officeart/2005/8/layout/vList2"/>
    <dgm:cxn modelId="{4CF870D9-FF21-3045-BE87-EE1B0355A673}" type="presParOf" srcId="{FE845D0B-4B13-F948-A95B-8664EAF995F0}" destId="{8253BCC3-3BA0-8B4B-8D55-13453F992FB8}" srcOrd="0" destOrd="0" presId="urn:microsoft.com/office/officeart/2005/8/layout/vList2"/>
    <dgm:cxn modelId="{68FB2CC1-9DE4-2647-AD16-AF35F553837A}" type="presParOf" srcId="{FE845D0B-4B13-F948-A95B-8664EAF995F0}" destId="{61CC1BB7-6A22-264B-AF12-5BCE9A14D1D3}" srcOrd="1" destOrd="0" presId="urn:microsoft.com/office/officeart/2005/8/layout/vList2"/>
    <dgm:cxn modelId="{2EECBB82-F7E9-AE43-BBB6-868666635FE5}" type="presParOf" srcId="{FE845D0B-4B13-F948-A95B-8664EAF995F0}" destId="{AD5FB063-7E52-0A45-88B1-1F2E204500AD}" srcOrd="2" destOrd="0" presId="urn:microsoft.com/office/officeart/2005/8/layout/vList2"/>
    <dgm:cxn modelId="{941143F7-CF03-F145-8B21-BC0F6AC186E9}" type="presParOf" srcId="{FE845D0B-4B13-F948-A95B-8664EAF995F0}" destId="{46922DF7-3873-A749-9FA3-DB4686C0B537}" srcOrd="3" destOrd="0" presId="urn:microsoft.com/office/officeart/2005/8/layout/vList2"/>
    <dgm:cxn modelId="{F25ACE97-ACCF-C245-B5F7-A1177FA38865}" type="presParOf" srcId="{FE845D0B-4B13-F948-A95B-8664EAF995F0}" destId="{1FBE0485-168E-4945-8A27-C5201E675B54}" srcOrd="4" destOrd="0" presId="urn:microsoft.com/office/officeart/2005/8/layout/vList2"/>
    <dgm:cxn modelId="{22D5A88F-A81D-5049-B20D-5D9F03790892}" type="presParOf" srcId="{FE845D0B-4B13-F948-A95B-8664EAF995F0}" destId="{7403D909-4F71-554C-A8CA-355548264CCB}" srcOrd="5" destOrd="0" presId="urn:microsoft.com/office/officeart/2005/8/layout/vList2"/>
    <dgm:cxn modelId="{AF8F0B14-9D3D-BA42-B123-BE772C38E68C}" type="presParOf" srcId="{FE845D0B-4B13-F948-A95B-8664EAF995F0}" destId="{113D26C4-67A8-A84A-A6C5-78EB2208FE2A}" srcOrd="6" destOrd="0" presId="urn:microsoft.com/office/officeart/2005/8/layout/vList2"/>
    <dgm:cxn modelId="{63B3E3E6-0E5D-3D4A-8ED1-9E84BBDF1D7C}" type="presParOf" srcId="{FE845D0B-4B13-F948-A95B-8664EAF995F0}" destId="{E5C05A75-1951-FB44-A432-120048F5D444}" srcOrd="7" destOrd="0" presId="urn:microsoft.com/office/officeart/2005/8/layout/vList2"/>
    <dgm:cxn modelId="{BD7633F9-B821-2E44-AC44-7BCEBB71EBD6}" type="presParOf" srcId="{FE845D0B-4B13-F948-A95B-8664EAF995F0}" destId="{118B0A2A-E95F-E441-BB41-2C36BE1E16FF}" srcOrd="8" destOrd="0" presId="urn:microsoft.com/office/officeart/2005/8/layout/vList2"/>
    <dgm:cxn modelId="{EF8BDBB6-F234-0A4F-8F7F-461FD3F6983D}" type="presParOf" srcId="{FE845D0B-4B13-F948-A95B-8664EAF995F0}" destId="{3516E3F5-FDBD-F24F-A2A4-327028807BA0}" srcOrd="9" destOrd="0" presId="urn:microsoft.com/office/officeart/2005/8/layout/vList2"/>
    <dgm:cxn modelId="{44266D9A-C6ED-D346-9EAA-2C0F470F621A}" type="presParOf" srcId="{FE845D0B-4B13-F948-A95B-8664EAF995F0}" destId="{51BD390B-7F71-5640-AC84-96F7AF183A64}" srcOrd="10" destOrd="0" presId="urn:microsoft.com/office/officeart/2005/8/layout/vList2"/>
    <dgm:cxn modelId="{2D2CAF75-12AD-4641-A2B8-AAB37AD5F708}" type="presParOf" srcId="{FE845D0B-4B13-F948-A95B-8664EAF995F0}" destId="{A2B6356C-3358-E24F-B667-51C58D2E5020}" srcOrd="11" destOrd="0" presId="urn:microsoft.com/office/officeart/2005/8/layout/vList2"/>
    <dgm:cxn modelId="{4573900D-459B-5F4F-B55D-4E406D6858F4}" type="presParOf" srcId="{FE845D0B-4B13-F948-A95B-8664EAF995F0}" destId="{4A5F4B9A-AEDE-D848-9413-59F6D59D574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36178-E66C-4943-9638-7261F48CA6B8}">
      <dsp:nvSpPr>
        <dsp:cNvPr id="0" name=""/>
        <dsp:cNvSpPr/>
      </dsp:nvSpPr>
      <dsp:spPr>
        <a:xfrm rot="10800000">
          <a:off x="2012365" y="492"/>
          <a:ext cx="7114806" cy="881162"/>
        </a:xfrm>
        <a:prstGeom prst="homePlate">
          <a:avLst/>
        </a:prstGeom>
        <a:solidFill>
          <a:srgbClr val="9CAE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6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Изменяется картина мира, роль и возможности личности в разных видах деятельности</a:t>
          </a:r>
        </a:p>
      </dsp:txBody>
      <dsp:txXfrm rot="10800000">
        <a:off x="2232655" y="492"/>
        <a:ext cx="6894516" cy="881162"/>
      </dsp:txXfrm>
    </dsp:sp>
    <dsp:sp modelId="{FADE0627-1DA6-E843-95D3-7E027FF75FFC}">
      <dsp:nvSpPr>
        <dsp:cNvPr id="0" name=""/>
        <dsp:cNvSpPr/>
      </dsp:nvSpPr>
      <dsp:spPr>
        <a:xfrm>
          <a:off x="1571784" y="492"/>
          <a:ext cx="881162" cy="8811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C1D2-320B-764F-9799-0BB68DCD2D76}">
      <dsp:nvSpPr>
        <dsp:cNvPr id="0" name=""/>
        <dsp:cNvSpPr/>
      </dsp:nvSpPr>
      <dsp:spPr>
        <a:xfrm rot="10800000">
          <a:off x="2012365" y="1144687"/>
          <a:ext cx="7114806" cy="881162"/>
        </a:xfrm>
        <a:prstGeom prst="homePlate">
          <a:avLst/>
        </a:prstGeom>
        <a:solidFill>
          <a:srgbClr val="9CAE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6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Появляются новые предметы деятельности  </a:t>
          </a:r>
        </a:p>
      </dsp:txBody>
      <dsp:txXfrm rot="10800000">
        <a:off x="2232655" y="1144687"/>
        <a:ext cx="6894516" cy="881162"/>
      </dsp:txXfrm>
    </dsp:sp>
    <dsp:sp modelId="{418556E3-0212-4446-8885-AD0C127B6811}">
      <dsp:nvSpPr>
        <dsp:cNvPr id="0" name=""/>
        <dsp:cNvSpPr/>
      </dsp:nvSpPr>
      <dsp:spPr>
        <a:xfrm>
          <a:off x="1571784" y="1144687"/>
          <a:ext cx="881162" cy="88116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9EA8E-FF5E-3C4C-96BD-1DB7518D8B38}">
      <dsp:nvSpPr>
        <dsp:cNvPr id="0" name=""/>
        <dsp:cNvSpPr/>
      </dsp:nvSpPr>
      <dsp:spPr>
        <a:xfrm rot="10800000">
          <a:off x="2012365" y="2288883"/>
          <a:ext cx="7114806" cy="881162"/>
        </a:xfrm>
        <a:prstGeom prst="homePlate">
          <a:avLst/>
        </a:prstGeom>
        <a:solidFill>
          <a:srgbClr val="9CAE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6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Новые технологии изменяют инструментальные возможности субъекта деятельности</a:t>
          </a:r>
        </a:p>
      </dsp:txBody>
      <dsp:txXfrm rot="10800000">
        <a:off x="2232655" y="2288883"/>
        <a:ext cx="6894516" cy="881162"/>
      </dsp:txXfrm>
    </dsp:sp>
    <dsp:sp modelId="{DDFBAA82-EB0B-2F44-83B7-FB4C4E2464DF}">
      <dsp:nvSpPr>
        <dsp:cNvPr id="0" name=""/>
        <dsp:cNvSpPr/>
      </dsp:nvSpPr>
      <dsp:spPr>
        <a:xfrm>
          <a:off x="1571784" y="2288883"/>
          <a:ext cx="881162" cy="8811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5CA34-E1E4-7D4E-897B-FED30346CF57}">
      <dsp:nvSpPr>
        <dsp:cNvPr id="0" name=""/>
        <dsp:cNvSpPr/>
      </dsp:nvSpPr>
      <dsp:spPr>
        <a:xfrm rot="10800000">
          <a:off x="2012365" y="3433078"/>
          <a:ext cx="7114806" cy="881162"/>
        </a:xfrm>
        <a:prstGeom prst="homePlate">
          <a:avLst/>
        </a:prstGeom>
        <a:solidFill>
          <a:srgbClr val="9CAE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6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Возрастает роль мотивационно-ценностных установок и морально-этических качеств личности</a:t>
          </a:r>
        </a:p>
      </dsp:txBody>
      <dsp:txXfrm rot="10800000">
        <a:off x="2232655" y="3433078"/>
        <a:ext cx="6894516" cy="881162"/>
      </dsp:txXfrm>
    </dsp:sp>
    <dsp:sp modelId="{37EEA4CF-C9EA-C042-BD2E-4B1F9358F311}">
      <dsp:nvSpPr>
        <dsp:cNvPr id="0" name=""/>
        <dsp:cNvSpPr/>
      </dsp:nvSpPr>
      <dsp:spPr>
        <a:xfrm>
          <a:off x="1571784" y="3433078"/>
          <a:ext cx="881162" cy="88116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BCC3-3BA0-8B4B-8D55-13453F992FB8}">
      <dsp:nvSpPr>
        <dsp:cNvPr id="0" name=""/>
        <dsp:cNvSpPr/>
      </dsp:nvSpPr>
      <dsp:spPr>
        <a:xfrm>
          <a:off x="0" y="45036"/>
          <a:ext cx="8856345" cy="599625"/>
        </a:xfrm>
        <a:prstGeom prst="roundRect">
          <a:avLst/>
        </a:prstGeom>
        <a:solidFill>
          <a:srgbClr val="99AEB5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коммуникативная компетентность</a:t>
          </a:r>
        </a:p>
      </dsp:txBody>
      <dsp:txXfrm>
        <a:off x="29271" y="74307"/>
        <a:ext cx="8797803" cy="541083"/>
      </dsp:txXfrm>
    </dsp:sp>
    <dsp:sp modelId="{AD5FB063-7E52-0A45-88B1-1F2E204500AD}">
      <dsp:nvSpPr>
        <dsp:cNvPr id="0" name=""/>
        <dsp:cNvSpPr/>
      </dsp:nvSpPr>
      <dsp:spPr>
        <a:xfrm>
          <a:off x="0" y="716661"/>
          <a:ext cx="8856345" cy="599625"/>
        </a:xfrm>
        <a:prstGeom prst="roundRect">
          <a:avLst/>
        </a:prstGeom>
        <a:solidFill>
          <a:srgbClr val="99AEB5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сетевая самоидентификация личности</a:t>
          </a:r>
        </a:p>
      </dsp:txBody>
      <dsp:txXfrm>
        <a:off x="29271" y="745932"/>
        <a:ext cx="8797803" cy="541083"/>
      </dsp:txXfrm>
    </dsp:sp>
    <dsp:sp modelId="{1FBE0485-168E-4945-8A27-C5201E675B54}">
      <dsp:nvSpPr>
        <dsp:cNvPr id="0" name=""/>
        <dsp:cNvSpPr/>
      </dsp:nvSpPr>
      <dsp:spPr>
        <a:xfrm>
          <a:off x="0" y="1388286"/>
          <a:ext cx="8856345" cy="599625"/>
        </a:xfrm>
        <a:prstGeom prst="roundRect">
          <a:avLst/>
        </a:prstGeom>
        <a:solidFill>
          <a:srgbClr val="99AEB5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риск-ориентированное целеполагание</a:t>
          </a:r>
        </a:p>
      </dsp:txBody>
      <dsp:txXfrm>
        <a:off x="29271" y="1417557"/>
        <a:ext cx="8797803" cy="541083"/>
      </dsp:txXfrm>
    </dsp:sp>
    <dsp:sp modelId="{113D26C4-67A8-A84A-A6C5-78EB2208FE2A}">
      <dsp:nvSpPr>
        <dsp:cNvPr id="0" name=""/>
        <dsp:cNvSpPr/>
      </dsp:nvSpPr>
      <dsp:spPr>
        <a:xfrm>
          <a:off x="0" y="2059911"/>
          <a:ext cx="8856345" cy="599625"/>
        </a:xfrm>
        <a:prstGeom prst="roundRect">
          <a:avLst/>
        </a:prstGeom>
        <a:solidFill>
          <a:srgbClr val="99AEB5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сетевая компетентность</a:t>
          </a:r>
        </a:p>
      </dsp:txBody>
      <dsp:txXfrm>
        <a:off x="29271" y="2089182"/>
        <a:ext cx="8797803" cy="541083"/>
      </dsp:txXfrm>
    </dsp:sp>
    <dsp:sp modelId="{118B0A2A-E95F-E441-BB41-2C36BE1E16FF}">
      <dsp:nvSpPr>
        <dsp:cNvPr id="0" name=""/>
        <dsp:cNvSpPr/>
      </dsp:nvSpPr>
      <dsp:spPr>
        <a:xfrm>
          <a:off x="0" y="2731536"/>
          <a:ext cx="8856345" cy="599625"/>
        </a:xfrm>
        <a:prstGeom prst="roundRect">
          <a:avLst/>
        </a:prstGeom>
        <a:solidFill>
          <a:srgbClr val="99AEB5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компетенция к непрерывному личностному саморазвитию</a:t>
          </a:r>
        </a:p>
      </dsp:txBody>
      <dsp:txXfrm>
        <a:off x="29271" y="2760807"/>
        <a:ext cx="8797803" cy="541083"/>
      </dsp:txXfrm>
    </dsp:sp>
    <dsp:sp modelId="{51BD390B-7F71-5640-AC84-96F7AF183A64}">
      <dsp:nvSpPr>
        <dsp:cNvPr id="0" name=""/>
        <dsp:cNvSpPr/>
      </dsp:nvSpPr>
      <dsp:spPr>
        <a:xfrm>
          <a:off x="0" y="3403161"/>
          <a:ext cx="8856345" cy="599625"/>
        </a:xfrm>
        <a:prstGeom prst="roundRect">
          <a:avLst/>
        </a:prstGeom>
        <a:solidFill>
          <a:srgbClr val="99AEB5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компетенции проектной деятельности </a:t>
          </a:r>
        </a:p>
      </dsp:txBody>
      <dsp:txXfrm>
        <a:off x="29271" y="3432432"/>
        <a:ext cx="8797803" cy="541083"/>
      </dsp:txXfrm>
    </dsp:sp>
    <dsp:sp modelId="{4A5F4B9A-AEDE-D848-9413-59F6D59D5740}">
      <dsp:nvSpPr>
        <dsp:cNvPr id="0" name=""/>
        <dsp:cNvSpPr/>
      </dsp:nvSpPr>
      <dsp:spPr>
        <a:xfrm>
          <a:off x="0" y="4074786"/>
          <a:ext cx="8856345" cy="599625"/>
        </a:xfrm>
        <a:prstGeom prst="roundRect">
          <a:avLst/>
        </a:prstGeom>
        <a:solidFill>
          <a:srgbClr val="99AEB5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психологическая компетентность</a:t>
          </a:r>
        </a:p>
      </dsp:txBody>
      <dsp:txXfrm>
        <a:off x="29271" y="4104057"/>
        <a:ext cx="8797803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4A50C-B23F-F04F-BA76-F82BEB1B4BF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029DD-BABF-7245-9D7F-44770D14F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6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7228CA5-734D-41A6-92C9-C0B323FDC731}" type="slidenum">
              <a:rPr lang="en-US" altLang="ru-RU" sz="1200"/>
              <a:pPr/>
              <a:t>2</a:t>
            </a:fld>
            <a:endParaRPr lang="en-US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mtClean="0"/>
              <a:t>http://www.21school.ox.ac.uk/</a:t>
            </a:r>
          </a:p>
        </p:txBody>
      </p:sp>
    </p:spTree>
    <p:extLst>
      <p:ext uri="{BB962C8B-B14F-4D97-AF65-F5344CB8AC3E}">
        <p14:creationId xmlns:p14="http://schemas.microsoft.com/office/powerpoint/2010/main" val="397836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045A-F386-5A49-B454-DE383FA08CB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4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A045A-F386-5A49-B454-DE383FA08C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1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F15E0D1-C572-4EF9-811D-61E768B0BBD7}" type="slidenum">
              <a:rPr lang="en-US" altLang="ru-RU" sz="1200"/>
              <a:pPr/>
              <a:t>9</a:t>
            </a:fld>
            <a:endParaRPr lang="en-US" altLang="ru-RU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mtClean="0"/>
              <a:t>http://www.edutopia.org</a:t>
            </a:r>
          </a:p>
        </p:txBody>
      </p:sp>
    </p:spTree>
    <p:extLst>
      <p:ext uri="{BB962C8B-B14F-4D97-AF65-F5344CB8AC3E}">
        <p14:creationId xmlns:p14="http://schemas.microsoft.com/office/powerpoint/2010/main" val="52192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803e0e2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803e0e2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803e0e2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803e0e2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4E4C7-7FD1-F845-8036-9A2E4F115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388766-7E4A-FC42-AA91-01A06BB55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FB709-6F16-774A-B1B5-0F9AEF2A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1CDAD-4113-2049-A491-F891A48F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25B24-0D96-D84A-9A15-73983495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4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71DA3-B798-E541-B78C-34375DA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5C6C50-E007-AB4C-8076-93B2CE7E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DB43E-87BF-1346-962B-4680DDC1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55EEE-FFA0-9C44-9518-CEE5037E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DB1B8-32B9-0A4F-96FA-5772A916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025F37-F5EF-574C-8E5E-C367BB15E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7A06B9-D57B-D549-A53B-E8E06EE8E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68234-41CC-B74A-B860-35F2AC07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DB093-B780-694B-8E01-A8611DEC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438C7-ACC0-2845-A4A9-71BA9146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7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12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127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8000" y="1524000"/>
            <a:ext cx="11379200" cy="4572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9D1E-D042-4567-B8A6-3A274C61A8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869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BDCD4-AA0F-FC44-81ED-D63DD3B7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DEF52-BA01-C548-AC06-72209169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326A3-E2CD-AA43-9709-0AD9BEC1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7E5BA-F631-7049-912E-2EED61DB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FE9F4-16DB-164A-B48A-1C12D944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7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7EC40-908E-6A49-8B54-16306BA5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9571D-960E-DE4C-8AD9-075732028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AB635-FC53-214B-A435-8F757188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E3F1A-65EB-8440-B96C-5E04A340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620B6-322B-A64A-9C23-2D3E5102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10658-7025-7F48-9312-8A4F1EE2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2E06D-E12B-214D-8268-0784B5091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B9A677-3C0F-4B4C-9758-2B047D1FD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13D751-A948-2046-AEDD-B850A3FF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F0BCE-029D-3940-8AD6-8DCAB01A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6AAA8-2600-CE45-9E1F-45D71F92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92280-6D1E-2448-894E-1E5F804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73F50-591D-7240-BB0D-B489BCFF6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42F761-003F-B547-8E8A-CC07951EB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A9215B-5BAA-6F4D-BC72-993F6073E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2375E1-ADFD-6D4F-9835-01381C3AD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91790-562A-BF48-8A72-E6A3D00E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7DAA75-4858-7F4F-8A9D-54202144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F7CCD7-8727-ED4F-8706-1BADC8EE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0815-51F9-854B-94F4-3FAF099D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366B37-8526-6B4A-98C3-96AC0298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0F119-011C-CD40-97D7-DA9F2B6C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D88E-32B1-8B4D-93C4-A727EC61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4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F8C0CA-6D41-EE43-AD45-E1FC0461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DDB1A3-7F2B-B342-AB92-4391F7D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CA4775-8DED-B54F-A27C-8830F511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3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6D041-06A4-1C42-9ED6-C63348C3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83B05-61D0-5B4B-97D7-B1E0B67E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30C3A7-0C59-694D-871E-1545AFF72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611C4-6D64-0146-8443-3F014BA8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F723BE-DFD0-144D-820E-81819AFD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BC4B3-17EB-B949-93D3-E55A12A4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1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00C5E-55AD-5C43-8473-0AD36096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CB7EA2-7460-0542-BF70-A18DFD8B3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4A65A6-65F0-3741-9DE2-F8C5ABC2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FA866A-1AB3-894B-B154-E9F492DF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F2A028-F4F0-5E44-B767-7DE66BE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16CFD-953B-DD4E-9D09-1A956C5A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4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04D5C-28CA-A746-9BC6-30CE7E88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5A9E0-FCE3-9F47-BE0D-FA21CB5C4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856D8-E01C-BD45-9218-3102B15E0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AB02-730A-F44B-BF73-EA27D4710D5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4EE90-FFFA-5148-88CB-28968A1FB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F252-31D5-8F46-A947-D84C29BB2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9DAE-493C-174F-B518-362725054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6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D45BF376-04F9-2043-B430-BC51262A6477}"/>
              </a:ext>
            </a:extLst>
          </p:cNvPr>
          <p:cNvSpPr txBox="1">
            <a:spLocks/>
          </p:cNvSpPr>
          <p:nvPr/>
        </p:nvSpPr>
        <p:spPr>
          <a:xfrm>
            <a:off x="1939925" y="774988"/>
            <a:ext cx="8312150" cy="353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Ключевые навыки </a:t>
            </a:r>
            <a:r>
              <a:rPr lang="ru-RU" dirty="0" smtClean="0"/>
              <a:t>будущего: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формирование </a:t>
            </a:r>
            <a:r>
              <a:rPr lang="en-US" dirty="0" smtClean="0"/>
              <a:t>soft </a:t>
            </a:r>
            <a:r>
              <a:rPr lang="en-US" dirty="0" smtClean="0"/>
              <a:t>skills </a:t>
            </a:r>
            <a:r>
              <a:rPr lang="ru-RU" dirty="0" smtClean="0"/>
              <a:t>компетенций учащихся в современном образовательном процессе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B57CC1-84A9-824E-A0BC-9267094FAC28}"/>
              </a:ext>
            </a:extLst>
          </p:cNvPr>
          <p:cNvSpPr/>
          <p:nvPr/>
        </p:nvSpPr>
        <p:spPr>
          <a:xfrm>
            <a:off x="575310" y="4681230"/>
            <a:ext cx="11247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Гнатышина Е.В.</a:t>
            </a:r>
          </a:p>
          <a:p>
            <a:pPr algn="r"/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д.п.н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., заведующий кафедрой </a:t>
            </a:r>
          </a:p>
          <a:p>
            <a:pPr algn="r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педагогики и психологии ЮУРГГПУ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E107171-69A7-4222-8E7F-2207931529C0}" type="slidenum">
              <a:rPr lang="en-US" altLang="ru-RU" sz="1400">
                <a:solidFill>
                  <a:srgbClr val="99CCFF"/>
                </a:solidFill>
              </a:rPr>
              <a:pPr/>
              <a:t>10</a:t>
            </a:fld>
            <a:endParaRPr lang="en-US" altLang="ru-RU" sz="1400">
              <a:solidFill>
                <a:srgbClr val="99CC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World Wide Workshop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8534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/>
              <a:t>6 «навыков будушего»: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Навыки «путешествия» в сети </a:t>
            </a:r>
            <a:br>
              <a:rPr lang="ru-RU" altLang="ru-RU"/>
            </a:br>
            <a:r>
              <a:rPr lang="ru-RU" altLang="ru-RU"/>
              <a:t>и использования сетевых приложений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Изобретение и исполнение оригинального «цифрового» проекта</a:t>
            </a:r>
            <a:endParaRPr lang="en-US" altLang="ru-RU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Обучение на проектной основе в вики-средах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Публикация и распространение собственного творчества в цифровых средах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Обучение и обмен знаниями в социальных сетях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Навыки поиска и обработки информации</a:t>
            </a:r>
          </a:p>
          <a:p>
            <a:pPr eaLnBrk="1" hangingPunct="1">
              <a:lnSpc>
                <a:spcPct val="90000"/>
              </a:lnSpc>
            </a:pPr>
            <a:endParaRPr lang="en-US" altLang="ru-RU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524001"/>
            <a:ext cx="258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5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887B724-8DBA-4391-98A2-575CD2B9A25F}"/>
              </a:ext>
            </a:extLst>
          </p:cNvPr>
          <p:cNvSpPr txBox="1">
            <a:spLocks/>
          </p:cNvSpPr>
          <p:nvPr/>
        </p:nvSpPr>
        <p:spPr>
          <a:xfrm>
            <a:off x="642431" y="190996"/>
            <a:ext cx="1118145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 panose="020F0802020203020203" pitchFamily="34" charset="-52"/>
                <a:ea typeface="+mj-ea"/>
                <a:cs typeface="+mj-cs"/>
              </a:defRPr>
            </a:lvl1pPr>
          </a:lstStyle>
          <a:p>
            <a:pPr marL="288000" algn="ctr">
              <a:lnSpc>
                <a:spcPct val="100000"/>
              </a:lnSpc>
            </a:pPr>
            <a:r>
              <a:rPr lang="ru-RU" sz="4000" cap="none" spc="0" dirty="0">
                <a:latin typeface="+mj-lt"/>
                <a:cs typeface="Arial" panose="020B0604020202020204" pitchFamily="34" charset="0"/>
              </a:rPr>
              <a:t>Общее ядро </a:t>
            </a:r>
            <a:r>
              <a:rPr lang="ru-RU" sz="4000" cap="none" spc="0" dirty="0" smtClean="0">
                <a:latin typeface="+mj-lt"/>
                <a:cs typeface="Arial" panose="020B0604020202020204" pitchFamily="34" charset="0"/>
              </a:rPr>
              <a:t>компетенций</a:t>
            </a:r>
            <a:endParaRPr lang="ru-RU" sz="4000" cap="none" spc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919" y="1034444"/>
            <a:ext cx="4128320" cy="461665"/>
          </a:xfrm>
          <a:prstGeom prst="rect">
            <a:avLst/>
          </a:prstGeom>
          <a:solidFill>
            <a:srgbClr val="99AEB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SKILLS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B12D8C5-9731-5440-9887-AA573D7B25D2}"/>
              </a:ext>
            </a:extLst>
          </p:cNvPr>
          <p:cNvSpPr/>
          <p:nvPr/>
        </p:nvSpPr>
        <p:spPr>
          <a:xfrm>
            <a:off x="7356075" y="1012940"/>
            <a:ext cx="4128320" cy="461665"/>
          </a:xfrm>
          <a:prstGeom prst="rect">
            <a:avLst/>
          </a:prstGeom>
          <a:solidFill>
            <a:srgbClr val="99AEB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SOFT SKILLS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B68AF5D-18CB-364A-A198-A54C3C637E77}"/>
              </a:ext>
            </a:extLst>
          </p:cNvPr>
          <p:cNvCxnSpPr/>
          <p:nvPr/>
        </p:nvCxnSpPr>
        <p:spPr>
          <a:xfrm>
            <a:off x="5958841" y="1418176"/>
            <a:ext cx="0" cy="52807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D4FEE6-119C-A849-A908-A9BB001650CF}"/>
              </a:ext>
            </a:extLst>
          </p:cNvPr>
          <p:cNvSpPr txBox="1"/>
          <p:nvPr/>
        </p:nvSpPr>
        <p:spPr>
          <a:xfrm>
            <a:off x="642431" y="1864930"/>
            <a:ext cx="4267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Это специфические </a:t>
            </a:r>
            <a:r>
              <a:rPr lang="ru-RU" sz="2000" dirty="0"/>
              <a:t>навыки и фактические знания, присущие конкретной работе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FE27C8-49F3-E543-A71C-A4DCB06DAF1A}"/>
              </a:ext>
            </a:extLst>
          </p:cNvPr>
          <p:cNvSpPr txBox="1"/>
          <p:nvPr/>
        </p:nvSpPr>
        <p:spPr>
          <a:xfrm>
            <a:off x="6204247" y="1709159"/>
            <a:ext cx="544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538163" algn="just">
              <a:buClr>
                <a:srgbClr val="C00000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адаптивному и конструктивному поведению, которые позволяют людям эффективно справляться с жизненными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трудностями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4F9620E-6D9D-294D-86AA-3FA5C784F8FC}"/>
              </a:ext>
            </a:extLst>
          </p:cNvPr>
          <p:cNvSpPr/>
          <p:nvPr/>
        </p:nvSpPr>
        <p:spPr>
          <a:xfrm>
            <a:off x="9556639" y="1864930"/>
            <a:ext cx="3112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buClr>
                <a:srgbClr val="C00000"/>
              </a:buCl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965" y="4541169"/>
            <a:ext cx="3186429" cy="2032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23" y="3501158"/>
            <a:ext cx="4119073" cy="30856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62935" y="2880593"/>
            <a:ext cx="5382891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надпредметные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и способности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которым нельзя научиться в курсе изучения определенных дисциплин, но которые необходимы для успешного функционирования и продвижения в профессиональной сфере.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526800" y="416100"/>
            <a:ext cx="10240000" cy="596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" dirty="0">
                <a:solidFill>
                  <a:schemeClr val="accent5"/>
                </a:solidFill>
              </a:rPr>
              <a:t>Hard skills &amp; soft skills</a:t>
            </a:r>
            <a:endParaRPr dirty="0">
              <a:solidFill>
                <a:schemeClr val="accent5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endParaRPr sz="2000" dirty="0">
              <a:solidFill>
                <a:srgbClr val="FFFFFF"/>
              </a:solidFill>
            </a:endParaRPr>
          </a:p>
          <a:p>
            <a:pPr algn="r">
              <a:spcBef>
                <a:spcPts val="1333"/>
              </a:spcBef>
            </a:pPr>
            <a:r>
              <a:rPr lang="ru" sz="2000" dirty="0">
                <a:solidFill>
                  <a:srgbClr val="FFFFFF"/>
                </a:solidFill>
              </a:rPr>
              <a:t>… и немного удачи</a:t>
            </a:r>
            <a:endParaRPr sz="1900" dirty="0">
              <a:solidFill>
                <a:srgbClr val="FFFFFF"/>
              </a:solidFill>
            </a:endParaRPr>
          </a:p>
          <a:p>
            <a:pPr>
              <a:spcBef>
                <a:spcPts val="1333"/>
              </a:spcBef>
              <a:spcAft>
                <a:spcPts val="1333"/>
              </a:spcAft>
            </a:pPr>
            <a:endParaRPr sz="3200" dirty="0"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11862" r="13621"/>
          <a:stretch/>
        </p:blipFill>
        <p:spPr>
          <a:xfrm>
            <a:off x="2737834" y="1670867"/>
            <a:ext cx="6496468" cy="455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867" y="0"/>
            <a:ext cx="619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6281533" y="695100"/>
            <a:ext cx="5734800" cy="3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" sz="2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Hard skills (англ. «жесткие» навыки) — это профессиональные/ технические навыки, которые можно измерить. Примеры таких навыков: программирование, вождение автомобиля, чтение, знание иностранного языка.</a:t>
            </a:r>
            <a:endParaRPr sz="3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281533" y="5087200"/>
            <a:ext cx="57348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" sz="3200" dirty="0">
                <a:solidFill>
                  <a:srgbClr val="293037"/>
                </a:solidFill>
                <a:highlight>
                  <a:srgbClr val="FFE599"/>
                </a:highlight>
                <a:latin typeface="Roboto"/>
                <a:ea typeface="Roboto"/>
                <a:cs typeface="Roboto"/>
                <a:sym typeface="Roboto"/>
              </a:rPr>
              <a:t>Профессиональные навыки</a:t>
            </a:r>
            <a:endParaRPr sz="3500" dirty="0">
              <a:highlight>
                <a:srgbClr val="FFE599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4267"/>
            <a:ext cx="6095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6370267" y="739933"/>
            <a:ext cx="5616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Soft skills (англ. «мягкие» навыки) — это универсальные социальные/волевые компетенции, которые не поддаются количественному измерению. Примеры: коммуникабельность, умение работать в команде, креативность.</a:t>
            </a:r>
            <a:endParaRPr sz="31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370267" y="5067400"/>
            <a:ext cx="5616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" sz="3900" dirty="0">
                <a:solidFill>
                  <a:srgbClr val="293037"/>
                </a:solidFill>
                <a:highlight>
                  <a:srgbClr val="A2C4C9"/>
                </a:highlight>
                <a:latin typeface="Roboto"/>
                <a:ea typeface="Roboto"/>
                <a:cs typeface="Roboto"/>
                <a:sym typeface="Roboto"/>
              </a:rPr>
              <a:t>Личностные качества</a:t>
            </a:r>
            <a:endParaRPr sz="4100" dirty="0">
              <a:highlight>
                <a:srgbClr val="A2C4C9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Ключевые </a:t>
            </a:r>
            <a:r>
              <a:rPr lang="ru-RU" altLang="ru-RU" b="1" dirty="0" err="1" smtClean="0"/>
              <a:t>метакомпетенции</a:t>
            </a:r>
            <a:endParaRPr lang="ru-RU" altLang="ru-RU" dirty="0" smtClean="0"/>
          </a:p>
        </p:txBody>
      </p:sp>
      <p:pic>
        <p:nvPicPr>
          <p:cNvPr id="29699" name="Содержимое 4" descr="&amp;Mcy;&amp;iecy;&amp;tcy;&amp;ocy;&amp;dcy;&amp;icy;&amp;chcy;&amp;iecy;&amp;scy;&amp;kcy;&amp;acy;&amp;yacy; &amp;scy;&amp;icy;&amp;scy;&amp;tcy;&amp;iecy;&amp;mcy;&amp;acy; &amp;Vcy;&amp;iecy;&amp;rcy;&amp;bcy;&amp;icy;&amp;tscy;&amp;kcy;&amp;acy;&amp;yacy; &amp;Ocy;&amp;lcy;&amp;softcy;&amp;gcy;&amp;acy; &amp;Vcy;&amp;lcy;&amp;acy;&amp;dcy;&amp;icy;&amp;mcy;&amp;icy;&amp;rcy;&amp;ocy;&amp;vcy;&amp;ncy;&amp;acy;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414" y="1981200"/>
            <a:ext cx="3152775" cy="4114800"/>
          </a:xfrm>
        </p:spPr>
      </p:pic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981201"/>
            <a:ext cx="3810000" cy="47339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/>
              <a:t>способность и готовность к непрерывному образованию, постоянному совершенствованию, переобучению и самообучению, профессиональной мобильности, стремление к новому;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/>
              <a:t>способность к критическому мышлению;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/>
              <a:t>способность и готовность к разумному риску, креативность и предприимчивость;</a:t>
            </a:r>
            <a:endParaRPr lang="en-US" altLang="ru-RU" sz="140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/>
              <a:t>умение работать самостоятельно и готовность к работе в команде, готовность к работе в высококонкурентной среде, </a:t>
            </a:r>
            <a:r>
              <a:rPr lang="ru-RU" altLang="ru-RU" sz="1400">
                <a:cs typeface="Times New Roman" panose="02020603050405020304" pitchFamily="18" charset="0"/>
              </a:rPr>
              <a:t>в режиме высокой неопределенности и быстрой смены условий задач </a:t>
            </a:r>
            <a:endParaRPr lang="ru-RU" altLang="ru-RU" sz="140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/>
              <a:t>широкое владение иностранными языками как коммуникационными инструментами эффективного участия в процессах глобализации.</a:t>
            </a:r>
          </a:p>
          <a:p>
            <a:r>
              <a:rPr lang="ru-RU" altLang="ru-RU" sz="1400"/>
              <a:t>цифровая  и функциональная грамотность</a:t>
            </a:r>
          </a:p>
          <a:p>
            <a:r>
              <a:rPr lang="ru-RU" altLang="ru-RU" sz="1400"/>
              <a:t>эмоциональный интеллект</a:t>
            </a:r>
          </a:p>
        </p:txBody>
      </p:sp>
    </p:spTree>
    <p:extLst>
      <p:ext uri="{BB962C8B-B14F-4D97-AF65-F5344CB8AC3E}">
        <p14:creationId xmlns:p14="http://schemas.microsoft.com/office/powerpoint/2010/main" val="278425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FBC600-AA2D-044A-93EC-544468D0741B}"/>
              </a:ext>
            </a:extLst>
          </p:cNvPr>
          <p:cNvSpPr txBox="1"/>
          <p:nvPr/>
        </p:nvSpPr>
        <p:spPr>
          <a:xfrm>
            <a:off x="868557" y="129572"/>
            <a:ext cx="1098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Модели компетенций крупных российских компаний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A014C7-E22B-2940-AC53-17594CB3B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18" y="1214263"/>
            <a:ext cx="8570563" cy="51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2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15C640CB-00BE-7E4E-BA07-815DE35E2C1A}"/>
              </a:ext>
            </a:extLst>
          </p:cNvPr>
          <p:cNvSpPr txBox="1">
            <a:spLocks/>
          </p:cNvSpPr>
          <p:nvPr/>
        </p:nvSpPr>
        <p:spPr>
          <a:xfrm>
            <a:off x="3703320" y="1059592"/>
            <a:ext cx="8218170" cy="545889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174625" algn="just"/>
            <a:r>
              <a:rPr lang="ru-RU" sz="7200" dirty="0">
                <a:cs typeface="Times New Roman" pitchFamily="18" charset="0"/>
              </a:rPr>
              <a:t>Принимающий ценность и неповторимость, права и свободы других людей, эффективно управляющая собственной самоидентификацией и репутацией, способный к </a:t>
            </a:r>
            <a:r>
              <a:rPr lang="ru-RU" sz="7200" dirty="0" err="1">
                <a:cs typeface="Times New Roman" pitchFamily="18" charset="0"/>
              </a:rPr>
              <a:t>самоактуализации</a:t>
            </a:r>
            <a:r>
              <a:rPr lang="ru-RU" sz="7200" dirty="0">
                <a:cs typeface="Times New Roman" pitchFamily="18" charset="0"/>
              </a:rPr>
              <a:t> и самореализации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Любящий свой народ, свой край и свою Родину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Уважающий и соблюдающий право владения, использования и распоряжения личной, государственной, корпоративной, интеллектуальной и пр. собственностью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Осознающий и принимающий традиционные ценности человеческой жизни,  семьи, российского гражданского общества, многонационального российского народа, человечества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Исследователь, креативный и критически мыслящий, активно и целенаправленно познающий мир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Мотивированный к познанию, знающий, мыслящий, способный к </a:t>
            </a:r>
            <a:r>
              <a:rPr lang="ru-RU" sz="7200" dirty="0" err="1">
                <a:cs typeface="Times New Roman" pitchFamily="18" charset="0"/>
              </a:rPr>
              <a:t>саморегуляции</a:t>
            </a:r>
            <a:r>
              <a:rPr lang="ru-RU" sz="7200" dirty="0">
                <a:cs typeface="Times New Roman" pitchFamily="18" charset="0"/>
              </a:rPr>
              <a:t>, самоорганизации и рефлексии, инновационной деятельности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Социально активный, принципиальный, ответственный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Доброжелательный, готовый к продуктивному сотрудничеству и эффективному взаимодействию с другими (в </a:t>
            </a:r>
            <a:r>
              <a:rPr lang="ru-RU" sz="7200" dirty="0" err="1">
                <a:cs typeface="Times New Roman" pitchFamily="18" charset="0"/>
              </a:rPr>
              <a:t>т.ч</a:t>
            </a:r>
            <a:r>
              <a:rPr lang="ru-RU" sz="7200" dirty="0">
                <a:cs typeface="Times New Roman" pitchFamily="18" charset="0"/>
              </a:rPr>
              <a:t>. непохожими) людьми, в </a:t>
            </a:r>
            <a:r>
              <a:rPr lang="ru-RU" sz="7200" dirty="0" err="1">
                <a:cs typeface="Times New Roman" pitchFamily="18" charset="0"/>
              </a:rPr>
              <a:t>т.ч</a:t>
            </a:r>
            <a:r>
              <a:rPr lang="ru-RU" sz="7200" dirty="0">
                <a:cs typeface="Times New Roman" pitchFamily="18" charset="0"/>
              </a:rPr>
              <a:t>. в удаленном взаимодействии</a:t>
            </a: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Гармонично развитый, осознанно выполняющий правила здорового и экологически целесообразного образа жизни безопасного для человека и окружающей среды</a:t>
            </a:r>
            <a:endParaRPr lang="ru-RU" sz="7200" dirty="0">
              <a:ea typeface="Calibri" panose="020F0502020204030204" pitchFamily="34" charset="0"/>
              <a:cs typeface="Times New Roman" pitchFamily="18" charset="0"/>
            </a:endParaRPr>
          </a:p>
          <a:p>
            <a:pPr marL="90488" indent="174625" algn="just"/>
            <a:r>
              <a:rPr lang="ru-RU" sz="7200" dirty="0">
                <a:cs typeface="Times New Roman" pitchFamily="18" charset="0"/>
              </a:rPr>
              <a:t>Профессионально-ориентированный, адаптивный и устойчивый к изменениям</a:t>
            </a:r>
            <a:endParaRPr lang="ru-RU" sz="7200" dirty="0"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Font typeface="+mj-lt"/>
              <a:buNone/>
              <a:tabLst>
                <a:tab pos="1219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1DBF248-9A99-894D-9B36-0695F2C49DB0}"/>
              </a:ext>
            </a:extLst>
          </p:cNvPr>
          <p:cNvSpPr txBox="1">
            <a:spLocks/>
          </p:cNvSpPr>
          <p:nvPr/>
        </p:nvSpPr>
        <p:spPr>
          <a:xfrm>
            <a:off x="621930" y="339512"/>
            <a:ext cx="1094814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Модель компетенций выпускника  школы 2030 г.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8B301-F87F-A940-BC8A-49661E69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6" y="1861391"/>
            <a:ext cx="3490954" cy="31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280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96EA3-A493-644E-8A30-2E1B0C16D945}"/>
              </a:ext>
            </a:extLst>
          </p:cNvPr>
          <p:cNvSpPr txBox="1">
            <a:spLocks/>
          </p:cNvSpPr>
          <p:nvPr/>
        </p:nvSpPr>
        <p:spPr>
          <a:xfrm>
            <a:off x="205740" y="461726"/>
            <a:ext cx="11555730" cy="3572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Soft skills </a:t>
            </a:r>
            <a:r>
              <a:rPr lang="ru-RU" sz="3600" b="1" dirty="0" smtClean="0"/>
              <a:t>учителя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C1CA0-71D0-6D4D-959D-107D7015CD46}"/>
              </a:ext>
            </a:extLst>
          </p:cNvPr>
          <p:cNvSpPr txBox="1">
            <a:spLocks/>
          </p:cNvSpPr>
          <p:nvPr/>
        </p:nvSpPr>
        <p:spPr>
          <a:xfrm>
            <a:off x="991312" y="1591724"/>
            <a:ext cx="10918748" cy="5161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высоких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ожиданий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Привитие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любви к обучению,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настойчивость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новым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ситуациям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Эмпатия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культурной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чувствительности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 решать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ладить с коллегами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управление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временем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2782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FBD110C-4D13-40BA-A0D6-4E6933911771}" type="slidenum">
              <a:rPr lang="en-US" altLang="ru-RU" sz="1400">
                <a:solidFill>
                  <a:srgbClr val="99CCFF"/>
                </a:solidFill>
              </a:rPr>
              <a:pPr/>
              <a:t>19</a:t>
            </a:fld>
            <a:endParaRPr lang="en-US" altLang="ru-RU" sz="1400">
              <a:solidFill>
                <a:srgbClr val="99CCFF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76" y="76200"/>
            <a:ext cx="8062913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Обучение «навыкам будущего»</a:t>
            </a:r>
          </a:p>
        </p:txBody>
      </p:sp>
      <p:graphicFrame>
        <p:nvGraphicFramePr>
          <p:cNvPr id="30766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89902903"/>
              </p:ext>
            </p:extLst>
          </p:nvPr>
        </p:nvGraphicFramePr>
        <p:xfrm>
          <a:off x="2286000" y="2438400"/>
          <a:ext cx="7772400" cy="408463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4115987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9193666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10859694"/>
                    </a:ext>
                  </a:extLst>
                </a:gridCol>
              </a:tblGrid>
              <a:tr h="762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Надпредметные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навыки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Форматы учебных проектов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Бенефициары / стейкхолдеры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126502"/>
                  </a:ext>
                </a:extLst>
              </a:tr>
              <a:tr h="3322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дизайн-мышление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командная работа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эффективная работа с информацией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управление временем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...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ролевая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медиа-кампания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научное исследование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практика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...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99CCFF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группа учащихся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микросоциум школы (класс, параллель, школа...)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- внешний мир (двор, район, город ...) и разные группы в этом мире (бизнесмены, инвалиды, 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...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405420"/>
                  </a:ext>
                </a:extLst>
              </a:tr>
            </a:tbl>
          </a:graphicData>
        </a:graphic>
      </p:graphicFrame>
      <p:sp>
        <p:nvSpPr>
          <p:cNvPr id="22546" name="Rectangle 30"/>
          <p:cNvSpPr>
            <a:spLocks noChangeArrowheads="1"/>
          </p:cNvSpPr>
          <p:nvPr/>
        </p:nvSpPr>
        <p:spPr bwMode="auto">
          <a:xfrm>
            <a:off x="2057400" y="12954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9CC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99CC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99CC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99CC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/>
              <a:t>    </a:t>
            </a:r>
            <a:r>
              <a:rPr lang="ru-RU" altLang="ru-RU" sz="2800" dirty="0">
                <a:solidFill>
                  <a:schemeClr val="tx1"/>
                </a:solidFill>
              </a:rPr>
              <a:t>Обучение в разных форматах учебных проектов с учетом «получателей» результатов проекта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69C9F2B-C517-4726-8FB9-8355761C8202}" type="slidenum">
              <a:rPr lang="en-US" altLang="ru-RU" sz="1400">
                <a:solidFill>
                  <a:srgbClr val="99CCFF"/>
                </a:solidFill>
              </a:rPr>
              <a:pPr/>
              <a:t>2</a:t>
            </a:fld>
            <a:endParaRPr lang="en-US" altLang="ru-RU" sz="1400">
              <a:solidFill>
                <a:srgbClr val="99CC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10668" y="188007"/>
            <a:ext cx="8243131" cy="88021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Текущие тенденции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562" y="1143000"/>
            <a:ext cx="7998862" cy="5410200"/>
          </a:xfrm>
        </p:spPr>
        <p:txBody>
          <a:bodyPr>
            <a:normAutofit/>
          </a:bodyPr>
          <a:lstStyle/>
          <a:p>
            <a:pPr marL="0" indent="0"/>
            <a:r>
              <a:rPr lang="ru-RU" altLang="ru-RU" dirty="0"/>
              <a:t>Развитие и всеобщее распространение «информационной реальности»</a:t>
            </a:r>
          </a:p>
          <a:p>
            <a:pPr marL="0" indent="0"/>
            <a:r>
              <a:rPr lang="ru-RU" altLang="ru-RU" dirty="0"/>
              <a:t>Автоматизация физического и </a:t>
            </a:r>
            <a:r>
              <a:rPr lang="ru-RU" altLang="ru-RU" dirty="0" smtClean="0"/>
              <a:t>интеллектуального </a:t>
            </a:r>
            <a:r>
              <a:rPr lang="ru-RU" altLang="ru-RU" dirty="0"/>
              <a:t>труда </a:t>
            </a:r>
          </a:p>
          <a:p>
            <a:pPr marL="0" indent="0"/>
            <a:r>
              <a:rPr lang="ru-RU" altLang="ru-RU" dirty="0"/>
              <a:t>Глобализация (главный фактор </a:t>
            </a:r>
            <a:r>
              <a:rPr lang="ru-RU" altLang="ru-RU" dirty="0" smtClean="0"/>
              <a:t>конкуренции </a:t>
            </a:r>
            <a:r>
              <a:rPr lang="ru-RU" altLang="ru-RU" dirty="0"/>
              <a:t>– </a:t>
            </a:r>
            <a:r>
              <a:rPr lang="ru-RU" altLang="ru-RU" dirty="0" smtClean="0"/>
              <a:t>человеческий капитал</a:t>
            </a:r>
            <a:r>
              <a:rPr lang="ru-RU" altLang="ru-RU" dirty="0"/>
              <a:t>)</a:t>
            </a:r>
          </a:p>
          <a:p>
            <a:pPr marL="0" indent="0"/>
            <a:r>
              <a:rPr lang="ru-RU" altLang="ru-RU" dirty="0"/>
              <a:t>Изменение роли корпораций и </a:t>
            </a:r>
            <a:r>
              <a:rPr lang="ru-RU" altLang="ru-RU" dirty="0" smtClean="0"/>
              <a:t>государств</a:t>
            </a:r>
            <a:endParaRPr lang="ru-RU" altLang="ru-RU" dirty="0"/>
          </a:p>
          <a:p>
            <a:pPr marL="0" indent="0"/>
            <a:r>
              <a:rPr lang="ru-RU" altLang="ru-RU" dirty="0"/>
              <a:t>Технологии, меняющие </a:t>
            </a:r>
            <a:r>
              <a:rPr lang="ru-RU" altLang="ru-RU" dirty="0" smtClean="0"/>
              <a:t>производственную реальность </a:t>
            </a:r>
            <a:r>
              <a:rPr lang="ru-RU" altLang="ru-RU" dirty="0"/>
              <a:t>(напр. </a:t>
            </a:r>
            <a:r>
              <a:rPr lang="en-US" altLang="ru-RU" dirty="0"/>
              <a:t>3D </a:t>
            </a:r>
            <a:r>
              <a:rPr lang="ru-RU" altLang="ru-RU" dirty="0"/>
              <a:t>печать)</a:t>
            </a:r>
          </a:p>
          <a:p>
            <a:pPr marL="0" indent="0"/>
            <a:r>
              <a:rPr lang="ru-RU" altLang="ru-RU" dirty="0"/>
              <a:t>Изменения социальной реальности (напр. </a:t>
            </a:r>
            <a:r>
              <a:rPr lang="ru-RU" altLang="ru-RU" dirty="0" smtClean="0"/>
              <a:t>социальные </a:t>
            </a:r>
            <a:r>
              <a:rPr lang="ru-RU" altLang="ru-RU" dirty="0"/>
              <a:t>инновации, </a:t>
            </a:r>
            <a:r>
              <a:rPr lang="ru-RU" altLang="ru-RU" dirty="0" err="1"/>
              <a:t>суперструктуры</a:t>
            </a:r>
            <a:r>
              <a:rPr lang="ru-RU" altLang="ru-RU" dirty="0"/>
              <a:t>)</a:t>
            </a:r>
          </a:p>
          <a:p>
            <a:pPr marL="0" indent="0"/>
            <a:endParaRPr lang="ru-RU" altLang="ru-RU" dirty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1676400"/>
            <a:ext cx="25304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7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11D94B7-EB36-4010-8370-790C86444B01}" type="slidenum">
              <a:rPr lang="en-US" altLang="ru-RU" sz="1400">
                <a:solidFill>
                  <a:srgbClr val="99CCFF"/>
                </a:solidFill>
              </a:rPr>
              <a:pPr/>
              <a:t>20</a:t>
            </a:fld>
            <a:endParaRPr lang="en-US" altLang="ru-RU" sz="1400">
              <a:solidFill>
                <a:srgbClr val="99CCFF"/>
              </a:solidFill>
            </a:endParaRPr>
          </a:p>
        </p:txBody>
      </p:sp>
      <p:sp>
        <p:nvSpPr>
          <p:cNvPr id="23555" name="AutoShape 8"/>
          <p:cNvSpPr>
            <a:spLocks noChangeArrowheads="1"/>
          </p:cNvSpPr>
          <p:nvPr/>
        </p:nvSpPr>
        <p:spPr bwMode="auto">
          <a:xfrm>
            <a:off x="2057400" y="1524000"/>
            <a:ext cx="8077200" cy="48006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Школьное образование будущего?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495550" y="2855914"/>
            <a:ext cx="2160588" cy="22383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panose="020B0604020202020204" pitchFamily="34" charset="0"/>
              </a:rPr>
              <a:t>2. НАДПРЕД-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МЕТНЫЕ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НАВЫКИ 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946650" y="2855914"/>
            <a:ext cx="2298700" cy="22383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panose="020B0604020202020204" pitchFamily="34" charset="0"/>
              </a:rPr>
              <a:t>3. ПРЕДМЕТНЫЕ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И МЕЖДИСЦИ-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ПЛИНАРНЫЕ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ЗНАНИЯ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О КЛЮЧЕВЫХ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ПРОБЛЕМАХ</a:t>
            </a: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7535864" y="2855914"/>
            <a:ext cx="2160587" cy="22383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panose="020B0604020202020204" pitchFamily="34" charset="0"/>
              </a:rPr>
              <a:t>4. ПРОЕКТНО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ОРГАНИЗО-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ВАННОЕ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2495550" y="5376864"/>
            <a:ext cx="7200900" cy="71913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panose="020B0604020202020204" pitchFamily="34" charset="0"/>
              </a:rPr>
              <a:t>5. ИНТЕРФЕЙС ИНИЦИАТИВ, ПОГРУЖАЮЩИХ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ШКОЛУ В РЕАЛЬНЫЙ МИР</a:t>
            </a: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2495550" y="1828800"/>
            <a:ext cx="7200900" cy="719138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panose="020B0604020202020204" pitchFamily="34" charset="0"/>
              </a:rPr>
              <a:t>1. БАЗОВЫЕ ПРЕДМЕТЫ  / «ЯЗЫКИ» </a:t>
            </a:r>
            <a:br>
              <a:rPr lang="ru-RU" altLang="ru-RU" sz="2000">
                <a:latin typeface="Arial" panose="020B0604020202020204" pitchFamily="34" charset="0"/>
              </a:rPr>
            </a:br>
            <a:r>
              <a:rPr lang="ru-RU" altLang="ru-RU" sz="2000">
                <a:latin typeface="Arial" panose="020B0604020202020204" pitchFamily="34" charset="0"/>
              </a:rPr>
              <a:t>(родной язык, математика, иностранные языки)</a:t>
            </a:r>
          </a:p>
        </p:txBody>
      </p:sp>
    </p:spTree>
    <p:extLst>
      <p:ext uri="{BB962C8B-B14F-4D97-AF65-F5344CB8AC3E}">
        <p14:creationId xmlns:p14="http://schemas.microsoft.com/office/powerpoint/2010/main" val="27734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35189" y="6237288"/>
            <a:ext cx="8353425" cy="36036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latin typeface="Franklin Gothic Medium" pitchFamily="34" charset="0"/>
              </a:rPr>
              <a:t>2010		          </a:t>
            </a:r>
            <a:r>
              <a:rPr lang="ru-RU" b="1" dirty="0">
                <a:solidFill>
                  <a:schemeClr val="bg1"/>
                </a:solidFill>
                <a:latin typeface="Franklin Gothic Medium" pitchFamily="34" charset="0"/>
              </a:rPr>
              <a:t>2015</a:t>
            </a:r>
            <a:r>
              <a:rPr lang="ru-RU" b="1" dirty="0">
                <a:solidFill>
                  <a:srgbClr val="002060"/>
                </a:solidFill>
                <a:latin typeface="Franklin Gothic Medium" pitchFamily="34" charset="0"/>
              </a:rPr>
              <a:t>		2020	           2025	2030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5189" y="1844676"/>
            <a:ext cx="1728787" cy="136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Franklin Gothic Medium" pitchFamily="34" charset="0"/>
              </a:rPr>
              <a:t>Этап 1 </a:t>
            </a:r>
            <a:br>
              <a:rPr lang="ru-RU" sz="2000" dirty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Franklin Gothic Medium" pitchFamily="34" charset="0"/>
              </a:rPr>
              <a:t>(2010-13): «Закрытие дырок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3975" y="1844676"/>
            <a:ext cx="1727200" cy="1368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Этап 2</a:t>
            </a:r>
            <a:br>
              <a:rPr lang="ru-RU" dirty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(2013-17): «Запрос на практичность»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1175" y="1844676"/>
            <a:ext cx="1728788" cy="1368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Этап 3 </a:t>
            </a:r>
            <a:br>
              <a:rPr lang="ru-RU" dirty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(2017-2022): Альтернативы набирают силу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19964" y="1844676"/>
            <a:ext cx="2808287" cy="13684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Этап 4 (2022-2030): </a:t>
            </a:r>
            <a:br>
              <a:rPr lang="ru-RU" dirty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dirty="0">
                <a:solidFill>
                  <a:schemeClr val="tx1"/>
                </a:solidFill>
                <a:latin typeface="Franklin Gothic Medium" pitchFamily="34" charset="0"/>
              </a:rPr>
              <a:t>Слом / ликвидация традиционных моделей образовательной системы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2135188" y="404814"/>
            <a:ext cx="6553200" cy="522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dirty="0">
                <a:latin typeface="Franklin Gothic Demi" pitchFamily="34" charset="0"/>
              </a:rPr>
              <a:t>Образование 2030: Основные выводы</a:t>
            </a:r>
          </a:p>
        </p:txBody>
      </p:sp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2154238" y="400843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Franklin Gothic Medium" panose="020B0603020102020204" pitchFamily="34" charset="0"/>
              </a:rPr>
              <a:t>Максимум внимания государства и проф. сообщества к наступающим изменениям</a:t>
            </a:r>
          </a:p>
        </p:txBody>
      </p:sp>
      <p:sp>
        <p:nvSpPr>
          <p:cNvPr id="25609" name="Прямоугольник 10"/>
          <p:cNvSpPr>
            <a:spLocks noChangeArrowheads="1"/>
          </p:cNvSpPr>
          <p:nvPr/>
        </p:nvSpPr>
        <p:spPr bwMode="auto">
          <a:xfrm>
            <a:off x="4800600" y="5230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Franklin Gothic Medium" panose="020B0603020102020204" pitchFamily="34" charset="0"/>
              </a:rPr>
              <a:t>Максимум бизнес-возможностей </a:t>
            </a:r>
            <a:br>
              <a:rPr lang="ru-RU" altLang="ru-RU" sz="1800">
                <a:latin typeface="Franklin Gothic Medium" panose="020B0603020102020204" pitchFamily="34" charset="0"/>
              </a:rPr>
            </a:br>
            <a:r>
              <a:rPr lang="ru-RU" altLang="ru-RU" sz="1800">
                <a:latin typeface="Franklin Gothic Medium" panose="020B0603020102020204" pitchFamily="34" charset="0"/>
              </a:rPr>
              <a:t>нового сектора</a:t>
            </a:r>
          </a:p>
        </p:txBody>
      </p:sp>
      <p:sp>
        <p:nvSpPr>
          <p:cNvPr id="25610" name="Прямоугольник 11"/>
          <p:cNvSpPr>
            <a:spLocks noChangeArrowheads="1"/>
          </p:cNvSpPr>
          <p:nvPr/>
        </p:nvSpPr>
        <p:spPr bwMode="auto">
          <a:xfrm>
            <a:off x="3071814" y="1403350"/>
            <a:ext cx="6423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Franklin Gothic Demi" pitchFamily="34" charset="0"/>
              </a:rPr>
              <a:t>ЭТАПЫ ТРАНСФОРМАЦИИ ОБРАЗОВАТЕЛЬНЫХ ИНСТИТУТОВ</a:t>
            </a: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614069" y="1877219"/>
            <a:ext cx="431800" cy="3827462"/>
          </a:xfrm>
          <a:prstGeom prst="leftBrace">
            <a:avLst>
              <a:gd name="adj1" fmla="val 33350"/>
              <a:gd name="adj2" fmla="val 2919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7229476" y="3078163"/>
            <a:ext cx="385762" cy="3827463"/>
          </a:xfrm>
          <a:prstGeom prst="leftBrace">
            <a:avLst>
              <a:gd name="adj1" fmla="val 33350"/>
              <a:gd name="adj2" fmla="val 2919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Требования к системе образования 4.0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3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dirty="0" smtClean="0"/>
              <a:t>Постоянное обновление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 smtClean="0"/>
              <a:t>Индивидуализация спроса и возможностей его удовлетворения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 smtClean="0"/>
              <a:t>Формирование творческих компетенций и готовности к переобучению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 smtClean="0"/>
              <a:t>Умение обучаться в течение всей жизни, выбирать и обновлять профессиональный путь</a:t>
            </a:r>
          </a:p>
          <a:p>
            <a:endParaRPr lang="ru-RU" altLang="ru-RU" dirty="0" smtClean="0"/>
          </a:p>
        </p:txBody>
      </p:sp>
      <p:pic>
        <p:nvPicPr>
          <p:cNvPr id="27654" name="Содержимое 7" descr="http://www.thegeniusworks.com/wp-content/uploads/2017/01/Holodome_spot-500x500-300x30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2329" y="1916113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09323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DC27C1-97AC-A942-8104-4B421BA1F456}"/>
              </a:ext>
            </a:extLst>
          </p:cNvPr>
          <p:cNvSpPr/>
          <p:nvPr/>
        </p:nvSpPr>
        <p:spPr>
          <a:xfrm>
            <a:off x="329565" y="5362706"/>
            <a:ext cx="115328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Модели совместной деятельности участников образовательных отношений по проектированию и реализации образовательных целей и способов их достижений и оценки, на основе анализа больших данных, обеспечивающих  реализацию персонализированных образовательных запросов обучающихся.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F3494-0460-3F42-8011-4945FEC561C7}"/>
              </a:ext>
            </a:extLst>
          </p:cNvPr>
          <p:cNvSpPr txBox="1"/>
          <p:nvPr/>
        </p:nvSpPr>
        <p:spPr>
          <a:xfrm>
            <a:off x="529590" y="217170"/>
            <a:ext cx="11132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Образовательные технологии </a:t>
            </a:r>
            <a:r>
              <a:rPr lang="ru-RU" sz="4000" b="1" dirty="0" smtClean="0">
                <a:latin typeface="+mj-lt"/>
              </a:rPr>
              <a:t>для формирования новых образовательных результатов</a:t>
            </a:r>
            <a:endParaRPr lang="ru-RU" sz="4000" b="1" dirty="0">
              <a:latin typeface="+mj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AE8809-9B6B-F140-A130-74B84D00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1005840"/>
            <a:ext cx="10739302" cy="43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449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C8C27-58DF-2C49-8768-11770F18CBA9}"/>
              </a:ext>
            </a:extLst>
          </p:cNvPr>
          <p:cNvSpPr txBox="1"/>
          <p:nvPr/>
        </p:nvSpPr>
        <p:spPr>
          <a:xfrm>
            <a:off x="1814513" y="2786062"/>
            <a:ext cx="8272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E5E348-BE64-6047-B583-0E9BCC642B1E}"/>
              </a:ext>
            </a:extLst>
          </p:cNvPr>
          <p:cNvSpPr txBox="1">
            <a:spLocks/>
          </p:cNvSpPr>
          <p:nvPr/>
        </p:nvSpPr>
        <p:spPr bwMode="auto">
          <a:xfrm>
            <a:off x="8829675" y="5443545"/>
            <a:ext cx="3086098" cy="12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84213" eaLnBrk="1" hangingPunct="1">
              <a:lnSpc>
                <a:spcPct val="90000"/>
              </a:lnSpc>
              <a:spcBef>
                <a:spcPts val="750"/>
              </a:spcBef>
              <a:buClr>
                <a:srgbClr val="165C6A"/>
              </a:buClr>
              <a:buFont typeface="Wingdings" pitchFamily="2" charset="2"/>
              <a:buNone/>
            </a:pPr>
            <a:endParaRPr lang="ru-RU" altLang="ru-RU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4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2FFBE92-8D08-4EA8-B82E-BE80E8C0825F}" type="slidenum">
              <a:rPr lang="en-US" altLang="ru-RU" sz="1400">
                <a:solidFill>
                  <a:srgbClr val="99CCFF"/>
                </a:solidFill>
              </a:rPr>
              <a:pPr/>
              <a:t>3</a:t>
            </a:fld>
            <a:endParaRPr lang="en-US" altLang="ru-RU" sz="1400">
              <a:solidFill>
                <a:srgbClr val="99CCFF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Вызовы</a:t>
            </a:r>
            <a:endParaRPr lang="en-US" altLang="ru-R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990600"/>
            <a:ext cx="77724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dirty="0"/>
              <a:t>Изменение способов получения знаний и обучения (цифровые и сетевые технологии)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Глобальные проблемы: экология, дефицит ресурсов, безопасность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Возрастающая технологическая, социальная, политическая, географическая неопределенность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Образовательные системы </a:t>
            </a:r>
            <a:r>
              <a:rPr lang="ru-RU" altLang="ru-RU" dirty="0" err="1"/>
              <a:t>ригидны</a:t>
            </a:r>
            <a:r>
              <a:rPr lang="ru-RU" altLang="ru-RU" dirty="0"/>
              <a:t> и неадекватны происходящим в мире изменениям. Эта проблема существует для всех стран, а не только для России.</a:t>
            </a:r>
            <a:endParaRPr lang="en-US" altLang="ru-RU" dirty="0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 flipV="1">
            <a:off x="3962400" y="4267200"/>
            <a:ext cx="3810000" cy="3810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55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50A38-CB3C-3949-AF3B-C91ABA90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3665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Нужны люди, которые  ОПРЕДЕЛЯЮТ БУДУЩЕЕ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71DCD-E2B9-5449-BACC-3BD8DA7A9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/>
          <a:stretch/>
        </p:blipFill>
        <p:spPr bwMode="auto">
          <a:xfrm>
            <a:off x="4099561" y="2685793"/>
            <a:ext cx="3600000" cy="218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E9768F-E06E-DB49-B998-32B255F16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/>
          <a:stretch/>
        </p:blipFill>
        <p:spPr bwMode="auto">
          <a:xfrm>
            <a:off x="8034920" y="1253376"/>
            <a:ext cx="3600000" cy="240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FC77FD0-BA70-A943-881A-BC80671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2" y="4194861"/>
            <a:ext cx="3600000" cy="24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4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020E4-9AC2-134B-A4EA-AC7A1D1895B4}"/>
              </a:ext>
            </a:extLst>
          </p:cNvPr>
          <p:cNvSpPr txBox="1"/>
          <p:nvPr/>
        </p:nvSpPr>
        <p:spPr>
          <a:xfrm>
            <a:off x="1179671" y="322898"/>
            <a:ext cx="1058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</a:rPr>
              <a:t>Цифровая экономика меняет характеристики деятельности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8D9EA88-1149-7B45-B546-E86A39198E3D}"/>
              </a:ext>
            </a:extLst>
          </p:cNvPr>
          <p:cNvGraphicFramePr/>
          <p:nvPr>
            <p:extLst/>
          </p:nvPr>
        </p:nvGraphicFramePr>
        <p:xfrm>
          <a:off x="802481" y="1171575"/>
          <a:ext cx="10698957" cy="431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A9E67C-9C6C-4F43-B06A-2186FD6309CF}"/>
              </a:ext>
            </a:extLst>
          </p:cNvPr>
          <p:cNvSpPr txBox="1"/>
          <p:nvPr/>
        </p:nvSpPr>
        <p:spPr>
          <a:xfrm>
            <a:off x="442913" y="5486308"/>
            <a:ext cx="1147286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Ключевые компетенции</a:t>
            </a:r>
            <a:r>
              <a:rPr lang="ru-RU" sz="2400" dirty="0">
                <a:solidFill>
                  <a:schemeClr val="tx1"/>
                </a:solidFill>
              </a:rPr>
              <a:t> личности как субъекта деятельности </a:t>
            </a:r>
            <a:r>
              <a:rPr lang="ru-RU" sz="2400" b="1" dirty="0">
                <a:solidFill>
                  <a:schemeClr val="tx1"/>
                </a:solidFill>
              </a:rPr>
              <a:t>все более «сдвигаются» в сторону коммуникативных</a:t>
            </a:r>
            <a:r>
              <a:rPr lang="ru-RU" sz="2400" dirty="0">
                <a:solidFill>
                  <a:schemeClr val="tx1"/>
                </a:solidFill>
              </a:rPr>
              <a:t> (управленческих и операторских) </a:t>
            </a:r>
            <a:r>
              <a:rPr lang="ru-RU" sz="2400" b="1" dirty="0">
                <a:solidFill>
                  <a:schemeClr val="tx1"/>
                </a:solidFill>
              </a:rPr>
              <a:t>и креативных</a:t>
            </a:r>
            <a:r>
              <a:rPr lang="ru-RU" sz="2400" dirty="0">
                <a:solidFill>
                  <a:schemeClr val="tx1"/>
                </a:solidFill>
              </a:rPr>
              <a:t> (исследовательских и </a:t>
            </a:r>
            <a:r>
              <a:rPr lang="ru-RU" sz="2400" dirty="0" err="1">
                <a:solidFill>
                  <a:schemeClr val="tx1"/>
                </a:solidFill>
              </a:rPr>
              <a:t>разработческих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3DE40-04D1-6F49-89F3-482C05B28AC6}"/>
              </a:ext>
            </a:extLst>
          </p:cNvPr>
          <p:cNvSpPr txBox="1"/>
          <p:nvPr/>
        </p:nvSpPr>
        <p:spPr>
          <a:xfrm>
            <a:off x="750570" y="261664"/>
            <a:ext cx="1125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Примеры неспецифических ключевых компетенции </a:t>
            </a:r>
          </a:p>
          <a:p>
            <a:pPr algn="ctr"/>
            <a:r>
              <a:rPr lang="ru-RU" sz="3600" b="1" dirty="0">
                <a:latin typeface="+mj-lt"/>
              </a:rPr>
              <a:t>цифровой экономики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6C64369-6728-6941-A73B-EF79298EE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476572"/>
              </p:ext>
            </p:extLst>
          </p:nvPr>
        </p:nvGraphicFramePr>
        <p:xfrm>
          <a:off x="1628775" y="1571625"/>
          <a:ext cx="8856345" cy="471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18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AB39E-B6D8-B044-B24B-D970D32B3BD0}"/>
              </a:ext>
            </a:extLst>
          </p:cNvPr>
          <p:cNvSpPr txBox="1">
            <a:spLocks/>
          </p:cNvSpPr>
          <p:nvPr/>
        </p:nvSpPr>
        <p:spPr>
          <a:xfrm>
            <a:off x="1981200" y="33931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cs typeface="Arial" pitchFamily="34" charset="0"/>
              </a:rPr>
              <a:t>Образовательный «переход»</a:t>
            </a:r>
            <a:br>
              <a:rPr lang="ru-RU" sz="4000" b="1" dirty="0">
                <a:cs typeface="Arial" pitchFamily="34" charset="0"/>
              </a:rPr>
            </a:br>
            <a:endParaRPr lang="ru-RU" sz="4000" dirty="0"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F2ECA2-9825-BB4E-96D1-E3323B223513}"/>
              </a:ext>
            </a:extLst>
          </p:cNvPr>
          <p:cNvSpPr/>
          <p:nvPr/>
        </p:nvSpPr>
        <p:spPr>
          <a:xfrm>
            <a:off x="1307782" y="1481978"/>
            <a:ext cx="3357586" cy="914400"/>
          </a:xfrm>
          <a:prstGeom prst="rect">
            <a:avLst/>
          </a:prstGeom>
          <a:solidFill>
            <a:srgbClr val="99AE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Передача знаний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431167-6638-3F4B-9E3B-0B34DAD82DF0}"/>
              </a:ext>
            </a:extLst>
          </p:cNvPr>
          <p:cNvSpPr/>
          <p:nvPr/>
        </p:nvSpPr>
        <p:spPr>
          <a:xfrm>
            <a:off x="1307782" y="3081841"/>
            <a:ext cx="3357586" cy="914400"/>
          </a:xfrm>
          <a:prstGeom prst="rect">
            <a:avLst/>
          </a:prstGeom>
          <a:solidFill>
            <a:srgbClr val="99AE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Непрерывное образование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FDAB1A-DAD6-FF43-B044-908B589D0D11}"/>
              </a:ext>
            </a:extLst>
          </p:cNvPr>
          <p:cNvSpPr/>
          <p:nvPr/>
        </p:nvSpPr>
        <p:spPr>
          <a:xfrm>
            <a:off x="1307782" y="4632020"/>
            <a:ext cx="3357586" cy="914400"/>
          </a:xfrm>
          <a:prstGeom prst="rect">
            <a:avLst/>
          </a:prstGeom>
          <a:solidFill>
            <a:srgbClr val="99AE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Образование для всех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2A5F8C-183D-AF43-84B4-2CBC8DF548F4}"/>
              </a:ext>
            </a:extLst>
          </p:cNvPr>
          <p:cNvSpPr/>
          <p:nvPr/>
        </p:nvSpPr>
        <p:spPr>
          <a:xfrm>
            <a:off x="6853214" y="1484818"/>
            <a:ext cx="4405336" cy="914400"/>
          </a:xfrm>
          <a:prstGeom prst="rect">
            <a:avLst/>
          </a:prstGeom>
          <a:solidFill>
            <a:srgbClr val="004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Формирование и непрерывное обновление компетенций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281A4A-30E8-D340-9388-50FC1117686F}"/>
              </a:ext>
            </a:extLst>
          </p:cNvPr>
          <p:cNvSpPr/>
          <p:nvPr/>
        </p:nvSpPr>
        <p:spPr>
          <a:xfrm>
            <a:off x="6853214" y="3064695"/>
            <a:ext cx="4405336" cy="914400"/>
          </a:xfrm>
          <a:prstGeom prst="rect">
            <a:avLst/>
          </a:prstGeom>
          <a:solidFill>
            <a:srgbClr val="004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0" algn="ctr"/>
            <a:r>
              <a:rPr lang="ru-RU" sz="2400" b="1" dirty="0">
                <a:cs typeface="Arial" panose="020B0604020202020204" pitchFamily="34" charset="0"/>
              </a:rPr>
              <a:t>Образования для каждого, под</a:t>
            </a:r>
            <a:r>
              <a:rPr lang="en-US" sz="2400" b="1" dirty="0">
                <a:cs typeface="Arial" panose="020B0604020202020204" pitchFamily="34" charset="0"/>
              </a:rPr>
              <a:t> </a:t>
            </a:r>
            <a:r>
              <a:rPr lang="ru-RU" sz="2400" b="1" dirty="0">
                <a:cs typeface="Arial" panose="020B0604020202020204" pitchFamily="34" charset="0"/>
              </a:rPr>
              <a:t>возможности и интерес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D22007-2AD7-CD46-84EB-56BD5732EFE9}"/>
              </a:ext>
            </a:extLst>
          </p:cNvPr>
          <p:cNvSpPr/>
          <p:nvPr/>
        </p:nvSpPr>
        <p:spPr>
          <a:xfrm>
            <a:off x="6853214" y="4579160"/>
            <a:ext cx="4405336" cy="1042980"/>
          </a:xfrm>
          <a:prstGeom prst="rect">
            <a:avLst/>
          </a:prstGeom>
          <a:solidFill>
            <a:srgbClr val="004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0" algn="ctr"/>
            <a:r>
              <a:rPr lang="ru-RU" sz="2400" b="1" dirty="0">
                <a:cs typeface="Arial" panose="020B0604020202020204" pitchFamily="34" charset="0"/>
              </a:rPr>
              <a:t>Непрерывное личностное развитие на</a:t>
            </a:r>
            <a:r>
              <a:rPr lang="en-US" sz="2400" b="1" dirty="0">
                <a:cs typeface="Arial" panose="020B0604020202020204" pitchFamily="34" charset="0"/>
              </a:rPr>
              <a:t> </a:t>
            </a:r>
            <a:r>
              <a:rPr lang="ru-RU" sz="2400" b="1" dirty="0">
                <a:cs typeface="Arial" panose="020B0604020202020204" pitchFamily="34" charset="0"/>
              </a:rPr>
              <a:t>протяжении жизни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646378A4-FBA8-464D-B5EB-C912DDC5D7A6}"/>
              </a:ext>
            </a:extLst>
          </p:cNvPr>
          <p:cNvSpPr/>
          <p:nvPr/>
        </p:nvSpPr>
        <p:spPr>
          <a:xfrm>
            <a:off x="5152068" y="3457576"/>
            <a:ext cx="1214446" cy="35719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0E9E34EE-42FE-FA4C-A489-974263D29E8B}"/>
              </a:ext>
            </a:extLst>
          </p:cNvPr>
          <p:cNvSpPr/>
          <p:nvPr/>
        </p:nvSpPr>
        <p:spPr>
          <a:xfrm>
            <a:off x="5152068" y="1791284"/>
            <a:ext cx="1214446" cy="35719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C428B231-5A96-2E45-B754-4C34F8957CAE}"/>
              </a:ext>
            </a:extLst>
          </p:cNvPr>
          <p:cNvSpPr/>
          <p:nvPr/>
        </p:nvSpPr>
        <p:spPr>
          <a:xfrm>
            <a:off x="5152068" y="4922055"/>
            <a:ext cx="1214446" cy="35719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7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/>
              <a:t>Навыки и компетенции XXI века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600" b="1" dirty="0"/>
              <a:t>Базовые навыки</a:t>
            </a:r>
            <a:endParaRPr lang="ru-RU" sz="1600" dirty="0"/>
          </a:p>
          <a:p>
            <a:pPr>
              <a:defRPr/>
            </a:pPr>
            <a:r>
              <a:rPr lang="ru-RU" sz="1400" dirty="0"/>
              <a:t>(помогают решать повседневные задачи)</a:t>
            </a:r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Навыки чтения и письма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Математическая </a:t>
            </a:r>
            <a:r>
              <a:rPr lang="ru-RU" sz="1400" dirty="0"/>
              <a:t> </a:t>
            </a:r>
            <a:r>
              <a:rPr lang="ru-RU" sz="1400" i="1" dirty="0"/>
              <a:t>грамотность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Финансовая и </a:t>
            </a:r>
            <a:r>
              <a:rPr lang="ru-RU" sz="1400" i="1" dirty="0" err="1"/>
              <a:t>предпринимательска</a:t>
            </a:r>
            <a:r>
              <a:rPr lang="ru-RU" sz="1400" i="1" dirty="0"/>
              <a:t> грамотность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Естественнонаучные знания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ИКТ-грамотность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Культурная и гражданская грамотность</a:t>
            </a:r>
            <a:endParaRPr lang="ru-RU" sz="1400" dirty="0"/>
          </a:p>
          <a:p>
            <a:pPr>
              <a:defRPr/>
            </a:pPr>
            <a:r>
              <a:rPr lang="ru-RU" sz="1400" b="1" dirty="0"/>
              <a:t>Компетенции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(помогают решать более сложные задачи)</a:t>
            </a:r>
          </a:p>
          <a:p>
            <a:pPr>
              <a:defRPr/>
            </a:pPr>
            <a:r>
              <a:rPr lang="ru-RU" sz="1400" i="1" dirty="0"/>
              <a:t>Критическое</a:t>
            </a:r>
            <a:endParaRPr lang="ru-RU" sz="1400" dirty="0"/>
          </a:p>
          <a:p>
            <a:pPr>
              <a:defRPr/>
            </a:pPr>
            <a:r>
              <a:rPr lang="ru-RU" sz="1400" i="1" dirty="0"/>
              <a:t>мышление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Творческое мышление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Умение общаться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  <a:r>
              <a:rPr lang="ru-RU" sz="1400" i="1" dirty="0"/>
              <a:t>Умение работать в коллективе</a:t>
            </a: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 b="1" dirty="0"/>
              <a:t>Черты характера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 (помогают адаптироваться к стремительным изменениями окружающей среды)</a:t>
            </a:r>
          </a:p>
          <a:p>
            <a:pPr>
              <a:defRPr/>
            </a:pPr>
            <a:r>
              <a:rPr lang="ru-RU" sz="1800" dirty="0"/>
              <a:t> </a:t>
            </a:r>
            <a:r>
              <a:rPr lang="ru-RU" sz="1800" i="1" dirty="0"/>
              <a:t>Любознательность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 </a:t>
            </a:r>
            <a:r>
              <a:rPr lang="ru-RU" sz="1800" i="1" dirty="0"/>
              <a:t>Инициативность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 </a:t>
            </a:r>
            <a:r>
              <a:rPr lang="ru-RU" sz="1800" i="1" dirty="0"/>
              <a:t>Настойчивость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 </a:t>
            </a:r>
            <a:r>
              <a:rPr lang="ru-RU" sz="1800" i="1" dirty="0"/>
              <a:t>Лидерские качества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 </a:t>
            </a:r>
            <a:r>
              <a:rPr lang="ru-RU" sz="1800" i="1" dirty="0"/>
              <a:t>Социальная и культурная и включенность в общественную жизнь</a:t>
            </a:r>
            <a:endParaRPr lang="ru-RU" sz="1800" dirty="0"/>
          </a:p>
          <a:p>
            <a:pPr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892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990089F-CB5F-453D-9051-13277ED12DAB}" type="slidenum">
              <a:rPr lang="en-US" altLang="ru-RU" sz="1400">
                <a:solidFill>
                  <a:srgbClr val="99CCFF"/>
                </a:solidFill>
              </a:rPr>
              <a:pPr/>
              <a:t>9</a:t>
            </a:fld>
            <a:endParaRPr lang="en-US" altLang="ru-RU" sz="1400">
              <a:solidFill>
                <a:srgbClr val="99CCF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Edutopia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/>
              <a:t>6 базовых концепций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Интегрированное обучение: </a:t>
            </a:r>
            <a:br>
              <a:rPr lang="ru-RU" altLang="ru-RU"/>
            </a:br>
            <a:r>
              <a:rPr lang="ru-RU" altLang="ru-RU"/>
              <a:t>различные форматы обучения и коммуникации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Обучение на основе проектов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Широкое использование технологии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Социальные и эмоциональные навыки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Всесторонняя оценка успеваемости: не только тесты, но и портфель проектов, социальная активность и проч.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Постоянное развитие учителей и акцент на личном контакте с учениками</a:t>
            </a:r>
            <a:endParaRPr lang="en-US" alt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1"/>
            <a:ext cx="2286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75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942</Words>
  <Application>Microsoft Office PowerPoint</Application>
  <PresentationFormat>Широкоэкранный</PresentationFormat>
  <Paragraphs>195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Franklin Gothic Demi</vt:lpstr>
      <vt:lpstr>Franklin Gothic Medium</vt:lpstr>
      <vt:lpstr>Lato</vt:lpstr>
      <vt:lpstr>Roboto</vt:lpstr>
      <vt:lpstr>Times New Roman</vt:lpstr>
      <vt:lpstr>Wingdings</vt:lpstr>
      <vt:lpstr>Тема Office</vt:lpstr>
      <vt:lpstr>Презентация PowerPoint</vt:lpstr>
      <vt:lpstr>Текущие тенденции</vt:lpstr>
      <vt:lpstr>Вызовы</vt:lpstr>
      <vt:lpstr>Нужны люди, которые  ОПРЕДЕЛЯЮТ БУДУЩЕЕ </vt:lpstr>
      <vt:lpstr>Презентация PowerPoint</vt:lpstr>
      <vt:lpstr>Презентация PowerPoint</vt:lpstr>
      <vt:lpstr>Презентация PowerPoint</vt:lpstr>
      <vt:lpstr>Навыки и компетенции XXI века </vt:lpstr>
      <vt:lpstr>Edutopia</vt:lpstr>
      <vt:lpstr>World Wide Workshop</vt:lpstr>
      <vt:lpstr>Презентация PowerPoint</vt:lpstr>
      <vt:lpstr>Hard skills &amp; soft skills          … и немного удачи </vt:lpstr>
      <vt:lpstr>Презентация PowerPoint</vt:lpstr>
      <vt:lpstr>Презентация PowerPoint</vt:lpstr>
      <vt:lpstr>Ключевые метакомпетенции</vt:lpstr>
      <vt:lpstr>Презентация PowerPoint</vt:lpstr>
      <vt:lpstr>Презентация PowerPoint</vt:lpstr>
      <vt:lpstr>Презентация PowerPoint</vt:lpstr>
      <vt:lpstr>Обучение «навыкам будущего»</vt:lpstr>
      <vt:lpstr>Школьное образование будущего?</vt:lpstr>
      <vt:lpstr>Презентация PowerPoint</vt:lpstr>
      <vt:lpstr>Требования к системе образования 4.0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Костылева Анна Андреевна</dc:creator>
  <cp:lastModifiedBy>Гнатышина Екатерина Викторовна</cp:lastModifiedBy>
  <cp:revision>44</cp:revision>
  <dcterms:created xsi:type="dcterms:W3CDTF">2019-02-25T10:12:19Z</dcterms:created>
  <dcterms:modified xsi:type="dcterms:W3CDTF">2021-03-30T07:22:28Z</dcterms:modified>
</cp:coreProperties>
</file>