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45336"/>
            <a:ext cx="6819011" cy="391426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40791" y="1865376"/>
            <a:ext cx="6212205" cy="3188335"/>
          </a:xfrm>
          <a:custGeom>
            <a:avLst/>
            <a:gdLst/>
            <a:ahLst/>
            <a:cxnLst/>
            <a:rect l="l" t="t" r="r" b="b"/>
            <a:pathLst>
              <a:path w="6212205" h="3188335">
                <a:moveTo>
                  <a:pt x="5990971" y="0"/>
                </a:moveTo>
                <a:lnTo>
                  <a:pt x="220814" y="0"/>
                </a:lnTo>
                <a:lnTo>
                  <a:pt x="176315" y="4483"/>
                </a:lnTo>
                <a:lnTo>
                  <a:pt x="134866" y="17345"/>
                </a:lnTo>
                <a:lnTo>
                  <a:pt x="97358" y="37698"/>
                </a:lnTo>
                <a:lnTo>
                  <a:pt x="64677" y="64658"/>
                </a:lnTo>
                <a:lnTo>
                  <a:pt x="37713" y="97339"/>
                </a:lnTo>
                <a:lnTo>
                  <a:pt x="17353" y="134856"/>
                </a:lnTo>
                <a:lnTo>
                  <a:pt x="4486" y="176322"/>
                </a:lnTo>
                <a:lnTo>
                  <a:pt x="0" y="220852"/>
                </a:lnTo>
                <a:lnTo>
                  <a:pt x="0" y="2967355"/>
                </a:lnTo>
                <a:lnTo>
                  <a:pt x="4486" y="3011885"/>
                </a:lnTo>
                <a:lnTo>
                  <a:pt x="17353" y="3053351"/>
                </a:lnTo>
                <a:lnTo>
                  <a:pt x="37713" y="3090868"/>
                </a:lnTo>
                <a:lnTo>
                  <a:pt x="64677" y="3123549"/>
                </a:lnTo>
                <a:lnTo>
                  <a:pt x="97358" y="3150509"/>
                </a:lnTo>
                <a:lnTo>
                  <a:pt x="134866" y="3170862"/>
                </a:lnTo>
                <a:lnTo>
                  <a:pt x="176315" y="3183724"/>
                </a:lnTo>
                <a:lnTo>
                  <a:pt x="220814" y="3188208"/>
                </a:lnTo>
                <a:lnTo>
                  <a:pt x="5990971" y="3188208"/>
                </a:lnTo>
                <a:lnTo>
                  <a:pt x="6035501" y="3183724"/>
                </a:lnTo>
                <a:lnTo>
                  <a:pt x="6076967" y="3170862"/>
                </a:lnTo>
                <a:lnTo>
                  <a:pt x="6114484" y="3150509"/>
                </a:lnTo>
                <a:lnTo>
                  <a:pt x="6147165" y="3123549"/>
                </a:lnTo>
                <a:lnTo>
                  <a:pt x="6174125" y="3090868"/>
                </a:lnTo>
                <a:lnTo>
                  <a:pt x="6194478" y="3053351"/>
                </a:lnTo>
                <a:lnTo>
                  <a:pt x="6207340" y="3011885"/>
                </a:lnTo>
                <a:lnTo>
                  <a:pt x="6211824" y="2967355"/>
                </a:lnTo>
                <a:lnTo>
                  <a:pt x="6211824" y="220852"/>
                </a:lnTo>
                <a:lnTo>
                  <a:pt x="6207340" y="176322"/>
                </a:lnTo>
                <a:lnTo>
                  <a:pt x="6194478" y="134856"/>
                </a:lnTo>
                <a:lnTo>
                  <a:pt x="6174125" y="97339"/>
                </a:lnTo>
                <a:lnTo>
                  <a:pt x="6147165" y="64658"/>
                </a:lnTo>
                <a:lnTo>
                  <a:pt x="6114484" y="37698"/>
                </a:lnTo>
                <a:lnTo>
                  <a:pt x="6076967" y="17345"/>
                </a:lnTo>
                <a:lnTo>
                  <a:pt x="6035501" y="4483"/>
                </a:lnTo>
                <a:lnTo>
                  <a:pt x="59909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70192" y="1301495"/>
            <a:ext cx="4709159" cy="41391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2340" y="2443353"/>
            <a:ext cx="2233295" cy="9264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779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096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1270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085850"/>
            <a:ext cx="12192000" cy="12700"/>
          </a:xfrm>
          <a:custGeom>
            <a:avLst/>
            <a:gdLst/>
            <a:ahLst/>
            <a:cxnLst/>
            <a:rect l="l" t="t" r="r" b="b"/>
            <a:pathLst>
              <a:path w="12192000" h="12700">
                <a:moveTo>
                  <a:pt x="0" y="12700"/>
                </a:moveTo>
                <a:lnTo>
                  <a:pt x="12192000" y="12700"/>
                </a:lnTo>
                <a:lnTo>
                  <a:pt x="12192000" y="0"/>
                </a:lnTo>
                <a:lnTo>
                  <a:pt x="0" y="0"/>
                </a:lnTo>
                <a:lnTo>
                  <a:pt x="0" y="127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192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1270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45336"/>
            <a:ext cx="6819011" cy="391426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40791" y="1865376"/>
            <a:ext cx="6212205" cy="3188335"/>
          </a:xfrm>
          <a:custGeom>
            <a:avLst/>
            <a:gdLst/>
            <a:ahLst/>
            <a:cxnLst/>
            <a:rect l="l" t="t" r="r" b="b"/>
            <a:pathLst>
              <a:path w="6212205" h="3188335">
                <a:moveTo>
                  <a:pt x="5990971" y="0"/>
                </a:moveTo>
                <a:lnTo>
                  <a:pt x="220814" y="0"/>
                </a:lnTo>
                <a:lnTo>
                  <a:pt x="176315" y="4483"/>
                </a:lnTo>
                <a:lnTo>
                  <a:pt x="134866" y="17345"/>
                </a:lnTo>
                <a:lnTo>
                  <a:pt x="97358" y="37698"/>
                </a:lnTo>
                <a:lnTo>
                  <a:pt x="64677" y="64658"/>
                </a:lnTo>
                <a:lnTo>
                  <a:pt x="37713" y="97339"/>
                </a:lnTo>
                <a:lnTo>
                  <a:pt x="17353" y="134856"/>
                </a:lnTo>
                <a:lnTo>
                  <a:pt x="4486" y="176322"/>
                </a:lnTo>
                <a:lnTo>
                  <a:pt x="0" y="220852"/>
                </a:lnTo>
                <a:lnTo>
                  <a:pt x="0" y="2967355"/>
                </a:lnTo>
                <a:lnTo>
                  <a:pt x="4486" y="3011885"/>
                </a:lnTo>
                <a:lnTo>
                  <a:pt x="17353" y="3053351"/>
                </a:lnTo>
                <a:lnTo>
                  <a:pt x="37713" y="3090868"/>
                </a:lnTo>
                <a:lnTo>
                  <a:pt x="64677" y="3123549"/>
                </a:lnTo>
                <a:lnTo>
                  <a:pt x="97358" y="3150509"/>
                </a:lnTo>
                <a:lnTo>
                  <a:pt x="134866" y="3170862"/>
                </a:lnTo>
                <a:lnTo>
                  <a:pt x="176315" y="3183724"/>
                </a:lnTo>
                <a:lnTo>
                  <a:pt x="220814" y="3188208"/>
                </a:lnTo>
                <a:lnTo>
                  <a:pt x="5990971" y="3188208"/>
                </a:lnTo>
                <a:lnTo>
                  <a:pt x="6035501" y="3183724"/>
                </a:lnTo>
                <a:lnTo>
                  <a:pt x="6076967" y="3170862"/>
                </a:lnTo>
                <a:lnTo>
                  <a:pt x="6114484" y="3150509"/>
                </a:lnTo>
                <a:lnTo>
                  <a:pt x="6147165" y="3123549"/>
                </a:lnTo>
                <a:lnTo>
                  <a:pt x="6174125" y="3090868"/>
                </a:lnTo>
                <a:lnTo>
                  <a:pt x="6194478" y="3053351"/>
                </a:lnTo>
                <a:lnTo>
                  <a:pt x="6207340" y="3011885"/>
                </a:lnTo>
                <a:lnTo>
                  <a:pt x="6211824" y="2967355"/>
                </a:lnTo>
                <a:lnTo>
                  <a:pt x="6211824" y="220852"/>
                </a:lnTo>
                <a:lnTo>
                  <a:pt x="6207340" y="176322"/>
                </a:lnTo>
                <a:lnTo>
                  <a:pt x="6194478" y="134856"/>
                </a:lnTo>
                <a:lnTo>
                  <a:pt x="6174125" y="97339"/>
                </a:lnTo>
                <a:lnTo>
                  <a:pt x="6147165" y="64658"/>
                </a:lnTo>
                <a:lnTo>
                  <a:pt x="6114484" y="37698"/>
                </a:lnTo>
                <a:lnTo>
                  <a:pt x="6076967" y="17345"/>
                </a:lnTo>
                <a:lnTo>
                  <a:pt x="6035501" y="4483"/>
                </a:lnTo>
                <a:lnTo>
                  <a:pt x="59909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70192" y="1301495"/>
            <a:ext cx="4709159" cy="41391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244" y="857199"/>
            <a:ext cx="10357510" cy="83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3038" y="3074000"/>
            <a:ext cx="10805922" cy="1805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3779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ase.garant.ru/12184522/741609f9002bd54a24e5c49cb5af953b/#block_21" TargetMode="Externa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1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arant.ru/products/ipo/prime/doc/407991235/#1515" TargetMode="Externa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7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olyarschool.obrvrn.ru/pupils/schedule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4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s://base.garant.ru/12184522/741609f9002bd54a24e5c49cb5af953b/#block_21" TargetMode="External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ase.garant.ru/12184522/3d3a9e2eb4f30c73ea6671464e2a54b5/#block_10" TargetMode="Externa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base.garant.ru/70291362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09800" y="2133600"/>
            <a:ext cx="8077200" cy="1830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ts val="3650"/>
              </a:lnSpc>
              <a:spcBef>
                <a:spcPts val="95"/>
              </a:spcBef>
            </a:pPr>
            <a:r>
              <a:rPr sz="3200" b="1" spc="-5" dirty="0">
                <a:latin typeface="Calibri"/>
                <a:cs typeface="Calibri"/>
              </a:rPr>
              <a:t>"Изменения</a:t>
            </a:r>
            <a:r>
              <a:rPr sz="3200" b="1" spc="2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в требованиях</a:t>
            </a:r>
            <a:r>
              <a:rPr sz="3200" b="1" spc="3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к</a:t>
            </a:r>
            <a:endParaRPr sz="3200" dirty="0">
              <a:latin typeface="Calibri"/>
              <a:cs typeface="Calibri"/>
            </a:endParaRPr>
          </a:p>
          <a:p>
            <a:pPr marL="12700" marR="5080" algn="ctr">
              <a:lnSpc>
                <a:spcPts val="3460"/>
              </a:lnSpc>
              <a:spcBef>
                <a:spcPts val="240"/>
              </a:spcBef>
            </a:pPr>
            <a:r>
              <a:rPr sz="3200" b="1" spc="-10" dirty="0">
                <a:latin typeface="Calibri"/>
                <a:cs typeface="Calibri"/>
              </a:rPr>
              <a:t>структуре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официального</a:t>
            </a:r>
            <a:r>
              <a:rPr sz="3200" b="1" spc="1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сайта </a:t>
            </a:r>
            <a:r>
              <a:rPr sz="3200" b="1" spc="-15" dirty="0">
                <a:latin typeface="Calibri"/>
                <a:cs typeface="Calibri"/>
              </a:rPr>
              <a:t>ОО </a:t>
            </a:r>
            <a:r>
              <a:rPr sz="3200" b="1" spc="-71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и</a:t>
            </a:r>
            <a:r>
              <a:rPr sz="3200" b="1" spc="1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формату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представления</a:t>
            </a:r>
            <a:endParaRPr sz="3200" dirty="0">
              <a:latin typeface="Calibri"/>
              <a:cs typeface="Calibri"/>
            </a:endParaRPr>
          </a:p>
          <a:p>
            <a:pPr marL="12700" algn="ctr">
              <a:lnSpc>
                <a:spcPts val="3400"/>
              </a:lnSpc>
            </a:pPr>
            <a:r>
              <a:rPr sz="3200" b="1" spc="-5" dirty="0">
                <a:latin typeface="Calibri"/>
                <a:cs typeface="Calibri"/>
              </a:rPr>
              <a:t>информации</a:t>
            </a:r>
            <a:r>
              <a:rPr sz="3200" b="1" spc="3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с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01.09.2024"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0" y="0"/>
          <a:ext cx="12192000" cy="68587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7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444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28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2000" b="1" spc="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"Основные</a:t>
                      </a:r>
                      <a:r>
                        <a:rPr sz="2000" b="1" spc="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сведения"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1440" marR="6718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Приказ Федеральной службы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надзору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сфере </a:t>
                      </a:r>
                      <a:r>
                        <a:rPr sz="1200" b="1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2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R w="12700">
                      <a:solidFill>
                        <a:srgbClr val="BEBEBE"/>
                      </a:solidFill>
                      <a:prstDash val="solid"/>
                    </a:lnR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b="1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. И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ф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ормац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ая</a:t>
                      </a:r>
                      <a:r>
                        <a:rPr sz="16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ры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ь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ра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6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орга</a:t>
                      </a:r>
                      <a:r>
                        <a:rPr sz="1600" b="1" spc="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и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6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6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657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сети "Интернет"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BEBEBE"/>
                      </a:solidFill>
                      <a:prstDash val="solid"/>
                    </a:lnL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9035">
                <a:tc>
                  <a:txBody>
                    <a:bodyPr/>
                    <a:lstStyle/>
                    <a:p>
                      <a:pPr marL="91440" marR="288925" algn="just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лицензии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осуществление образовательной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деятельности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(выписке из реестра лицензий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осуществление</a:t>
                      </a:r>
                      <a:r>
                        <a:rPr sz="1400" spc="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деятельности);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44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т)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лицензии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на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осуществление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деятельности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(выписке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из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реестра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лицензий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на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осуществление</a:t>
                      </a:r>
                      <a:r>
                        <a:rPr sz="14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деятельности)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524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400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или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отсутствии</a:t>
                      </a:r>
                      <a:r>
                        <a:rPr sz="1400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государственной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196850">
                        <a:lnSpc>
                          <a:spcPct val="100000"/>
                        </a:lnSpc>
                      </a:pP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аккредитации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образовательной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деятельности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реализуемым</a:t>
                      </a:r>
                      <a:r>
                        <a:rPr sz="1400" spc="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образовательным</a:t>
                      </a:r>
                      <a:r>
                        <a:rPr sz="1400" spc="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программам,</a:t>
                      </a:r>
                      <a:r>
                        <a:rPr sz="1400" spc="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за 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исключением</a:t>
                      </a:r>
                      <a:r>
                        <a:rPr sz="1400" spc="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400" spc="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программ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дошкольного</a:t>
                      </a:r>
                      <a:r>
                        <a:rPr sz="1400" spc="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образования,</a:t>
                      </a:r>
                      <a:r>
                        <a:rPr sz="14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программ</a:t>
                      </a:r>
                      <a:r>
                        <a:rPr sz="1400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подготовки </a:t>
                      </a:r>
                      <a:r>
                        <a:rPr sz="1400" spc="-3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научных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научно-педагогических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кадров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аспирантуре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(адъюнктуре), образовательных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программ,</a:t>
                      </a:r>
                      <a:r>
                        <a:rPr sz="1400" spc="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реализуемых</a:t>
                      </a:r>
                      <a:r>
                        <a:rPr sz="1400" spc="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соответствии</a:t>
                      </a:r>
                      <a:r>
                        <a:rPr sz="1400" spc="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федеральным</a:t>
                      </a:r>
                      <a:r>
                        <a:rPr sz="1400" spc="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государственным</a:t>
                      </a:r>
                      <a:r>
                        <a:rPr sz="1400" spc="1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образовательным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стандартом</a:t>
                      </a:r>
                      <a:r>
                        <a:rPr sz="1400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4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обучающихся</a:t>
                      </a:r>
                      <a:r>
                        <a:rPr sz="1400" spc="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342265">
                        <a:lnSpc>
                          <a:spcPct val="100000"/>
                        </a:lnSpc>
                      </a:pP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нарушением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интеллекта,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основных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программ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профессионального</a:t>
                      </a:r>
                      <a:r>
                        <a:rPr sz="1400" spc="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обучения,</a:t>
                      </a:r>
                      <a:r>
                        <a:rPr sz="1400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дополнительных </a:t>
                      </a:r>
                      <a:r>
                        <a:rPr sz="1400" spc="-3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400" spc="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программ</a:t>
                      </a:r>
                      <a:r>
                        <a:rPr sz="1400" spc="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(выписке</a:t>
                      </a:r>
                      <a:r>
                        <a:rPr sz="14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из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государственной информационной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системы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"Реестр</a:t>
                      </a:r>
                      <a:r>
                        <a:rPr sz="14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организаций,</a:t>
                      </a:r>
                      <a:r>
                        <a:rPr sz="1400" spc="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осуществляющих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1206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образовательную</a:t>
                      </a:r>
                      <a:r>
                        <a:rPr sz="1400" spc="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деятельность</a:t>
                      </a:r>
                      <a:r>
                        <a:rPr sz="1400" spc="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имеющим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государственную аккредитацию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образовательным </a:t>
                      </a:r>
                      <a:r>
                        <a:rPr sz="1400" spc="-3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программам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43204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у)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отсутствии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государственной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аккредитации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образовательной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деятельности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реализуемым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образовательным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программам;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777240"/>
            <a:ext cx="11287760" cy="3712845"/>
            <a:chOff x="0" y="777240"/>
            <a:chExt cx="11287760" cy="371284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777240"/>
              <a:ext cx="11287379" cy="371284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25552" y="1097280"/>
              <a:ext cx="10671175" cy="2990215"/>
            </a:xfrm>
            <a:custGeom>
              <a:avLst/>
              <a:gdLst/>
              <a:ahLst/>
              <a:cxnLst/>
              <a:rect l="l" t="t" r="r" b="b"/>
              <a:pathLst>
                <a:path w="10671175" h="2990215">
                  <a:moveTo>
                    <a:pt x="10172700" y="0"/>
                  </a:moveTo>
                  <a:lnTo>
                    <a:pt x="498360" y="0"/>
                  </a:lnTo>
                  <a:lnTo>
                    <a:pt x="450365" y="2281"/>
                  </a:lnTo>
                  <a:lnTo>
                    <a:pt x="403661" y="8986"/>
                  </a:lnTo>
                  <a:lnTo>
                    <a:pt x="358456" y="19906"/>
                  </a:lnTo>
                  <a:lnTo>
                    <a:pt x="314960" y="34832"/>
                  </a:lnTo>
                  <a:lnTo>
                    <a:pt x="273380" y="53555"/>
                  </a:lnTo>
                  <a:lnTo>
                    <a:pt x="233927" y="75866"/>
                  </a:lnTo>
                  <a:lnTo>
                    <a:pt x="196809" y="101556"/>
                  </a:lnTo>
                  <a:lnTo>
                    <a:pt x="162235" y="130416"/>
                  </a:lnTo>
                  <a:lnTo>
                    <a:pt x="130413" y="162238"/>
                  </a:lnTo>
                  <a:lnTo>
                    <a:pt x="101553" y="196812"/>
                  </a:lnTo>
                  <a:lnTo>
                    <a:pt x="75864" y="233929"/>
                  </a:lnTo>
                  <a:lnTo>
                    <a:pt x="53553" y="273381"/>
                  </a:lnTo>
                  <a:lnTo>
                    <a:pt x="34831" y="314959"/>
                  </a:lnTo>
                  <a:lnTo>
                    <a:pt x="19905" y="358453"/>
                  </a:lnTo>
                  <a:lnTo>
                    <a:pt x="8986" y="403656"/>
                  </a:lnTo>
                  <a:lnTo>
                    <a:pt x="2281" y="450357"/>
                  </a:lnTo>
                  <a:lnTo>
                    <a:pt x="0" y="498348"/>
                  </a:lnTo>
                  <a:lnTo>
                    <a:pt x="0" y="2491740"/>
                  </a:lnTo>
                  <a:lnTo>
                    <a:pt x="2281" y="2539730"/>
                  </a:lnTo>
                  <a:lnTo>
                    <a:pt x="8986" y="2586431"/>
                  </a:lnTo>
                  <a:lnTo>
                    <a:pt x="19905" y="2631634"/>
                  </a:lnTo>
                  <a:lnTo>
                    <a:pt x="34831" y="2675128"/>
                  </a:lnTo>
                  <a:lnTo>
                    <a:pt x="53553" y="2716706"/>
                  </a:lnTo>
                  <a:lnTo>
                    <a:pt x="75864" y="2756158"/>
                  </a:lnTo>
                  <a:lnTo>
                    <a:pt x="101553" y="2793275"/>
                  </a:lnTo>
                  <a:lnTo>
                    <a:pt x="130413" y="2827849"/>
                  </a:lnTo>
                  <a:lnTo>
                    <a:pt x="162235" y="2859671"/>
                  </a:lnTo>
                  <a:lnTo>
                    <a:pt x="196809" y="2888531"/>
                  </a:lnTo>
                  <a:lnTo>
                    <a:pt x="233927" y="2914221"/>
                  </a:lnTo>
                  <a:lnTo>
                    <a:pt x="273380" y="2936532"/>
                  </a:lnTo>
                  <a:lnTo>
                    <a:pt x="314960" y="2955255"/>
                  </a:lnTo>
                  <a:lnTo>
                    <a:pt x="358456" y="2970181"/>
                  </a:lnTo>
                  <a:lnTo>
                    <a:pt x="403661" y="2981101"/>
                  </a:lnTo>
                  <a:lnTo>
                    <a:pt x="450365" y="2987806"/>
                  </a:lnTo>
                  <a:lnTo>
                    <a:pt x="498360" y="2990088"/>
                  </a:lnTo>
                  <a:lnTo>
                    <a:pt x="10172700" y="2990088"/>
                  </a:lnTo>
                  <a:lnTo>
                    <a:pt x="10220690" y="2987806"/>
                  </a:lnTo>
                  <a:lnTo>
                    <a:pt x="10267391" y="2981101"/>
                  </a:lnTo>
                  <a:lnTo>
                    <a:pt x="10312594" y="2970181"/>
                  </a:lnTo>
                  <a:lnTo>
                    <a:pt x="10356088" y="2955255"/>
                  </a:lnTo>
                  <a:lnTo>
                    <a:pt x="10397666" y="2936532"/>
                  </a:lnTo>
                  <a:lnTo>
                    <a:pt x="10437118" y="2914221"/>
                  </a:lnTo>
                  <a:lnTo>
                    <a:pt x="10474235" y="2888531"/>
                  </a:lnTo>
                  <a:lnTo>
                    <a:pt x="10508809" y="2859671"/>
                  </a:lnTo>
                  <a:lnTo>
                    <a:pt x="10540631" y="2827849"/>
                  </a:lnTo>
                  <a:lnTo>
                    <a:pt x="10569491" y="2793275"/>
                  </a:lnTo>
                  <a:lnTo>
                    <a:pt x="10595181" y="2756158"/>
                  </a:lnTo>
                  <a:lnTo>
                    <a:pt x="10617492" y="2716706"/>
                  </a:lnTo>
                  <a:lnTo>
                    <a:pt x="10636215" y="2675128"/>
                  </a:lnTo>
                  <a:lnTo>
                    <a:pt x="10651141" y="2631634"/>
                  </a:lnTo>
                  <a:lnTo>
                    <a:pt x="10662061" y="2586431"/>
                  </a:lnTo>
                  <a:lnTo>
                    <a:pt x="10668766" y="2539730"/>
                  </a:lnTo>
                  <a:lnTo>
                    <a:pt x="10671048" y="2491740"/>
                  </a:lnTo>
                  <a:lnTo>
                    <a:pt x="10671048" y="498348"/>
                  </a:lnTo>
                  <a:lnTo>
                    <a:pt x="10668766" y="450357"/>
                  </a:lnTo>
                  <a:lnTo>
                    <a:pt x="10662061" y="403656"/>
                  </a:lnTo>
                  <a:lnTo>
                    <a:pt x="10651141" y="358453"/>
                  </a:lnTo>
                  <a:lnTo>
                    <a:pt x="10636215" y="314959"/>
                  </a:lnTo>
                  <a:lnTo>
                    <a:pt x="10617492" y="273381"/>
                  </a:lnTo>
                  <a:lnTo>
                    <a:pt x="10595181" y="233929"/>
                  </a:lnTo>
                  <a:lnTo>
                    <a:pt x="10569491" y="196812"/>
                  </a:lnTo>
                  <a:lnTo>
                    <a:pt x="10540631" y="162238"/>
                  </a:lnTo>
                  <a:lnTo>
                    <a:pt x="10508809" y="130416"/>
                  </a:lnTo>
                  <a:lnTo>
                    <a:pt x="10474235" y="101556"/>
                  </a:lnTo>
                  <a:lnTo>
                    <a:pt x="10437118" y="75866"/>
                  </a:lnTo>
                  <a:lnTo>
                    <a:pt x="10397666" y="53555"/>
                  </a:lnTo>
                  <a:lnTo>
                    <a:pt x="10356088" y="34832"/>
                  </a:lnTo>
                  <a:lnTo>
                    <a:pt x="10312594" y="19906"/>
                  </a:lnTo>
                  <a:lnTo>
                    <a:pt x="10267391" y="8986"/>
                  </a:lnTo>
                  <a:lnTo>
                    <a:pt x="10220690" y="2281"/>
                  </a:lnTo>
                  <a:lnTo>
                    <a:pt x="10172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9740" y="162255"/>
            <a:ext cx="808291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-40" dirty="0">
                <a:latin typeface="Calibri"/>
                <a:cs typeface="Calibri"/>
              </a:rPr>
              <a:t>Подраздел</a:t>
            </a:r>
            <a:r>
              <a:rPr sz="4400" b="0" spc="35" dirty="0">
                <a:latin typeface="Calibri"/>
                <a:cs typeface="Calibri"/>
              </a:rPr>
              <a:t> </a:t>
            </a:r>
            <a:r>
              <a:rPr sz="4400" b="0" spc="-5" dirty="0">
                <a:latin typeface="Calibri"/>
                <a:cs typeface="Calibri"/>
              </a:rPr>
              <a:t>«Основные</a:t>
            </a:r>
            <a:r>
              <a:rPr sz="4400" b="0" spc="5" dirty="0">
                <a:latin typeface="Calibri"/>
                <a:cs typeface="Calibri"/>
              </a:rPr>
              <a:t> </a:t>
            </a:r>
            <a:r>
              <a:rPr sz="4400" b="0" spc="-20" dirty="0">
                <a:latin typeface="Calibri"/>
                <a:cs typeface="Calibri"/>
              </a:rPr>
              <a:t>сведения»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4075176"/>
            <a:ext cx="2667000" cy="278282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35940" y="1250661"/>
            <a:ext cx="10108565" cy="2305685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sz="2000" b="1" spc="-30" dirty="0">
                <a:solidFill>
                  <a:srgbClr val="C00000"/>
                </a:solidFill>
                <a:latin typeface="Calibri"/>
                <a:cs typeface="Calibri"/>
              </a:rPr>
              <a:t>Удалили</a:t>
            </a:r>
            <a:r>
              <a:rPr sz="20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C00000"/>
                </a:solidFill>
                <a:latin typeface="Calibri"/>
                <a:cs typeface="Calibri"/>
              </a:rPr>
              <a:t>сведения:</a:t>
            </a:r>
            <a:endParaRPr sz="2000">
              <a:latin typeface="Calibri"/>
              <a:cs typeface="Calibri"/>
            </a:endParaRPr>
          </a:p>
          <a:p>
            <a:pPr marL="241300" indent="-229235">
              <a:lnSpc>
                <a:spcPts val="2055"/>
              </a:lnSpc>
              <a:spcBef>
                <a:spcPts val="800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о наименовании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представительств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филиалов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организации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(при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наличии)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(в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том</a:t>
            </a:r>
            <a:endParaRPr sz="1800">
              <a:latin typeface="Calibri"/>
              <a:cs typeface="Calibri"/>
            </a:endParaRPr>
          </a:p>
          <a:p>
            <a:pPr marL="241300">
              <a:lnSpc>
                <a:spcPts val="2055"/>
              </a:lnSpc>
            </a:pPr>
            <a:r>
              <a:rPr sz="1800" spc="-5" dirty="0">
                <a:latin typeface="Calibri"/>
                <a:cs typeface="Calibri"/>
              </a:rPr>
              <a:t>числе,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находящихся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за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пределами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Российской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Федерации);</a:t>
            </a:r>
            <a:endParaRPr sz="1800">
              <a:latin typeface="Calibri"/>
              <a:cs typeface="Calibri"/>
            </a:endParaRPr>
          </a:p>
          <a:p>
            <a:pPr marL="241300" indent="-229235">
              <a:lnSpc>
                <a:spcPts val="2055"/>
              </a:lnSpc>
              <a:spcBef>
                <a:spcPts val="790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об</a:t>
            </a:r>
            <a:r>
              <a:rPr sz="1800" spc="-5" dirty="0">
                <a:latin typeface="Calibri"/>
                <a:cs typeface="Calibri"/>
              </a:rPr>
              <a:t> адресах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электронной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почты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dirty="0">
                <a:latin typeface="Calibri"/>
                <a:cs typeface="Calibri"/>
              </a:rPr>
              <a:t> организации,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ее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представительств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 филиалов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(при</a:t>
            </a:r>
            <a:endParaRPr sz="1800">
              <a:latin typeface="Calibri"/>
              <a:cs typeface="Calibri"/>
            </a:endParaRPr>
          </a:p>
          <a:p>
            <a:pPr marL="241300">
              <a:lnSpc>
                <a:spcPts val="2055"/>
              </a:lnSpc>
            </a:pPr>
            <a:r>
              <a:rPr sz="1800" dirty="0">
                <a:latin typeface="Calibri"/>
                <a:cs typeface="Calibri"/>
              </a:rPr>
              <a:t>наличии);</a:t>
            </a:r>
            <a:endParaRPr sz="1800">
              <a:latin typeface="Calibri"/>
              <a:cs typeface="Calibri"/>
            </a:endParaRPr>
          </a:p>
          <a:p>
            <a:pPr marL="241300" indent="-229235">
              <a:lnSpc>
                <a:spcPts val="2055"/>
              </a:lnSpc>
              <a:spcBef>
                <a:spcPts val="770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об </a:t>
            </a:r>
            <a:r>
              <a:rPr sz="1800" spc="-5" dirty="0">
                <a:latin typeface="Calibri"/>
                <a:cs typeface="Calibri"/>
              </a:rPr>
              <a:t>адресах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официальных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сайтов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представительств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филиалов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организации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(при</a:t>
            </a:r>
            <a:endParaRPr sz="1800">
              <a:latin typeface="Calibri"/>
              <a:cs typeface="Calibri"/>
            </a:endParaRPr>
          </a:p>
          <a:p>
            <a:pPr marL="241300">
              <a:lnSpc>
                <a:spcPts val="2055"/>
              </a:lnSpc>
            </a:pPr>
            <a:r>
              <a:rPr sz="1800" dirty="0">
                <a:latin typeface="Calibri"/>
                <a:cs typeface="Calibri"/>
              </a:rPr>
              <a:t>наличии)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или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страницах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</a:t>
            </a:r>
            <a:r>
              <a:rPr sz="1800" spc="-5" dirty="0">
                <a:latin typeface="Calibri"/>
                <a:cs typeface="Calibri"/>
              </a:rPr>
              <a:t>информационно-телекоммуникационной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сети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"Интернет";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926335" y="664463"/>
            <a:ext cx="10266045" cy="5219065"/>
            <a:chOff x="1926335" y="664463"/>
            <a:chExt cx="10266045" cy="5219065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65079" y="664463"/>
              <a:ext cx="1926335" cy="192633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26335" y="3898353"/>
              <a:ext cx="10265664" cy="198475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334767" y="4218431"/>
              <a:ext cx="9565005" cy="1277620"/>
            </a:xfrm>
            <a:custGeom>
              <a:avLst/>
              <a:gdLst/>
              <a:ahLst/>
              <a:cxnLst/>
              <a:rect l="l" t="t" r="r" b="b"/>
              <a:pathLst>
                <a:path w="9565005" h="1277620">
                  <a:moveTo>
                    <a:pt x="9351772" y="0"/>
                  </a:moveTo>
                  <a:lnTo>
                    <a:pt x="212851" y="0"/>
                  </a:lnTo>
                  <a:lnTo>
                    <a:pt x="164032" y="5619"/>
                  </a:lnTo>
                  <a:lnTo>
                    <a:pt x="119224" y="21626"/>
                  </a:lnTo>
                  <a:lnTo>
                    <a:pt x="79704" y="46746"/>
                  </a:lnTo>
                  <a:lnTo>
                    <a:pt x="46746" y="79704"/>
                  </a:lnTo>
                  <a:lnTo>
                    <a:pt x="21626" y="119224"/>
                  </a:lnTo>
                  <a:lnTo>
                    <a:pt x="5619" y="164032"/>
                  </a:lnTo>
                  <a:lnTo>
                    <a:pt x="0" y="212852"/>
                  </a:lnTo>
                  <a:lnTo>
                    <a:pt x="0" y="1064260"/>
                  </a:lnTo>
                  <a:lnTo>
                    <a:pt x="5619" y="1113079"/>
                  </a:lnTo>
                  <a:lnTo>
                    <a:pt x="21626" y="1157887"/>
                  </a:lnTo>
                  <a:lnTo>
                    <a:pt x="46746" y="1197407"/>
                  </a:lnTo>
                  <a:lnTo>
                    <a:pt x="79704" y="1230365"/>
                  </a:lnTo>
                  <a:lnTo>
                    <a:pt x="119224" y="1255485"/>
                  </a:lnTo>
                  <a:lnTo>
                    <a:pt x="164032" y="1271492"/>
                  </a:lnTo>
                  <a:lnTo>
                    <a:pt x="212851" y="1277112"/>
                  </a:lnTo>
                  <a:lnTo>
                    <a:pt x="9351772" y="1277112"/>
                  </a:lnTo>
                  <a:lnTo>
                    <a:pt x="9400591" y="1271492"/>
                  </a:lnTo>
                  <a:lnTo>
                    <a:pt x="9445399" y="1255485"/>
                  </a:lnTo>
                  <a:lnTo>
                    <a:pt x="9484919" y="1230365"/>
                  </a:lnTo>
                  <a:lnTo>
                    <a:pt x="9517877" y="1197407"/>
                  </a:lnTo>
                  <a:lnTo>
                    <a:pt x="9542997" y="1157887"/>
                  </a:lnTo>
                  <a:lnTo>
                    <a:pt x="9559004" y="1113079"/>
                  </a:lnTo>
                  <a:lnTo>
                    <a:pt x="9564624" y="1064260"/>
                  </a:lnTo>
                  <a:lnTo>
                    <a:pt x="9564624" y="212852"/>
                  </a:lnTo>
                  <a:lnTo>
                    <a:pt x="9559004" y="164032"/>
                  </a:lnTo>
                  <a:lnTo>
                    <a:pt x="9542997" y="119224"/>
                  </a:lnTo>
                  <a:lnTo>
                    <a:pt x="9517877" y="79704"/>
                  </a:lnTo>
                  <a:lnTo>
                    <a:pt x="9484919" y="46746"/>
                  </a:lnTo>
                  <a:lnTo>
                    <a:pt x="9445399" y="21626"/>
                  </a:lnTo>
                  <a:lnTo>
                    <a:pt x="9400591" y="5619"/>
                  </a:lnTo>
                  <a:lnTo>
                    <a:pt x="93517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661030" y="4329905"/>
            <a:ext cx="7122159" cy="819150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2000" b="1" spc="-5" dirty="0">
                <a:solidFill>
                  <a:srgbClr val="00AF50"/>
                </a:solidFill>
                <a:latin typeface="Calibri"/>
                <a:cs typeface="Calibri"/>
              </a:rPr>
              <a:t>Добавили: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800" spc="-10" dirty="0">
                <a:latin typeface="Calibri"/>
                <a:cs typeface="Calibri"/>
              </a:rPr>
              <a:t>сведения</a:t>
            </a:r>
            <a:r>
              <a:rPr sz="1800" dirty="0">
                <a:latin typeface="Calibri"/>
                <a:cs typeface="Calibri"/>
              </a:rPr>
              <a:t> о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лицензии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аккредитации,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том</a:t>
            </a:r>
            <a:r>
              <a:rPr sz="1800" dirty="0">
                <a:latin typeface="Calibri"/>
                <a:cs typeface="Calibri"/>
              </a:rPr>
              <a:t> числе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выписках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из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реестров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2340" y="2314194"/>
            <a:ext cx="148463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spc="-5" dirty="0">
                <a:solidFill>
                  <a:srgbClr val="C00000"/>
                </a:solidFill>
                <a:latin typeface="Calibri"/>
                <a:cs typeface="Calibri"/>
              </a:rPr>
              <a:t>2.</a:t>
            </a:r>
            <a:r>
              <a:rPr sz="2000" b="1" spc="-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C00000"/>
                </a:solidFill>
                <a:latin typeface="Calibri"/>
                <a:cs typeface="Calibri"/>
              </a:rPr>
              <a:t>Подраздел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2340" y="2549144"/>
            <a:ext cx="4300855" cy="1562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105"/>
              </a:lnSpc>
              <a:spcBef>
                <a:spcPts val="100"/>
              </a:spcBef>
            </a:pPr>
            <a:r>
              <a:rPr sz="3600" spc="-5" dirty="0"/>
              <a:t>«Структура</a:t>
            </a:r>
            <a:endParaRPr sz="3600"/>
          </a:p>
          <a:p>
            <a:pPr marL="12700" marR="5080">
              <a:lnSpc>
                <a:spcPts val="3890"/>
              </a:lnSpc>
              <a:spcBef>
                <a:spcPts val="270"/>
              </a:spcBef>
            </a:pPr>
            <a:r>
              <a:rPr sz="3600" dirty="0"/>
              <a:t>и</a:t>
            </a:r>
            <a:r>
              <a:rPr sz="3600" spc="-50" dirty="0"/>
              <a:t> </a:t>
            </a:r>
            <a:r>
              <a:rPr sz="3600" spc="-5" dirty="0"/>
              <a:t>органы</a:t>
            </a:r>
            <a:r>
              <a:rPr sz="3600" spc="-50" dirty="0"/>
              <a:t> </a:t>
            </a:r>
            <a:r>
              <a:rPr sz="3600" dirty="0"/>
              <a:t>управления </a:t>
            </a:r>
            <a:r>
              <a:rPr sz="3600" spc="-800" dirty="0"/>
              <a:t> </a:t>
            </a:r>
            <a:r>
              <a:rPr sz="3600" spc="-5" dirty="0"/>
              <a:t>образовательной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542340" y="4030802"/>
            <a:ext cx="30784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организацией»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996096" y="2500281"/>
            <a:ext cx="8195945" cy="2454910"/>
            <a:chOff x="3996096" y="2500281"/>
            <a:chExt cx="8195945" cy="24549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96096" y="2500281"/>
              <a:ext cx="8195903" cy="245484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325112" y="2749295"/>
              <a:ext cx="7665720" cy="1892935"/>
            </a:xfrm>
            <a:custGeom>
              <a:avLst/>
              <a:gdLst/>
              <a:ahLst/>
              <a:cxnLst/>
              <a:rect l="l" t="t" r="r" b="b"/>
              <a:pathLst>
                <a:path w="7665720" h="1892935">
                  <a:moveTo>
                    <a:pt x="7350252" y="0"/>
                  </a:moveTo>
                  <a:lnTo>
                    <a:pt x="315467" y="0"/>
                  </a:lnTo>
                  <a:lnTo>
                    <a:pt x="268846" y="3420"/>
                  </a:lnTo>
                  <a:lnTo>
                    <a:pt x="224350" y="13355"/>
                  </a:lnTo>
                  <a:lnTo>
                    <a:pt x="182467" y="29317"/>
                  </a:lnTo>
                  <a:lnTo>
                    <a:pt x="143685" y="50819"/>
                  </a:lnTo>
                  <a:lnTo>
                    <a:pt x="108491" y="77373"/>
                  </a:lnTo>
                  <a:lnTo>
                    <a:pt x="77373" y="108491"/>
                  </a:lnTo>
                  <a:lnTo>
                    <a:pt x="50819" y="143685"/>
                  </a:lnTo>
                  <a:lnTo>
                    <a:pt x="29317" y="182467"/>
                  </a:lnTo>
                  <a:lnTo>
                    <a:pt x="13355" y="224350"/>
                  </a:lnTo>
                  <a:lnTo>
                    <a:pt x="3420" y="268846"/>
                  </a:lnTo>
                  <a:lnTo>
                    <a:pt x="0" y="315467"/>
                  </a:lnTo>
                  <a:lnTo>
                    <a:pt x="0" y="1577339"/>
                  </a:lnTo>
                  <a:lnTo>
                    <a:pt x="3420" y="1623961"/>
                  </a:lnTo>
                  <a:lnTo>
                    <a:pt x="13355" y="1668457"/>
                  </a:lnTo>
                  <a:lnTo>
                    <a:pt x="29317" y="1710340"/>
                  </a:lnTo>
                  <a:lnTo>
                    <a:pt x="50819" y="1749122"/>
                  </a:lnTo>
                  <a:lnTo>
                    <a:pt x="77373" y="1784316"/>
                  </a:lnTo>
                  <a:lnTo>
                    <a:pt x="108491" y="1815434"/>
                  </a:lnTo>
                  <a:lnTo>
                    <a:pt x="143685" y="1841988"/>
                  </a:lnTo>
                  <a:lnTo>
                    <a:pt x="182467" y="1863490"/>
                  </a:lnTo>
                  <a:lnTo>
                    <a:pt x="224350" y="1879452"/>
                  </a:lnTo>
                  <a:lnTo>
                    <a:pt x="268846" y="1889387"/>
                  </a:lnTo>
                  <a:lnTo>
                    <a:pt x="315467" y="1892808"/>
                  </a:lnTo>
                  <a:lnTo>
                    <a:pt x="7350252" y="1892808"/>
                  </a:lnTo>
                  <a:lnTo>
                    <a:pt x="7396873" y="1889387"/>
                  </a:lnTo>
                  <a:lnTo>
                    <a:pt x="7441369" y="1879452"/>
                  </a:lnTo>
                  <a:lnTo>
                    <a:pt x="7483252" y="1863490"/>
                  </a:lnTo>
                  <a:lnTo>
                    <a:pt x="7522034" y="1841988"/>
                  </a:lnTo>
                  <a:lnTo>
                    <a:pt x="7557228" y="1815434"/>
                  </a:lnTo>
                  <a:lnTo>
                    <a:pt x="7588346" y="1784316"/>
                  </a:lnTo>
                  <a:lnTo>
                    <a:pt x="7614900" y="1749122"/>
                  </a:lnTo>
                  <a:lnTo>
                    <a:pt x="7636402" y="1710340"/>
                  </a:lnTo>
                  <a:lnTo>
                    <a:pt x="7652364" y="1668457"/>
                  </a:lnTo>
                  <a:lnTo>
                    <a:pt x="7662299" y="1623961"/>
                  </a:lnTo>
                  <a:lnTo>
                    <a:pt x="7665719" y="1577339"/>
                  </a:lnTo>
                  <a:lnTo>
                    <a:pt x="7665719" y="315467"/>
                  </a:lnTo>
                  <a:lnTo>
                    <a:pt x="7662299" y="268846"/>
                  </a:lnTo>
                  <a:lnTo>
                    <a:pt x="7652364" y="224350"/>
                  </a:lnTo>
                  <a:lnTo>
                    <a:pt x="7636402" y="182467"/>
                  </a:lnTo>
                  <a:lnTo>
                    <a:pt x="7614900" y="143685"/>
                  </a:lnTo>
                  <a:lnTo>
                    <a:pt x="7588346" y="108491"/>
                  </a:lnTo>
                  <a:lnTo>
                    <a:pt x="7557228" y="77373"/>
                  </a:lnTo>
                  <a:lnTo>
                    <a:pt x="7522034" y="50819"/>
                  </a:lnTo>
                  <a:lnTo>
                    <a:pt x="7483252" y="29317"/>
                  </a:lnTo>
                  <a:lnTo>
                    <a:pt x="7441369" y="13355"/>
                  </a:lnTo>
                  <a:lnTo>
                    <a:pt x="7396873" y="3420"/>
                  </a:lnTo>
                  <a:lnTo>
                    <a:pt x="73502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2504285"/>
            <a:ext cx="3258185" cy="2298065"/>
            <a:chOff x="0" y="2504285"/>
            <a:chExt cx="3258185" cy="229806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504285"/>
              <a:ext cx="3257909" cy="229773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64592" y="2755392"/>
              <a:ext cx="2819400" cy="1734820"/>
            </a:xfrm>
            <a:custGeom>
              <a:avLst/>
              <a:gdLst/>
              <a:ahLst/>
              <a:cxnLst/>
              <a:rect l="l" t="t" r="r" b="b"/>
              <a:pathLst>
                <a:path w="2819400" h="1734820">
                  <a:moveTo>
                    <a:pt x="2530347" y="0"/>
                  </a:moveTo>
                  <a:lnTo>
                    <a:pt x="289052" y="0"/>
                  </a:lnTo>
                  <a:lnTo>
                    <a:pt x="242166" y="3783"/>
                  </a:lnTo>
                  <a:lnTo>
                    <a:pt x="197689" y="14736"/>
                  </a:lnTo>
                  <a:lnTo>
                    <a:pt x="156215" y="32263"/>
                  </a:lnTo>
                  <a:lnTo>
                    <a:pt x="118341" y="55770"/>
                  </a:lnTo>
                  <a:lnTo>
                    <a:pt x="84661" y="84661"/>
                  </a:lnTo>
                  <a:lnTo>
                    <a:pt x="55770" y="118341"/>
                  </a:lnTo>
                  <a:lnTo>
                    <a:pt x="32263" y="156215"/>
                  </a:lnTo>
                  <a:lnTo>
                    <a:pt x="14736" y="197689"/>
                  </a:lnTo>
                  <a:lnTo>
                    <a:pt x="3783" y="242166"/>
                  </a:lnTo>
                  <a:lnTo>
                    <a:pt x="0" y="289052"/>
                  </a:lnTo>
                  <a:lnTo>
                    <a:pt x="0" y="1445260"/>
                  </a:lnTo>
                  <a:lnTo>
                    <a:pt x="3783" y="1492145"/>
                  </a:lnTo>
                  <a:lnTo>
                    <a:pt x="14736" y="1536622"/>
                  </a:lnTo>
                  <a:lnTo>
                    <a:pt x="32263" y="1578096"/>
                  </a:lnTo>
                  <a:lnTo>
                    <a:pt x="55770" y="1615970"/>
                  </a:lnTo>
                  <a:lnTo>
                    <a:pt x="84661" y="1649650"/>
                  </a:lnTo>
                  <a:lnTo>
                    <a:pt x="118341" y="1678541"/>
                  </a:lnTo>
                  <a:lnTo>
                    <a:pt x="156215" y="1702048"/>
                  </a:lnTo>
                  <a:lnTo>
                    <a:pt x="197689" y="1719575"/>
                  </a:lnTo>
                  <a:lnTo>
                    <a:pt x="242166" y="1730528"/>
                  </a:lnTo>
                  <a:lnTo>
                    <a:pt x="289052" y="1734312"/>
                  </a:lnTo>
                  <a:lnTo>
                    <a:pt x="2530347" y="1734312"/>
                  </a:lnTo>
                  <a:lnTo>
                    <a:pt x="2577233" y="1730528"/>
                  </a:lnTo>
                  <a:lnTo>
                    <a:pt x="2621710" y="1719575"/>
                  </a:lnTo>
                  <a:lnTo>
                    <a:pt x="2663184" y="1702048"/>
                  </a:lnTo>
                  <a:lnTo>
                    <a:pt x="2701058" y="1678541"/>
                  </a:lnTo>
                  <a:lnTo>
                    <a:pt x="2734738" y="1649650"/>
                  </a:lnTo>
                  <a:lnTo>
                    <a:pt x="2763629" y="1615970"/>
                  </a:lnTo>
                  <a:lnTo>
                    <a:pt x="2787136" y="1578096"/>
                  </a:lnTo>
                  <a:lnTo>
                    <a:pt x="2804663" y="1536622"/>
                  </a:lnTo>
                  <a:lnTo>
                    <a:pt x="2815616" y="1492145"/>
                  </a:lnTo>
                  <a:lnTo>
                    <a:pt x="2819400" y="1445260"/>
                  </a:lnTo>
                  <a:lnTo>
                    <a:pt x="2819400" y="289052"/>
                  </a:lnTo>
                  <a:lnTo>
                    <a:pt x="2815616" y="242166"/>
                  </a:lnTo>
                  <a:lnTo>
                    <a:pt x="2804663" y="197689"/>
                  </a:lnTo>
                  <a:lnTo>
                    <a:pt x="2787136" y="156215"/>
                  </a:lnTo>
                  <a:lnTo>
                    <a:pt x="2763629" y="118341"/>
                  </a:lnTo>
                  <a:lnTo>
                    <a:pt x="2734738" y="84661"/>
                  </a:lnTo>
                  <a:lnTo>
                    <a:pt x="2701058" y="55770"/>
                  </a:lnTo>
                  <a:lnTo>
                    <a:pt x="2663184" y="32263"/>
                  </a:lnTo>
                  <a:lnTo>
                    <a:pt x="2621710" y="14736"/>
                  </a:lnTo>
                  <a:lnTo>
                    <a:pt x="2577233" y="3783"/>
                  </a:lnTo>
                  <a:lnTo>
                    <a:pt x="253034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72262" y="3030474"/>
            <a:ext cx="2390140" cy="12439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0"/>
              </a:spcBef>
            </a:pPr>
            <a:r>
              <a:rPr sz="2000" b="1" spc="-10" dirty="0">
                <a:solidFill>
                  <a:srgbClr val="C00000"/>
                </a:solidFill>
                <a:latin typeface="Calibri"/>
                <a:cs typeface="Calibri"/>
              </a:rPr>
              <a:t>«Структура</a:t>
            </a:r>
            <a:endParaRPr sz="20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</a:pPr>
            <a:r>
              <a:rPr sz="2000" b="1" spc="-5" dirty="0">
                <a:solidFill>
                  <a:srgbClr val="C00000"/>
                </a:solidFill>
                <a:latin typeface="Calibri"/>
                <a:cs typeface="Calibri"/>
              </a:rPr>
              <a:t>и</a:t>
            </a:r>
            <a:r>
              <a:rPr sz="20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C00000"/>
                </a:solidFill>
                <a:latin typeface="Calibri"/>
                <a:cs typeface="Calibri"/>
              </a:rPr>
              <a:t>органы</a:t>
            </a:r>
            <a:r>
              <a:rPr sz="20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C00000"/>
                </a:solidFill>
                <a:latin typeface="Calibri"/>
                <a:cs typeface="Calibri"/>
              </a:rPr>
              <a:t>управления </a:t>
            </a:r>
            <a:r>
              <a:rPr sz="2000" b="1" spc="-4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C00000"/>
                </a:solidFill>
                <a:latin typeface="Calibri"/>
                <a:cs typeface="Calibri"/>
              </a:rPr>
              <a:t>образовательной </a:t>
            </a:r>
            <a:r>
              <a:rPr sz="20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C00000"/>
                </a:solidFill>
                <a:latin typeface="Calibri"/>
                <a:cs typeface="Calibri"/>
              </a:rPr>
              <a:t>организацией»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124200" y="3401567"/>
            <a:ext cx="1066800" cy="515620"/>
          </a:xfrm>
          <a:custGeom>
            <a:avLst/>
            <a:gdLst/>
            <a:ahLst/>
            <a:cxnLst/>
            <a:rect l="l" t="t" r="r" b="b"/>
            <a:pathLst>
              <a:path w="1066800" h="515620">
                <a:moveTo>
                  <a:pt x="809244" y="0"/>
                </a:moveTo>
                <a:lnTo>
                  <a:pt x="0" y="0"/>
                </a:lnTo>
                <a:lnTo>
                  <a:pt x="257555" y="257556"/>
                </a:lnTo>
                <a:lnTo>
                  <a:pt x="0" y="515112"/>
                </a:lnTo>
                <a:lnTo>
                  <a:pt x="809244" y="515112"/>
                </a:lnTo>
                <a:lnTo>
                  <a:pt x="1066800" y="257556"/>
                </a:lnTo>
                <a:lnTo>
                  <a:pt x="809244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399915" y="3039617"/>
            <a:ext cx="734568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В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подразделе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размещается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информация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</a:t>
            </a:r>
            <a:r>
              <a:rPr sz="1800" b="1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всех</a:t>
            </a:r>
            <a:r>
              <a:rPr sz="1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структурных</a:t>
            </a:r>
            <a:endParaRPr sz="1800">
              <a:latin typeface="Calibri"/>
              <a:cs typeface="Calibri"/>
            </a:endParaRPr>
          </a:p>
          <a:p>
            <a:pPr marL="12065" marR="5080" indent="1905" algn="ctr">
              <a:lnSpc>
                <a:spcPct val="100000"/>
              </a:lnSpc>
            </a:pP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подразделениях</a:t>
            </a:r>
            <a:r>
              <a:rPr sz="1800" spc="-10" dirty="0">
                <a:latin typeface="Calibri"/>
                <a:cs typeface="Calibri"/>
              </a:rPr>
              <a:t>,</a:t>
            </a:r>
            <a:r>
              <a:rPr sz="1800" dirty="0">
                <a:latin typeface="Calibri"/>
                <a:cs typeface="Calibri"/>
              </a:rPr>
              <a:t> обеспечивающих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осуществление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деятельности,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включая</a:t>
            </a:r>
            <a:r>
              <a:rPr sz="1800" b="1" u="heavy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филиалы</a:t>
            </a:r>
            <a:r>
              <a:rPr sz="1800" b="1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</a:t>
            </a:r>
            <a:r>
              <a:rPr sz="18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представительства</a:t>
            </a:r>
            <a:r>
              <a:rPr sz="1800" spc="-10" dirty="0">
                <a:latin typeface="Calibri"/>
                <a:cs typeface="Calibri"/>
              </a:rPr>
              <a:t>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иные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структурные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подразделения, которые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образовательную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деятельность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 </a:t>
            </a:r>
            <a:r>
              <a:rPr sz="1800" spc="-15" dirty="0">
                <a:latin typeface="Calibri"/>
                <a:cs typeface="Calibri"/>
              </a:rPr>
              <a:t>осуществляют,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но </a:t>
            </a:r>
            <a:r>
              <a:rPr sz="1800" spc="-5" dirty="0">
                <a:latin typeface="Calibri"/>
                <a:cs typeface="Calibri"/>
              </a:rPr>
              <a:t>принимают участие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</a:t>
            </a:r>
            <a:r>
              <a:rPr sz="1800" spc="-5" dirty="0">
                <a:latin typeface="Calibri"/>
                <a:cs typeface="Calibri"/>
              </a:rPr>
              <a:t>её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обеспечении.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286562"/>
            <a:ext cx="12192000" cy="6571615"/>
            <a:chOff x="0" y="286562"/>
            <a:chExt cx="12192000" cy="65716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286562"/>
              <a:ext cx="12191999" cy="657143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26136" y="609600"/>
              <a:ext cx="11497310" cy="5843270"/>
            </a:xfrm>
            <a:custGeom>
              <a:avLst/>
              <a:gdLst/>
              <a:ahLst/>
              <a:cxnLst/>
              <a:rect l="l" t="t" r="r" b="b"/>
              <a:pathLst>
                <a:path w="11497310" h="5843270">
                  <a:moveTo>
                    <a:pt x="11092307" y="0"/>
                  </a:moveTo>
                  <a:lnTo>
                    <a:pt x="404685" y="0"/>
                  </a:lnTo>
                  <a:lnTo>
                    <a:pt x="357489" y="2723"/>
                  </a:lnTo>
                  <a:lnTo>
                    <a:pt x="311893" y="10690"/>
                  </a:lnTo>
                  <a:lnTo>
                    <a:pt x="268199" y="23598"/>
                  </a:lnTo>
                  <a:lnTo>
                    <a:pt x="226712" y="41142"/>
                  </a:lnTo>
                  <a:lnTo>
                    <a:pt x="187735" y="63018"/>
                  </a:lnTo>
                  <a:lnTo>
                    <a:pt x="151572" y="88924"/>
                  </a:lnTo>
                  <a:lnTo>
                    <a:pt x="118527" y="118554"/>
                  </a:lnTo>
                  <a:lnTo>
                    <a:pt x="88903" y="151606"/>
                  </a:lnTo>
                  <a:lnTo>
                    <a:pt x="63003" y="187775"/>
                  </a:lnTo>
                  <a:lnTo>
                    <a:pt x="41131" y="226757"/>
                  </a:lnTo>
                  <a:lnTo>
                    <a:pt x="23591" y="268250"/>
                  </a:lnTo>
                  <a:lnTo>
                    <a:pt x="10687" y="311949"/>
                  </a:lnTo>
                  <a:lnTo>
                    <a:pt x="2722" y="357549"/>
                  </a:lnTo>
                  <a:lnTo>
                    <a:pt x="0" y="404749"/>
                  </a:lnTo>
                  <a:lnTo>
                    <a:pt x="0" y="5438330"/>
                  </a:lnTo>
                  <a:lnTo>
                    <a:pt x="2722" y="5485526"/>
                  </a:lnTo>
                  <a:lnTo>
                    <a:pt x="10687" y="5531122"/>
                  </a:lnTo>
                  <a:lnTo>
                    <a:pt x="23591" y="5574816"/>
                  </a:lnTo>
                  <a:lnTo>
                    <a:pt x="41131" y="5616303"/>
                  </a:lnTo>
                  <a:lnTo>
                    <a:pt x="63003" y="5655280"/>
                  </a:lnTo>
                  <a:lnTo>
                    <a:pt x="88903" y="5691443"/>
                  </a:lnTo>
                  <a:lnTo>
                    <a:pt x="118527" y="5724488"/>
                  </a:lnTo>
                  <a:lnTo>
                    <a:pt x="151572" y="5754112"/>
                  </a:lnTo>
                  <a:lnTo>
                    <a:pt x="187735" y="5780012"/>
                  </a:lnTo>
                  <a:lnTo>
                    <a:pt x="226712" y="5801884"/>
                  </a:lnTo>
                  <a:lnTo>
                    <a:pt x="268199" y="5819424"/>
                  </a:lnTo>
                  <a:lnTo>
                    <a:pt x="311893" y="5832328"/>
                  </a:lnTo>
                  <a:lnTo>
                    <a:pt x="357489" y="5840293"/>
                  </a:lnTo>
                  <a:lnTo>
                    <a:pt x="404685" y="5843016"/>
                  </a:lnTo>
                  <a:lnTo>
                    <a:pt x="11092307" y="5843016"/>
                  </a:lnTo>
                  <a:lnTo>
                    <a:pt x="11139506" y="5840293"/>
                  </a:lnTo>
                  <a:lnTo>
                    <a:pt x="11185106" y="5832328"/>
                  </a:lnTo>
                  <a:lnTo>
                    <a:pt x="11228805" y="5819424"/>
                  </a:lnTo>
                  <a:lnTo>
                    <a:pt x="11270298" y="5801884"/>
                  </a:lnTo>
                  <a:lnTo>
                    <a:pt x="11309280" y="5780012"/>
                  </a:lnTo>
                  <a:lnTo>
                    <a:pt x="11345449" y="5754112"/>
                  </a:lnTo>
                  <a:lnTo>
                    <a:pt x="11378501" y="5724488"/>
                  </a:lnTo>
                  <a:lnTo>
                    <a:pt x="11408131" y="5691443"/>
                  </a:lnTo>
                  <a:lnTo>
                    <a:pt x="11434037" y="5655280"/>
                  </a:lnTo>
                  <a:lnTo>
                    <a:pt x="11455913" y="5616303"/>
                  </a:lnTo>
                  <a:lnTo>
                    <a:pt x="11473457" y="5574816"/>
                  </a:lnTo>
                  <a:lnTo>
                    <a:pt x="11486365" y="5531122"/>
                  </a:lnTo>
                  <a:lnTo>
                    <a:pt x="11494332" y="5485526"/>
                  </a:lnTo>
                  <a:lnTo>
                    <a:pt x="11497056" y="5438330"/>
                  </a:lnTo>
                  <a:lnTo>
                    <a:pt x="11497056" y="404749"/>
                  </a:lnTo>
                  <a:lnTo>
                    <a:pt x="11494332" y="357549"/>
                  </a:lnTo>
                  <a:lnTo>
                    <a:pt x="11486365" y="311949"/>
                  </a:lnTo>
                  <a:lnTo>
                    <a:pt x="11473457" y="268250"/>
                  </a:lnTo>
                  <a:lnTo>
                    <a:pt x="11455913" y="226757"/>
                  </a:lnTo>
                  <a:lnTo>
                    <a:pt x="11434037" y="187775"/>
                  </a:lnTo>
                  <a:lnTo>
                    <a:pt x="11408131" y="151606"/>
                  </a:lnTo>
                  <a:lnTo>
                    <a:pt x="11378501" y="118554"/>
                  </a:lnTo>
                  <a:lnTo>
                    <a:pt x="11345449" y="88924"/>
                  </a:lnTo>
                  <a:lnTo>
                    <a:pt x="11309280" y="63018"/>
                  </a:lnTo>
                  <a:lnTo>
                    <a:pt x="11270298" y="41142"/>
                  </a:lnTo>
                  <a:lnTo>
                    <a:pt x="11228805" y="23598"/>
                  </a:lnTo>
                  <a:lnTo>
                    <a:pt x="11185106" y="10690"/>
                  </a:lnTo>
                  <a:lnTo>
                    <a:pt x="11139506" y="2723"/>
                  </a:lnTo>
                  <a:lnTo>
                    <a:pt x="1109230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647700" y="818006"/>
            <a:ext cx="10896600" cy="5426710"/>
          </a:xfrm>
          <a:custGeom>
            <a:avLst/>
            <a:gdLst/>
            <a:ahLst/>
            <a:cxnLst/>
            <a:rect l="l" t="t" r="r" b="b"/>
            <a:pathLst>
              <a:path w="10896600" h="5426710">
                <a:moveTo>
                  <a:pt x="10896600" y="0"/>
                </a:moveTo>
                <a:lnTo>
                  <a:pt x="7264400" y="0"/>
                </a:lnTo>
                <a:lnTo>
                  <a:pt x="3632200" y="0"/>
                </a:lnTo>
                <a:lnTo>
                  <a:pt x="0" y="0"/>
                </a:lnTo>
                <a:lnTo>
                  <a:pt x="0" y="1353693"/>
                </a:lnTo>
                <a:lnTo>
                  <a:pt x="0" y="3412083"/>
                </a:lnTo>
                <a:lnTo>
                  <a:pt x="0" y="4176649"/>
                </a:lnTo>
                <a:lnTo>
                  <a:pt x="0" y="4694809"/>
                </a:lnTo>
                <a:lnTo>
                  <a:pt x="3632200" y="4694809"/>
                </a:lnTo>
                <a:lnTo>
                  <a:pt x="0" y="4694847"/>
                </a:lnTo>
                <a:lnTo>
                  <a:pt x="0" y="5426367"/>
                </a:lnTo>
                <a:lnTo>
                  <a:pt x="3632200" y="5426367"/>
                </a:lnTo>
                <a:lnTo>
                  <a:pt x="7264400" y="5426367"/>
                </a:lnTo>
                <a:lnTo>
                  <a:pt x="10896600" y="5426367"/>
                </a:lnTo>
                <a:lnTo>
                  <a:pt x="10896600" y="1353731"/>
                </a:lnTo>
                <a:lnTo>
                  <a:pt x="7264400" y="1353731"/>
                </a:lnTo>
                <a:lnTo>
                  <a:pt x="7264400" y="3412109"/>
                </a:lnTo>
                <a:lnTo>
                  <a:pt x="3632200" y="3412147"/>
                </a:lnTo>
                <a:lnTo>
                  <a:pt x="7264400" y="3412109"/>
                </a:lnTo>
                <a:lnTo>
                  <a:pt x="7264400" y="1353731"/>
                </a:lnTo>
                <a:lnTo>
                  <a:pt x="10896600" y="1353693"/>
                </a:lnTo>
                <a:lnTo>
                  <a:pt x="10896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818007"/>
          <a:ext cx="10896600" cy="54263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3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3692">
                <a:tc>
                  <a:txBody>
                    <a:bodyPr/>
                    <a:lstStyle/>
                    <a:p>
                      <a:pPr marL="91440" marR="3524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"Структура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органы </a:t>
                      </a:r>
                      <a:r>
                        <a:rPr sz="1800" b="1" spc="-4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управления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организацией"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сфере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203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</a:t>
                      </a:r>
                      <a:r>
                        <a:rPr sz="1400" b="1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400" b="1" spc="-3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 marR="2317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400" b="1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7589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ва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-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телекоммуникационной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сети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обновления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8416">
                <a:tc>
                  <a:txBody>
                    <a:bodyPr/>
                    <a:lstStyle/>
                    <a:p>
                      <a:pPr marL="91440" marR="8293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наименовании</a:t>
                      </a:r>
                      <a:r>
                        <a:rPr sz="1400" spc="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структурного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подразделения</a:t>
                      </a:r>
                      <a:r>
                        <a:rPr sz="1400" spc="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(органа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управления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305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Часть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4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организации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обеспечивают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92075" marR="5600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б) о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структуре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 об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органах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управления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организацией;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93345" marR="123189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4.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При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размещении</a:t>
                      </a:r>
                      <a:r>
                        <a:rPr sz="14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4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структуре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 об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органах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управления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указываются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в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том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числе: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 marR="617855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наименование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структурных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подразделений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(органов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управления);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 marR="92710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фамилии,</a:t>
                      </a:r>
                      <a:r>
                        <a:rPr sz="14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имена,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отчества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наличии)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должности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руководителей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структурных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подразделений;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 marR="977900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места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нахождения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структурных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подразделений;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г)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адреса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официальных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сайтов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 сети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структурных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подразделений</a:t>
                      </a:r>
                      <a:r>
                        <a:rPr sz="14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(при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наличии);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45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фамилиях,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именах,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отчествах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(при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наличии)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должности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руководителей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структурных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подразделений;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91440" marR="10248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месте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нахождения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структурных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подразделений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5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адресах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официальных</a:t>
                      </a:r>
                      <a:r>
                        <a:rPr sz="14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сайтов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сети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109855">
                        <a:lnSpc>
                          <a:spcPct val="100000"/>
                        </a:lnSpc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структурных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подразделений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(при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наличии);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615695"/>
            <a:ext cx="12192000" cy="5959475"/>
            <a:chOff x="0" y="615695"/>
            <a:chExt cx="12192000" cy="59594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15695"/>
              <a:ext cx="12191999" cy="595947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26136" y="938784"/>
              <a:ext cx="11497310" cy="5209540"/>
            </a:xfrm>
            <a:custGeom>
              <a:avLst/>
              <a:gdLst/>
              <a:ahLst/>
              <a:cxnLst/>
              <a:rect l="l" t="t" r="r" b="b"/>
              <a:pathLst>
                <a:path w="11497310" h="5209540">
                  <a:moveTo>
                    <a:pt x="11136249" y="0"/>
                  </a:moveTo>
                  <a:lnTo>
                    <a:pt x="360781" y="0"/>
                  </a:lnTo>
                  <a:lnTo>
                    <a:pt x="311826" y="3293"/>
                  </a:lnTo>
                  <a:lnTo>
                    <a:pt x="264872" y="12888"/>
                  </a:lnTo>
                  <a:lnTo>
                    <a:pt x="220350" y="28354"/>
                  </a:lnTo>
                  <a:lnTo>
                    <a:pt x="178689" y="49261"/>
                  </a:lnTo>
                  <a:lnTo>
                    <a:pt x="140320" y="75180"/>
                  </a:lnTo>
                  <a:lnTo>
                    <a:pt x="105671" y="105679"/>
                  </a:lnTo>
                  <a:lnTo>
                    <a:pt x="75174" y="140330"/>
                  </a:lnTo>
                  <a:lnTo>
                    <a:pt x="49258" y="178703"/>
                  </a:lnTo>
                  <a:lnTo>
                    <a:pt x="28352" y="220366"/>
                  </a:lnTo>
                  <a:lnTo>
                    <a:pt x="12887" y="264892"/>
                  </a:lnTo>
                  <a:lnTo>
                    <a:pt x="3293" y="311848"/>
                  </a:lnTo>
                  <a:lnTo>
                    <a:pt x="0" y="360806"/>
                  </a:lnTo>
                  <a:lnTo>
                    <a:pt x="0" y="4848250"/>
                  </a:lnTo>
                  <a:lnTo>
                    <a:pt x="3293" y="4897205"/>
                  </a:lnTo>
                  <a:lnTo>
                    <a:pt x="12887" y="4944159"/>
                  </a:lnTo>
                  <a:lnTo>
                    <a:pt x="28352" y="4988681"/>
                  </a:lnTo>
                  <a:lnTo>
                    <a:pt x="49258" y="5030342"/>
                  </a:lnTo>
                  <a:lnTo>
                    <a:pt x="75174" y="5068711"/>
                  </a:lnTo>
                  <a:lnTo>
                    <a:pt x="105671" y="5103360"/>
                  </a:lnTo>
                  <a:lnTo>
                    <a:pt x="140320" y="5133857"/>
                  </a:lnTo>
                  <a:lnTo>
                    <a:pt x="178689" y="5159773"/>
                  </a:lnTo>
                  <a:lnTo>
                    <a:pt x="220350" y="5180679"/>
                  </a:lnTo>
                  <a:lnTo>
                    <a:pt x="264872" y="5196144"/>
                  </a:lnTo>
                  <a:lnTo>
                    <a:pt x="311826" y="5205738"/>
                  </a:lnTo>
                  <a:lnTo>
                    <a:pt x="360781" y="5209032"/>
                  </a:lnTo>
                  <a:lnTo>
                    <a:pt x="11136249" y="5209032"/>
                  </a:lnTo>
                  <a:lnTo>
                    <a:pt x="11185207" y="5205738"/>
                  </a:lnTo>
                  <a:lnTo>
                    <a:pt x="11232163" y="5196144"/>
                  </a:lnTo>
                  <a:lnTo>
                    <a:pt x="11276689" y="5180679"/>
                  </a:lnTo>
                  <a:lnTo>
                    <a:pt x="11318352" y="5159773"/>
                  </a:lnTo>
                  <a:lnTo>
                    <a:pt x="11356725" y="5133857"/>
                  </a:lnTo>
                  <a:lnTo>
                    <a:pt x="11391376" y="5103360"/>
                  </a:lnTo>
                  <a:lnTo>
                    <a:pt x="11421875" y="5068711"/>
                  </a:lnTo>
                  <a:lnTo>
                    <a:pt x="11447794" y="5030342"/>
                  </a:lnTo>
                  <a:lnTo>
                    <a:pt x="11468701" y="4988681"/>
                  </a:lnTo>
                  <a:lnTo>
                    <a:pt x="11484167" y="4944159"/>
                  </a:lnTo>
                  <a:lnTo>
                    <a:pt x="11493762" y="4897205"/>
                  </a:lnTo>
                  <a:lnTo>
                    <a:pt x="11497056" y="4848250"/>
                  </a:lnTo>
                  <a:lnTo>
                    <a:pt x="11497056" y="360806"/>
                  </a:lnTo>
                  <a:lnTo>
                    <a:pt x="11493762" y="311848"/>
                  </a:lnTo>
                  <a:lnTo>
                    <a:pt x="11484167" y="264892"/>
                  </a:lnTo>
                  <a:lnTo>
                    <a:pt x="11468701" y="220366"/>
                  </a:lnTo>
                  <a:lnTo>
                    <a:pt x="11447794" y="178703"/>
                  </a:lnTo>
                  <a:lnTo>
                    <a:pt x="11421875" y="140330"/>
                  </a:lnTo>
                  <a:lnTo>
                    <a:pt x="11391376" y="105679"/>
                  </a:lnTo>
                  <a:lnTo>
                    <a:pt x="11356725" y="75180"/>
                  </a:lnTo>
                  <a:lnTo>
                    <a:pt x="11318352" y="49261"/>
                  </a:lnTo>
                  <a:lnTo>
                    <a:pt x="11276689" y="28354"/>
                  </a:lnTo>
                  <a:lnTo>
                    <a:pt x="11232163" y="12888"/>
                  </a:lnTo>
                  <a:lnTo>
                    <a:pt x="11185207" y="3293"/>
                  </a:lnTo>
                  <a:lnTo>
                    <a:pt x="1113624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647700" y="1355343"/>
            <a:ext cx="10896600" cy="4351020"/>
          </a:xfrm>
          <a:custGeom>
            <a:avLst/>
            <a:gdLst/>
            <a:ahLst/>
            <a:cxnLst/>
            <a:rect l="l" t="t" r="r" b="b"/>
            <a:pathLst>
              <a:path w="10896600" h="4351020">
                <a:moveTo>
                  <a:pt x="10896600" y="0"/>
                </a:moveTo>
                <a:lnTo>
                  <a:pt x="7264400" y="0"/>
                </a:lnTo>
                <a:lnTo>
                  <a:pt x="3632200" y="0"/>
                </a:lnTo>
                <a:lnTo>
                  <a:pt x="0" y="0"/>
                </a:lnTo>
                <a:lnTo>
                  <a:pt x="0" y="1353654"/>
                </a:lnTo>
                <a:lnTo>
                  <a:pt x="0" y="2125573"/>
                </a:lnTo>
                <a:lnTo>
                  <a:pt x="0" y="4350613"/>
                </a:lnTo>
                <a:lnTo>
                  <a:pt x="3632200" y="4350613"/>
                </a:lnTo>
                <a:lnTo>
                  <a:pt x="7264400" y="4350613"/>
                </a:lnTo>
                <a:lnTo>
                  <a:pt x="10896600" y="4350613"/>
                </a:lnTo>
                <a:lnTo>
                  <a:pt x="10896600" y="1353693"/>
                </a:lnTo>
                <a:lnTo>
                  <a:pt x="10896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1355216"/>
          <a:ext cx="10896600" cy="43507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3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3820">
                <a:tc>
                  <a:txBody>
                    <a:bodyPr/>
                    <a:lstStyle/>
                    <a:p>
                      <a:pPr marL="91440" marR="35369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"Структура</a:t>
                      </a:r>
                      <a:r>
                        <a:rPr sz="18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органы </a:t>
                      </a:r>
                      <a:r>
                        <a:rPr sz="1800" b="1" spc="-39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управления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организацией"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506095">
                        <a:lnSpc>
                          <a:spcPts val="1420"/>
                        </a:lnSpc>
                        <a:spcBef>
                          <a:spcPts val="20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2037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</a:t>
                      </a:r>
                      <a:r>
                        <a:rPr sz="1400" b="1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400" b="1" spc="-3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7589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ва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-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телекоммуникационной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сети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43370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обновления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19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адресах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электронной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почты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структурных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подразделений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наличии);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93345" marR="123189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4.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При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размещении</a:t>
                      </a:r>
                      <a:r>
                        <a:rPr sz="14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4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структуре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органах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управления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указываются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том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числе: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д)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адреса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электронной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почты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структурных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подразделений</a:t>
                      </a:r>
                      <a:r>
                        <a:rPr sz="14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наличии);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 marR="395605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е)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сведения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положений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структурных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подразделениях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(об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органах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управления)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приложением</a:t>
                      </a:r>
                      <a:r>
                        <a:rPr sz="14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указанных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 marR="136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положений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виде</a:t>
                      </a:r>
                      <a:r>
                        <a:rPr sz="14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электронных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документов,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подписанных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простой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электронной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  <a:hlinkClick r:id="rId3"/>
                        </a:rPr>
                        <a:t>подписью</a:t>
                      </a:r>
                      <a:r>
                        <a:rPr sz="1400" spc="40" dirty="0">
                          <a:latin typeface="Calibri"/>
                          <a:cs typeface="Calibri"/>
                          <a:hlinkClick r:id="rId3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  <a:hlinkClick r:id="rId3"/>
                        </a:rPr>
                        <a:t>в</a:t>
                      </a:r>
                      <a:r>
                        <a:rPr sz="1400" spc="20" dirty="0">
                          <a:latin typeface="Calibri"/>
                          <a:cs typeface="Calibri"/>
                          <a:hlinkClick r:id="rId3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  <a:hlinkClick r:id="rId3"/>
                        </a:rPr>
                        <a:t>соответствии</a:t>
                      </a:r>
                      <a:r>
                        <a:rPr sz="1400" dirty="0">
                          <a:latin typeface="Calibri"/>
                          <a:cs typeface="Calibri"/>
                          <a:hlinkClick r:id="rId3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  <a:hlinkClick r:id="rId3"/>
                        </a:rPr>
                        <a:t>с</a:t>
                      </a:r>
                      <a:r>
                        <a:rPr sz="1400" spc="5" dirty="0">
                          <a:latin typeface="Calibri"/>
                          <a:cs typeface="Calibri"/>
                          <a:hlinkClick r:id="rId3"/>
                        </a:rPr>
                        <a:t> </a:t>
                      </a:r>
                      <a:r>
                        <a:rPr sz="1400" u="sng" spc="-15" dirty="0">
                          <a:solidFill>
                            <a:srgbClr val="0462C1"/>
                          </a:solidFill>
                          <a:uFill>
                            <a:solidFill>
                              <a:srgbClr val="0462C1"/>
                            </a:solidFill>
                          </a:uFill>
                          <a:latin typeface="Calibri"/>
                          <a:cs typeface="Calibri"/>
                          <a:hlinkClick r:id="rId3"/>
                        </a:rPr>
                        <a:t>Федеральным </a:t>
                      </a:r>
                      <a:r>
                        <a:rPr sz="1400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 </a:t>
                      </a:r>
                      <a:r>
                        <a:rPr sz="1400" u="sng" spc="-5" dirty="0">
                          <a:solidFill>
                            <a:srgbClr val="0462C1"/>
                          </a:solidFill>
                          <a:uFill>
                            <a:solidFill>
                              <a:srgbClr val="0462C1"/>
                            </a:solidFill>
                          </a:uFill>
                          <a:latin typeface="Calibri"/>
                          <a:cs typeface="Calibri"/>
                          <a:hlinkClick r:id="rId3"/>
                        </a:rPr>
                        <a:t>законом</a:t>
                      </a:r>
                      <a:r>
                        <a:rPr sz="1400" spc="-1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3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  <a:hlinkClick r:id="rId3"/>
                        </a:rPr>
                        <a:t>"Об</a:t>
                      </a:r>
                      <a:r>
                        <a:rPr sz="1400" spc="20" dirty="0">
                          <a:latin typeface="Calibri"/>
                          <a:cs typeface="Calibri"/>
                          <a:hlinkClick r:id="rId3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  <a:hlinkClick r:id="rId3"/>
                        </a:rPr>
                        <a:t>электронной</a:t>
                      </a:r>
                      <a:r>
                        <a:rPr sz="1400" spc="25" dirty="0">
                          <a:latin typeface="Calibri"/>
                          <a:cs typeface="Calibri"/>
                          <a:hlinkClick r:id="rId3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  <a:hlinkClick r:id="rId3"/>
                        </a:rPr>
                        <a:t>подписи".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5014">
                <a:tc>
                  <a:txBody>
                    <a:bodyPr/>
                    <a:lstStyle/>
                    <a:p>
                      <a:pPr marL="91440" marR="194945" indent="393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положений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структурных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подразделениях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(об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органах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управления)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приложением</a:t>
                      </a:r>
                      <a:r>
                        <a:rPr sz="14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указанных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положений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виде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электронных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документов,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подписанных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простой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электронной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подписью</a:t>
                      </a:r>
                      <a:r>
                        <a:rPr sz="14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2921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соответствии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с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Федеральным</a:t>
                      </a:r>
                      <a:r>
                        <a:rPr sz="14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законом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6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апреля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2011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63-ФЗ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"Об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электронной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подписи"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(далее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соответственно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-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158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электронный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документ,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Федеральный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закон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63-ФЗ).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545336"/>
            <a:ext cx="6819265" cy="3914775"/>
            <a:chOff x="0" y="1545336"/>
            <a:chExt cx="6819265" cy="39147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45336"/>
              <a:ext cx="6819011" cy="391426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0791" y="1865376"/>
              <a:ext cx="6212205" cy="3188335"/>
            </a:xfrm>
            <a:custGeom>
              <a:avLst/>
              <a:gdLst/>
              <a:ahLst/>
              <a:cxnLst/>
              <a:rect l="l" t="t" r="r" b="b"/>
              <a:pathLst>
                <a:path w="6212205" h="3188335">
                  <a:moveTo>
                    <a:pt x="5990971" y="0"/>
                  </a:moveTo>
                  <a:lnTo>
                    <a:pt x="220814" y="0"/>
                  </a:lnTo>
                  <a:lnTo>
                    <a:pt x="176315" y="4483"/>
                  </a:lnTo>
                  <a:lnTo>
                    <a:pt x="134866" y="17345"/>
                  </a:lnTo>
                  <a:lnTo>
                    <a:pt x="97358" y="37698"/>
                  </a:lnTo>
                  <a:lnTo>
                    <a:pt x="64677" y="64658"/>
                  </a:lnTo>
                  <a:lnTo>
                    <a:pt x="37713" y="97339"/>
                  </a:lnTo>
                  <a:lnTo>
                    <a:pt x="17353" y="134856"/>
                  </a:lnTo>
                  <a:lnTo>
                    <a:pt x="4486" y="176322"/>
                  </a:lnTo>
                  <a:lnTo>
                    <a:pt x="0" y="220852"/>
                  </a:lnTo>
                  <a:lnTo>
                    <a:pt x="0" y="2967355"/>
                  </a:lnTo>
                  <a:lnTo>
                    <a:pt x="4486" y="3011885"/>
                  </a:lnTo>
                  <a:lnTo>
                    <a:pt x="17353" y="3053351"/>
                  </a:lnTo>
                  <a:lnTo>
                    <a:pt x="37713" y="3090868"/>
                  </a:lnTo>
                  <a:lnTo>
                    <a:pt x="64677" y="3123549"/>
                  </a:lnTo>
                  <a:lnTo>
                    <a:pt x="97358" y="3150509"/>
                  </a:lnTo>
                  <a:lnTo>
                    <a:pt x="134866" y="3170862"/>
                  </a:lnTo>
                  <a:lnTo>
                    <a:pt x="176315" y="3183724"/>
                  </a:lnTo>
                  <a:lnTo>
                    <a:pt x="220814" y="3188208"/>
                  </a:lnTo>
                  <a:lnTo>
                    <a:pt x="5990971" y="3188208"/>
                  </a:lnTo>
                  <a:lnTo>
                    <a:pt x="6035501" y="3183724"/>
                  </a:lnTo>
                  <a:lnTo>
                    <a:pt x="6076967" y="3170862"/>
                  </a:lnTo>
                  <a:lnTo>
                    <a:pt x="6114484" y="3150509"/>
                  </a:lnTo>
                  <a:lnTo>
                    <a:pt x="6147165" y="3123549"/>
                  </a:lnTo>
                  <a:lnTo>
                    <a:pt x="6174125" y="3090868"/>
                  </a:lnTo>
                  <a:lnTo>
                    <a:pt x="6194478" y="3053351"/>
                  </a:lnTo>
                  <a:lnTo>
                    <a:pt x="6207340" y="3011885"/>
                  </a:lnTo>
                  <a:lnTo>
                    <a:pt x="6211824" y="2967355"/>
                  </a:lnTo>
                  <a:lnTo>
                    <a:pt x="6211824" y="220852"/>
                  </a:lnTo>
                  <a:lnTo>
                    <a:pt x="6207340" y="176322"/>
                  </a:lnTo>
                  <a:lnTo>
                    <a:pt x="6194478" y="134856"/>
                  </a:lnTo>
                  <a:lnTo>
                    <a:pt x="6174125" y="97339"/>
                  </a:lnTo>
                  <a:lnTo>
                    <a:pt x="6147165" y="64658"/>
                  </a:lnTo>
                  <a:lnTo>
                    <a:pt x="6114484" y="37698"/>
                  </a:lnTo>
                  <a:lnTo>
                    <a:pt x="6076967" y="17345"/>
                  </a:lnTo>
                  <a:lnTo>
                    <a:pt x="6035501" y="4483"/>
                  </a:lnTo>
                  <a:lnTo>
                    <a:pt x="59909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70192" y="1301495"/>
            <a:ext cx="4709159" cy="413918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42340" y="2952114"/>
            <a:ext cx="3441065" cy="10458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055"/>
              </a:lnSpc>
              <a:spcBef>
                <a:spcPts val="105"/>
              </a:spcBef>
            </a:pP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3.</a:t>
            </a:r>
            <a:r>
              <a:rPr sz="2800" b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C00000"/>
                </a:solidFill>
                <a:latin typeface="Calibri"/>
                <a:cs typeface="Calibri"/>
              </a:rPr>
              <a:t>Подраздел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4975"/>
              </a:lnSpc>
            </a:pPr>
            <a:r>
              <a:rPr sz="4400" b="1" spc="-5" dirty="0">
                <a:solidFill>
                  <a:srgbClr val="C00000"/>
                </a:solidFill>
                <a:latin typeface="Calibri"/>
                <a:cs typeface="Calibri"/>
              </a:rPr>
              <a:t>«</a:t>
            </a:r>
            <a:r>
              <a:rPr sz="4400" b="1" spc="-25" dirty="0">
                <a:solidFill>
                  <a:srgbClr val="C00000"/>
                </a:solidFill>
                <a:latin typeface="Calibri"/>
                <a:cs typeface="Calibri"/>
              </a:rPr>
              <a:t>Д</a:t>
            </a:r>
            <a:r>
              <a:rPr sz="4400" b="1" spc="-5" dirty="0">
                <a:solidFill>
                  <a:srgbClr val="C00000"/>
                </a:solidFill>
                <a:latin typeface="Calibri"/>
                <a:cs typeface="Calibri"/>
              </a:rPr>
              <a:t>окуме</a:t>
            </a:r>
            <a:r>
              <a:rPr sz="4400" b="1" spc="5" dirty="0">
                <a:solidFill>
                  <a:srgbClr val="C00000"/>
                </a:solidFill>
                <a:latin typeface="Calibri"/>
                <a:cs typeface="Calibri"/>
              </a:rPr>
              <a:t>н</a:t>
            </a:r>
            <a:r>
              <a:rPr sz="4400" b="1" spc="-5" dirty="0">
                <a:solidFill>
                  <a:srgbClr val="C00000"/>
                </a:solidFill>
                <a:latin typeface="Calibri"/>
                <a:cs typeface="Calibri"/>
              </a:rPr>
              <a:t>ты»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63450" y="2867308"/>
            <a:ext cx="6736715" cy="1906905"/>
            <a:chOff x="4663450" y="2867308"/>
            <a:chExt cx="6736715" cy="190690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63450" y="2867308"/>
              <a:ext cx="6736439" cy="190684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983480" y="3118104"/>
              <a:ext cx="6129655" cy="1347470"/>
            </a:xfrm>
            <a:custGeom>
              <a:avLst/>
              <a:gdLst/>
              <a:ahLst/>
              <a:cxnLst/>
              <a:rect l="l" t="t" r="r" b="b"/>
              <a:pathLst>
                <a:path w="6129655" h="1347470">
                  <a:moveTo>
                    <a:pt x="5904992" y="0"/>
                  </a:moveTo>
                  <a:lnTo>
                    <a:pt x="224536" y="0"/>
                  </a:lnTo>
                  <a:lnTo>
                    <a:pt x="179300" y="4564"/>
                  </a:lnTo>
                  <a:lnTo>
                    <a:pt x="137160" y="17652"/>
                  </a:lnTo>
                  <a:lnTo>
                    <a:pt x="99020" y="38361"/>
                  </a:lnTo>
                  <a:lnTo>
                    <a:pt x="65786" y="65786"/>
                  </a:lnTo>
                  <a:lnTo>
                    <a:pt x="38361" y="99020"/>
                  </a:lnTo>
                  <a:lnTo>
                    <a:pt x="17652" y="137160"/>
                  </a:lnTo>
                  <a:lnTo>
                    <a:pt x="4564" y="179300"/>
                  </a:lnTo>
                  <a:lnTo>
                    <a:pt x="0" y="224536"/>
                  </a:lnTo>
                  <a:lnTo>
                    <a:pt x="0" y="1122680"/>
                  </a:lnTo>
                  <a:lnTo>
                    <a:pt x="4564" y="1167915"/>
                  </a:lnTo>
                  <a:lnTo>
                    <a:pt x="17652" y="1210056"/>
                  </a:lnTo>
                  <a:lnTo>
                    <a:pt x="38361" y="1248195"/>
                  </a:lnTo>
                  <a:lnTo>
                    <a:pt x="65786" y="1281430"/>
                  </a:lnTo>
                  <a:lnTo>
                    <a:pt x="99020" y="1308854"/>
                  </a:lnTo>
                  <a:lnTo>
                    <a:pt x="137160" y="1329563"/>
                  </a:lnTo>
                  <a:lnTo>
                    <a:pt x="179300" y="1342651"/>
                  </a:lnTo>
                  <a:lnTo>
                    <a:pt x="224536" y="1347216"/>
                  </a:lnTo>
                  <a:lnTo>
                    <a:pt x="5904992" y="1347216"/>
                  </a:lnTo>
                  <a:lnTo>
                    <a:pt x="5950227" y="1342651"/>
                  </a:lnTo>
                  <a:lnTo>
                    <a:pt x="5992368" y="1329563"/>
                  </a:lnTo>
                  <a:lnTo>
                    <a:pt x="6030507" y="1308854"/>
                  </a:lnTo>
                  <a:lnTo>
                    <a:pt x="6063742" y="1281430"/>
                  </a:lnTo>
                  <a:lnTo>
                    <a:pt x="6091166" y="1248195"/>
                  </a:lnTo>
                  <a:lnTo>
                    <a:pt x="6111875" y="1210056"/>
                  </a:lnTo>
                  <a:lnTo>
                    <a:pt x="6124963" y="1167915"/>
                  </a:lnTo>
                  <a:lnTo>
                    <a:pt x="6129528" y="1122680"/>
                  </a:lnTo>
                  <a:lnTo>
                    <a:pt x="6129528" y="224536"/>
                  </a:lnTo>
                  <a:lnTo>
                    <a:pt x="6124963" y="179300"/>
                  </a:lnTo>
                  <a:lnTo>
                    <a:pt x="6111874" y="137160"/>
                  </a:lnTo>
                  <a:lnTo>
                    <a:pt x="6091166" y="99020"/>
                  </a:lnTo>
                  <a:lnTo>
                    <a:pt x="6063741" y="65786"/>
                  </a:lnTo>
                  <a:lnTo>
                    <a:pt x="6030507" y="38361"/>
                  </a:lnTo>
                  <a:lnTo>
                    <a:pt x="5992368" y="17652"/>
                  </a:lnTo>
                  <a:lnTo>
                    <a:pt x="5950227" y="4564"/>
                  </a:lnTo>
                  <a:lnTo>
                    <a:pt x="59049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734985" y="2991489"/>
            <a:ext cx="3044825" cy="1637664"/>
            <a:chOff x="734985" y="2991489"/>
            <a:chExt cx="3044825" cy="1637664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4985" y="2991489"/>
              <a:ext cx="3044243" cy="163727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036319" y="3243072"/>
              <a:ext cx="2475230" cy="1079500"/>
            </a:xfrm>
            <a:custGeom>
              <a:avLst/>
              <a:gdLst/>
              <a:ahLst/>
              <a:cxnLst/>
              <a:rect l="l" t="t" r="r" b="b"/>
              <a:pathLst>
                <a:path w="2475229" h="1079500">
                  <a:moveTo>
                    <a:pt x="2295144" y="0"/>
                  </a:moveTo>
                  <a:lnTo>
                    <a:pt x="179832" y="0"/>
                  </a:lnTo>
                  <a:lnTo>
                    <a:pt x="132027" y="6424"/>
                  </a:lnTo>
                  <a:lnTo>
                    <a:pt x="89069" y="24553"/>
                  </a:lnTo>
                  <a:lnTo>
                    <a:pt x="52673" y="52673"/>
                  </a:lnTo>
                  <a:lnTo>
                    <a:pt x="24553" y="89069"/>
                  </a:lnTo>
                  <a:lnTo>
                    <a:pt x="6424" y="132027"/>
                  </a:lnTo>
                  <a:lnTo>
                    <a:pt x="0" y="179831"/>
                  </a:lnTo>
                  <a:lnTo>
                    <a:pt x="0" y="899159"/>
                  </a:lnTo>
                  <a:lnTo>
                    <a:pt x="6424" y="946964"/>
                  </a:lnTo>
                  <a:lnTo>
                    <a:pt x="24553" y="989922"/>
                  </a:lnTo>
                  <a:lnTo>
                    <a:pt x="52673" y="1026318"/>
                  </a:lnTo>
                  <a:lnTo>
                    <a:pt x="89069" y="1054438"/>
                  </a:lnTo>
                  <a:lnTo>
                    <a:pt x="132027" y="1072567"/>
                  </a:lnTo>
                  <a:lnTo>
                    <a:pt x="179832" y="1078991"/>
                  </a:lnTo>
                  <a:lnTo>
                    <a:pt x="2295144" y="1078991"/>
                  </a:lnTo>
                  <a:lnTo>
                    <a:pt x="2342948" y="1072567"/>
                  </a:lnTo>
                  <a:lnTo>
                    <a:pt x="2385906" y="1054438"/>
                  </a:lnTo>
                  <a:lnTo>
                    <a:pt x="2422302" y="1026318"/>
                  </a:lnTo>
                  <a:lnTo>
                    <a:pt x="2450422" y="989922"/>
                  </a:lnTo>
                  <a:lnTo>
                    <a:pt x="2468551" y="946964"/>
                  </a:lnTo>
                  <a:lnTo>
                    <a:pt x="2474976" y="899159"/>
                  </a:lnTo>
                  <a:lnTo>
                    <a:pt x="2474976" y="179831"/>
                  </a:lnTo>
                  <a:lnTo>
                    <a:pt x="2468551" y="132027"/>
                  </a:lnTo>
                  <a:lnTo>
                    <a:pt x="2450422" y="89069"/>
                  </a:lnTo>
                  <a:lnTo>
                    <a:pt x="2422302" y="52673"/>
                  </a:lnTo>
                  <a:lnTo>
                    <a:pt x="2385906" y="24553"/>
                  </a:lnTo>
                  <a:lnTo>
                    <a:pt x="2342948" y="6424"/>
                  </a:lnTo>
                  <a:lnTo>
                    <a:pt x="22951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486661" y="3596132"/>
            <a:ext cx="157289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spc="-10" dirty="0">
                <a:solidFill>
                  <a:srgbClr val="C00000"/>
                </a:solidFill>
                <a:latin typeface="Calibri"/>
                <a:cs typeface="Calibri"/>
              </a:rPr>
              <a:t>«Документы»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85615" y="3563111"/>
            <a:ext cx="1066800" cy="512445"/>
          </a:xfrm>
          <a:custGeom>
            <a:avLst/>
            <a:gdLst/>
            <a:ahLst/>
            <a:cxnLst/>
            <a:rect l="l" t="t" r="r" b="b"/>
            <a:pathLst>
              <a:path w="1066800" h="512445">
                <a:moveTo>
                  <a:pt x="810768" y="0"/>
                </a:moveTo>
                <a:lnTo>
                  <a:pt x="0" y="0"/>
                </a:lnTo>
                <a:lnTo>
                  <a:pt x="256032" y="256031"/>
                </a:lnTo>
                <a:lnTo>
                  <a:pt x="0" y="512063"/>
                </a:lnTo>
                <a:lnTo>
                  <a:pt x="810768" y="512063"/>
                </a:lnTo>
                <a:lnTo>
                  <a:pt x="1066800" y="256031"/>
                </a:lnTo>
                <a:lnTo>
                  <a:pt x="810768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487670" y="3250438"/>
            <a:ext cx="52806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Размещение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копии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свидетельства</a:t>
            </a:r>
            <a:r>
              <a:rPr sz="18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государственной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61075" y="3524453"/>
            <a:ext cx="41306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аккредитации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является 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обязательным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50051" y="4073474"/>
            <a:ext cx="375221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Наличие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– не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является</a:t>
            </a:r>
            <a:r>
              <a:rPr sz="1800" b="1" i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нарушением.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585010"/>
            <a:ext cx="12192000" cy="4121785"/>
            <a:chOff x="0" y="1585010"/>
            <a:chExt cx="12192000" cy="412178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85010"/>
              <a:ext cx="12191999" cy="412140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26136" y="1905000"/>
              <a:ext cx="11497310" cy="3392804"/>
            </a:xfrm>
            <a:custGeom>
              <a:avLst/>
              <a:gdLst/>
              <a:ahLst/>
              <a:cxnLst/>
              <a:rect l="l" t="t" r="r" b="b"/>
              <a:pathLst>
                <a:path w="11497310" h="3392804">
                  <a:moveTo>
                    <a:pt x="11262106" y="0"/>
                  </a:moveTo>
                  <a:lnTo>
                    <a:pt x="234962" y="0"/>
                  </a:lnTo>
                  <a:lnTo>
                    <a:pt x="187608" y="4771"/>
                  </a:lnTo>
                  <a:lnTo>
                    <a:pt x="143503" y="18458"/>
                  </a:lnTo>
                  <a:lnTo>
                    <a:pt x="103591" y="40116"/>
                  </a:lnTo>
                  <a:lnTo>
                    <a:pt x="68818" y="68802"/>
                  </a:lnTo>
                  <a:lnTo>
                    <a:pt x="40127" y="103571"/>
                  </a:lnTo>
                  <a:lnTo>
                    <a:pt x="18464" y="143482"/>
                  </a:lnTo>
                  <a:lnTo>
                    <a:pt x="4773" y="187589"/>
                  </a:lnTo>
                  <a:lnTo>
                    <a:pt x="0" y="234950"/>
                  </a:lnTo>
                  <a:lnTo>
                    <a:pt x="0" y="3157474"/>
                  </a:lnTo>
                  <a:lnTo>
                    <a:pt x="4773" y="3204834"/>
                  </a:lnTo>
                  <a:lnTo>
                    <a:pt x="18464" y="3248941"/>
                  </a:lnTo>
                  <a:lnTo>
                    <a:pt x="40127" y="3288852"/>
                  </a:lnTo>
                  <a:lnTo>
                    <a:pt x="68818" y="3323621"/>
                  </a:lnTo>
                  <a:lnTo>
                    <a:pt x="103591" y="3352307"/>
                  </a:lnTo>
                  <a:lnTo>
                    <a:pt x="143503" y="3373965"/>
                  </a:lnTo>
                  <a:lnTo>
                    <a:pt x="187608" y="3387652"/>
                  </a:lnTo>
                  <a:lnTo>
                    <a:pt x="234962" y="3392424"/>
                  </a:lnTo>
                  <a:lnTo>
                    <a:pt x="11262106" y="3392424"/>
                  </a:lnTo>
                  <a:lnTo>
                    <a:pt x="11309466" y="3387652"/>
                  </a:lnTo>
                  <a:lnTo>
                    <a:pt x="11353573" y="3373965"/>
                  </a:lnTo>
                  <a:lnTo>
                    <a:pt x="11393484" y="3352307"/>
                  </a:lnTo>
                  <a:lnTo>
                    <a:pt x="11428253" y="3323621"/>
                  </a:lnTo>
                  <a:lnTo>
                    <a:pt x="11456939" y="3288852"/>
                  </a:lnTo>
                  <a:lnTo>
                    <a:pt x="11478597" y="3248941"/>
                  </a:lnTo>
                  <a:lnTo>
                    <a:pt x="11492284" y="3204834"/>
                  </a:lnTo>
                  <a:lnTo>
                    <a:pt x="11497056" y="3157474"/>
                  </a:lnTo>
                  <a:lnTo>
                    <a:pt x="11497056" y="234950"/>
                  </a:lnTo>
                  <a:lnTo>
                    <a:pt x="11492284" y="187589"/>
                  </a:lnTo>
                  <a:lnTo>
                    <a:pt x="11478597" y="143482"/>
                  </a:lnTo>
                  <a:lnTo>
                    <a:pt x="11456939" y="103571"/>
                  </a:lnTo>
                  <a:lnTo>
                    <a:pt x="11428253" y="68802"/>
                  </a:lnTo>
                  <a:lnTo>
                    <a:pt x="11393484" y="40116"/>
                  </a:lnTo>
                  <a:lnTo>
                    <a:pt x="11353573" y="18458"/>
                  </a:lnTo>
                  <a:lnTo>
                    <a:pt x="11309466" y="4771"/>
                  </a:lnTo>
                  <a:lnTo>
                    <a:pt x="112621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647700" y="2124328"/>
            <a:ext cx="10896600" cy="2938780"/>
          </a:xfrm>
          <a:custGeom>
            <a:avLst/>
            <a:gdLst/>
            <a:ahLst/>
            <a:cxnLst/>
            <a:rect l="l" t="t" r="r" b="b"/>
            <a:pathLst>
              <a:path w="10896600" h="2938779">
                <a:moveTo>
                  <a:pt x="10896600" y="0"/>
                </a:moveTo>
                <a:lnTo>
                  <a:pt x="7264400" y="0"/>
                </a:lnTo>
                <a:lnTo>
                  <a:pt x="3632200" y="0"/>
                </a:lnTo>
                <a:lnTo>
                  <a:pt x="0" y="0"/>
                </a:lnTo>
                <a:lnTo>
                  <a:pt x="0" y="1353693"/>
                </a:lnTo>
                <a:lnTo>
                  <a:pt x="0" y="2938653"/>
                </a:lnTo>
                <a:lnTo>
                  <a:pt x="3632200" y="2938653"/>
                </a:lnTo>
                <a:lnTo>
                  <a:pt x="7264400" y="2938653"/>
                </a:lnTo>
                <a:lnTo>
                  <a:pt x="10896600" y="2938653"/>
                </a:lnTo>
                <a:lnTo>
                  <a:pt x="10896600" y="1353693"/>
                </a:lnTo>
                <a:lnTo>
                  <a:pt x="10896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2124329"/>
          <a:ext cx="10896600" cy="2938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3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369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«Документы»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506095">
                        <a:lnSpc>
                          <a:spcPts val="1420"/>
                        </a:lnSpc>
                        <a:spcBef>
                          <a:spcPts val="20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17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400" b="1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7589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ва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-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телекоммуникационной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сети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обновления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4959">
                <a:tc>
                  <a:txBody>
                    <a:bodyPr/>
                    <a:lstStyle/>
                    <a:p>
                      <a:pPr marL="91440" marR="5467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устав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организации;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б)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правила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внутреннего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распорядка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обучающихся;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948690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правила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внутреннего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трудового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распорядка;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г)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коллективный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договор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наличии);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10671" y="0"/>
            <a:ext cx="1310640" cy="755903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326182"/>
            <a:ext cx="12141200" cy="6504940"/>
            <a:chOff x="0" y="326182"/>
            <a:chExt cx="12141200" cy="65049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26182"/>
              <a:ext cx="12140819" cy="650494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93191" y="649224"/>
              <a:ext cx="11353800" cy="5751830"/>
            </a:xfrm>
            <a:custGeom>
              <a:avLst/>
              <a:gdLst/>
              <a:ahLst/>
              <a:cxnLst/>
              <a:rect l="l" t="t" r="r" b="b"/>
              <a:pathLst>
                <a:path w="11353800" h="5751830">
                  <a:moveTo>
                    <a:pt x="10955401" y="0"/>
                  </a:moveTo>
                  <a:lnTo>
                    <a:pt x="398348" y="0"/>
                  </a:lnTo>
                  <a:lnTo>
                    <a:pt x="351892" y="2679"/>
                  </a:lnTo>
                  <a:lnTo>
                    <a:pt x="307010" y="10518"/>
                  </a:lnTo>
                  <a:lnTo>
                    <a:pt x="264001" y="23219"/>
                  </a:lnTo>
                  <a:lnTo>
                    <a:pt x="223164" y="40483"/>
                  </a:lnTo>
                  <a:lnTo>
                    <a:pt x="184798" y="62010"/>
                  </a:lnTo>
                  <a:lnTo>
                    <a:pt x="149201" y="87504"/>
                  </a:lnTo>
                  <a:lnTo>
                    <a:pt x="116673" y="116665"/>
                  </a:lnTo>
                  <a:lnTo>
                    <a:pt x="87512" y="149195"/>
                  </a:lnTo>
                  <a:lnTo>
                    <a:pt x="62017" y="184794"/>
                  </a:lnTo>
                  <a:lnTo>
                    <a:pt x="40488" y="223166"/>
                  </a:lnTo>
                  <a:lnTo>
                    <a:pt x="23223" y="264011"/>
                  </a:lnTo>
                  <a:lnTo>
                    <a:pt x="10520" y="307030"/>
                  </a:lnTo>
                  <a:lnTo>
                    <a:pt x="2679" y="351925"/>
                  </a:lnTo>
                  <a:lnTo>
                    <a:pt x="0" y="398399"/>
                  </a:lnTo>
                  <a:lnTo>
                    <a:pt x="0" y="5353227"/>
                  </a:lnTo>
                  <a:lnTo>
                    <a:pt x="2679" y="5399683"/>
                  </a:lnTo>
                  <a:lnTo>
                    <a:pt x="10520" y="5444565"/>
                  </a:lnTo>
                  <a:lnTo>
                    <a:pt x="23223" y="5487574"/>
                  </a:lnTo>
                  <a:lnTo>
                    <a:pt x="40488" y="5528411"/>
                  </a:lnTo>
                  <a:lnTo>
                    <a:pt x="62017" y="5566777"/>
                  </a:lnTo>
                  <a:lnTo>
                    <a:pt x="87512" y="5602374"/>
                  </a:lnTo>
                  <a:lnTo>
                    <a:pt x="116673" y="5634902"/>
                  </a:lnTo>
                  <a:lnTo>
                    <a:pt x="149201" y="5664063"/>
                  </a:lnTo>
                  <a:lnTo>
                    <a:pt x="184798" y="5689558"/>
                  </a:lnTo>
                  <a:lnTo>
                    <a:pt x="223164" y="5711087"/>
                  </a:lnTo>
                  <a:lnTo>
                    <a:pt x="264001" y="5728352"/>
                  </a:lnTo>
                  <a:lnTo>
                    <a:pt x="307010" y="5741055"/>
                  </a:lnTo>
                  <a:lnTo>
                    <a:pt x="351892" y="5748896"/>
                  </a:lnTo>
                  <a:lnTo>
                    <a:pt x="398348" y="5751576"/>
                  </a:lnTo>
                  <a:lnTo>
                    <a:pt x="10955401" y="5751576"/>
                  </a:lnTo>
                  <a:lnTo>
                    <a:pt x="11001874" y="5748896"/>
                  </a:lnTo>
                  <a:lnTo>
                    <a:pt x="11046769" y="5741055"/>
                  </a:lnTo>
                  <a:lnTo>
                    <a:pt x="11089788" y="5728352"/>
                  </a:lnTo>
                  <a:lnTo>
                    <a:pt x="11130633" y="5711087"/>
                  </a:lnTo>
                  <a:lnTo>
                    <a:pt x="11169005" y="5689558"/>
                  </a:lnTo>
                  <a:lnTo>
                    <a:pt x="11204604" y="5664063"/>
                  </a:lnTo>
                  <a:lnTo>
                    <a:pt x="11237134" y="5634902"/>
                  </a:lnTo>
                  <a:lnTo>
                    <a:pt x="11266295" y="5602374"/>
                  </a:lnTo>
                  <a:lnTo>
                    <a:pt x="11291789" y="5566777"/>
                  </a:lnTo>
                  <a:lnTo>
                    <a:pt x="11313316" y="5528411"/>
                  </a:lnTo>
                  <a:lnTo>
                    <a:pt x="11330580" y="5487574"/>
                  </a:lnTo>
                  <a:lnTo>
                    <a:pt x="11343281" y="5444565"/>
                  </a:lnTo>
                  <a:lnTo>
                    <a:pt x="11351120" y="5399683"/>
                  </a:lnTo>
                  <a:lnTo>
                    <a:pt x="11353800" y="5353227"/>
                  </a:lnTo>
                  <a:lnTo>
                    <a:pt x="11353800" y="398399"/>
                  </a:lnTo>
                  <a:lnTo>
                    <a:pt x="11351120" y="351925"/>
                  </a:lnTo>
                  <a:lnTo>
                    <a:pt x="11343281" y="307030"/>
                  </a:lnTo>
                  <a:lnTo>
                    <a:pt x="11330580" y="264011"/>
                  </a:lnTo>
                  <a:lnTo>
                    <a:pt x="11313316" y="223166"/>
                  </a:lnTo>
                  <a:lnTo>
                    <a:pt x="11291789" y="184794"/>
                  </a:lnTo>
                  <a:lnTo>
                    <a:pt x="11266295" y="149195"/>
                  </a:lnTo>
                  <a:lnTo>
                    <a:pt x="11237134" y="116665"/>
                  </a:lnTo>
                  <a:lnTo>
                    <a:pt x="11204604" y="87504"/>
                  </a:lnTo>
                  <a:lnTo>
                    <a:pt x="11169005" y="62010"/>
                  </a:lnTo>
                  <a:lnTo>
                    <a:pt x="11130633" y="40483"/>
                  </a:lnTo>
                  <a:lnTo>
                    <a:pt x="11089788" y="23219"/>
                  </a:lnTo>
                  <a:lnTo>
                    <a:pt x="11046769" y="10518"/>
                  </a:lnTo>
                  <a:lnTo>
                    <a:pt x="11001874" y="2679"/>
                  </a:lnTo>
                  <a:lnTo>
                    <a:pt x="109554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647700" y="814069"/>
            <a:ext cx="10896600" cy="5499100"/>
          </a:xfrm>
          <a:custGeom>
            <a:avLst/>
            <a:gdLst/>
            <a:ahLst/>
            <a:cxnLst/>
            <a:rect l="l" t="t" r="r" b="b"/>
            <a:pathLst>
              <a:path w="10896600" h="5499100">
                <a:moveTo>
                  <a:pt x="10896600" y="0"/>
                </a:moveTo>
                <a:lnTo>
                  <a:pt x="7264400" y="0"/>
                </a:lnTo>
                <a:lnTo>
                  <a:pt x="3632200" y="0"/>
                </a:lnTo>
                <a:lnTo>
                  <a:pt x="0" y="0"/>
                </a:lnTo>
                <a:lnTo>
                  <a:pt x="0" y="1353654"/>
                </a:lnTo>
                <a:lnTo>
                  <a:pt x="0" y="5498922"/>
                </a:lnTo>
                <a:lnTo>
                  <a:pt x="3632200" y="5498922"/>
                </a:lnTo>
                <a:lnTo>
                  <a:pt x="7264400" y="5498922"/>
                </a:lnTo>
                <a:lnTo>
                  <a:pt x="10896600" y="5498922"/>
                </a:lnTo>
                <a:lnTo>
                  <a:pt x="10896600" y="1353693"/>
                </a:lnTo>
                <a:lnTo>
                  <a:pt x="10896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7700" y="813942"/>
          <a:ext cx="10896600" cy="54990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3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38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«Документы»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сфере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908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30.</a:t>
                      </a:r>
                      <a:r>
                        <a:rPr sz="1400" b="1" spc="3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Локальные нормативные</a:t>
                      </a:r>
                      <a:r>
                        <a:rPr sz="1400" b="1" spc="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акты, </a:t>
                      </a:r>
                      <a:r>
                        <a:rPr sz="1400" b="1" spc="-30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содержащие</a:t>
                      </a: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нормы,</a:t>
                      </a:r>
                      <a:r>
                        <a:rPr sz="1400" b="1" spc="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регулирующие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образовательные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отношения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7589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ва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-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телекоммуникационной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сети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обновления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9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522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д)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локальные нормативные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акты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1549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4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основным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вопросам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осуществления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336550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деятельности,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предусмотренные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Федеральным</a:t>
                      </a:r>
                      <a:r>
                        <a:rPr sz="14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законом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273-ФЗ;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е)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отчет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результатах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самообследования;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91440" marR="1054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ж)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предписания</a:t>
                      </a:r>
                      <a:r>
                        <a:rPr sz="14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органов,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осуществляющих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государственный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контроль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(надзор)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сфере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образования,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отчетов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об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исполнении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таких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предписаний (до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подтверждения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органом,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осуществляющим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государственный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контроль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(надзор)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сфере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образования,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исполнения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предписания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признания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его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7543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недействительным</a:t>
                      </a:r>
                      <a:r>
                        <a:rPr sz="14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установленном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законом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порядке)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наличии).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5100" algn="just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2. Образовательная организация принимает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локальные нормативные акты по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основным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вопросам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осуществления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 marR="1860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деятельности,</a:t>
                      </a:r>
                      <a:r>
                        <a:rPr sz="14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числе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регламентирующие</a:t>
                      </a:r>
                      <a:r>
                        <a:rPr sz="14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правила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приема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 marR="14922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обучающихся,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режим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занятий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обучающихся,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формы,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периодичность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порядок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текущего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контроля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успеваемости</a:t>
                      </a:r>
                      <a:r>
                        <a:rPr sz="14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промежуточной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аттестации</a:t>
                      </a:r>
                      <a:r>
                        <a:rPr sz="14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обучающихся,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порядок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 marR="5353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основания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перевода,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отчисления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восстановления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обучающихся,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порядок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оформления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возникновения,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приостановления</a:t>
                      </a:r>
                      <a:r>
                        <a:rPr sz="14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прекращения</a:t>
                      </a:r>
                      <a:r>
                        <a:rPr sz="14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отношений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 marR="4241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между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организацией</a:t>
                      </a:r>
                      <a:r>
                        <a:rPr sz="14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обучающимися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(или)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родителями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(законными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представителями)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несовершеннолетних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обучающихся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4311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Порядок</a:t>
                      </a:r>
                      <a:r>
                        <a:rPr sz="1400" spc="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проведения</a:t>
                      </a:r>
                      <a:r>
                        <a:rPr sz="1400" spc="8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самообследования </a:t>
                      </a:r>
                      <a:r>
                        <a:rPr sz="1400" spc="-30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организацией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 marR="145415">
                        <a:lnSpc>
                          <a:spcPct val="100000"/>
                        </a:lnSpc>
                      </a:pPr>
                      <a:r>
                        <a:rPr sz="14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(утв. приказом</a:t>
                      </a:r>
                      <a:r>
                        <a:rPr sz="1400" spc="3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Министерства</a:t>
                      </a:r>
                      <a:r>
                        <a:rPr sz="1400" spc="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400" spc="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3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4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РФ</a:t>
                      </a:r>
                      <a:r>
                        <a:rPr sz="14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</a:t>
                      </a:r>
                      <a:r>
                        <a:rPr sz="14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14</a:t>
                      </a:r>
                      <a:r>
                        <a:rPr sz="14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июня</a:t>
                      </a:r>
                      <a:r>
                        <a:rPr sz="1400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2013</a:t>
                      </a:r>
                      <a:r>
                        <a:rPr sz="1400" spc="7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г.</a:t>
                      </a:r>
                      <a:r>
                        <a:rPr sz="14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462)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93345" algn="just">
                        <a:lnSpc>
                          <a:spcPct val="100000"/>
                        </a:lnSpc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15.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Копии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предписаний</a:t>
                      </a:r>
                      <a:r>
                        <a:rPr sz="14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органов,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 marR="125095"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осуществляющих государственный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контроль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(надзор) в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сфере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образования,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размещаются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на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4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сайте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 marR="11874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организации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до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подтверждения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указанными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органами исполнения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предписания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или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признания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его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недействительным</a:t>
                      </a:r>
                      <a:r>
                        <a:rPr sz="14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в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3345" marR="6400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установленном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законом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порядке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(при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наличии).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0269" y="284480"/>
            <a:ext cx="7265670" cy="6953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400" spc="-10" dirty="0">
                <a:solidFill>
                  <a:srgbClr val="000000"/>
                </a:solidFill>
              </a:rPr>
              <a:t>Нормативные</a:t>
            </a:r>
            <a:r>
              <a:rPr sz="4400" spc="40" dirty="0">
                <a:solidFill>
                  <a:srgbClr val="000000"/>
                </a:solidFill>
              </a:rPr>
              <a:t> </a:t>
            </a:r>
            <a:r>
              <a:rPr sz="4400" spc="-10" dirty="0">
                <a:solidFill>
                  <a:srgbClr val="000000"/>
                </a:solidFill>
              </a:rPr>
              <a:t>правовые </a:t>
            </a:r>
            <a:r>
              <a:rPr sz="4400" spc="-5" dirty="0">
                <a:solidFill>
                  <a:srgbClr val="000000"/>
                </a:solidFill>
              </a:rPr>
              <a:t>акты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1390269" y="1334602"/>
            <a:ext cx="7266305" cy="62865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  <a:tabLst>
                <a:tab pos="1543050" algn="l"/>
                <a:tab pos="2268220" algn="l"/>
                <a:tab pos="2646680" algn="l"/>
                <a:tab pos="3862704" algn="l"/>
                <a:tab pos="4268470" algn="l"/>
                <a:tab pos="5121910" algn="l"/>
                <a:tab pos="5682615" algn="l"/>
                <a:tab pos="7143115" algn="l"/>
              </a:tabLst>
            </a:pPr>
            <a:r>
              <a:rPr sz="1800" spc="-10" dirty="0">
                <a:latin typeface="Calibri"/>
                <a:cs typeface="Calibri"/>
              </a:rPr>
              <a:t>Ф</a:t>
            </a:r>
            <a:r>
              <a:rPr sz="1800" spc="-35" dirty="0">
                <a:latin typeface="Calibri"/>
                <a:cs typeface="Calibri"/>
              </a:rPr>
              <a:t>е</a:t>
            </a:r>
            <a:r>
              <a:rPr sz="1800" spc="-20" dirty="0">
                <a:latin typeface="Calibri"/>
                <a:cs typeface="Calibri"/>
              </a:rPr>
              <a:t>д</a:t>
            </a:r>
            <a:r>
              <a:rPr sz="1800" spc="15" dirty="0">
                <a:latin typeface="Calibri"/>
                <a:cs typeface="Calibri"/>
              </a:rPr>
              <a:t>е</a:t>
            </a:r>
            <a:r>
              <a:rPr sz="1800" spc="-10" dirty="0">
                <a:latin typeface="Calibri"/>
                <a:cs typeface="Calibri"/>
              </a:rPr>
              <a:t>р</a:t>
            </a:r>
            <a:r>
              <a:rPr sz="1800" dirty="0">
                <a:latin typeface="Calibri"/>
                <a:cs typeface="Calibri"/>
              </a:rPr>
              <a:t>ал</a:t>
            </a:r>
            <a:r>
              <a:rPr sz="1800" spc="-15" dirty="0">
                <a:latin typeface="Calibri"/>
                <a:cs typeface="Calibri"/>
              </a:rPr>
              <a:t>ь</a:t>
            </a:r>
            <a:r>
              <a:rPr sz="1800" dirty="0">
                <a:latin typeface="Calibri"/>
                <a:cs typeface="Calibri"/>
              </a:rPr>
              <a:t>ный	</a:t>
            </a:r>
            <a:r>
              <a:rPr sz="1800" spc="5" dirty="0">
                <a:latin typeface="Calibri"/>
                <a:cs typeface="Calibri"/>
              </a:rPr>
              <a:t>з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spc="5" dirty="0">
                <a:latin typeface="Calibri"/>
                <a:cs typeface="Calibri"/>
              </a:rPr>
              <a:t>о</a:t>
            </a:r>
            <a:r>
              <a:rPr sz="1800" dirty="0">
                <a:latin typeface="Calibri"/>
                <a:cs typeface="Calibri"/>
              </a:rPr>
              <a:t>н	</a:t>
            </a:r>
            <a:r>
              <a:rPr sz="1800" spc="-15" dirty="0">
                <a:latin typeface="Calibri"/>
                <a:cs typeface="Calibri"/>
              </a:rPr>
              <a:t>о</a:t>
            </a:r>
            <a:r>
              <a:rPr sz="1800" dirty="0">
                <a:latin typeface="Calibri"/>
                <a:cs typeface="Calibri"/>
              </a:rPr>
              <a:t>т	</a:t>
            </a:r>
            <a:r>
              <a:rPr sz="1800" spc="-5" dirty="0">
                <a:latin typeface="Calibri"/>
                <a:cs typeface="Calibri"/>
              </a:rPr>
              <a:t>29</a:t>
            </a:r>
            <a:r>
              <a:rPr sz="1800" dirty="0">
                <a:latin typeface="Calibri"/>
                <a:cs typeface="Calibri"/>
              </a:rPr>
              <a:t>.</a:t>
            </a:r>
            <a:r>
              <a:rPr sz="1800" spc="20" dirty="0">
                <a:latin typeface="Calibri"/>
                <a:cs typeface="Calibri"/>
              </a:rPr>
              <a:t>1</a:t>
            </a:r>
            <a:r>
              <a:rPr sz="1800" spc="-5" dirty="0">
                <a:latin typeface="Calibri"/>
                <a:cs typeface="Calibri"/>
              </a:rPr>
              <a:t>2</a:t>
            </a:r>
            <a:r>
              <a:rPr sz="1800" dirty="0">
                <a:latin typeface="Calibri"/>
                <a:cs typeface="Calibri"/>
              </a:rPr>
              <a:t>.</a:t>
            </a:r>
            <a:r>
              <a:rPr sz="1800" spc="-5" dirty="0">
                <a:latin typeface="Calibri"/>
                <a:cs typeface="Calibri"/>
              </a:rPr>
              <a:t>201</a:t>
            </a:r>
            <a:r>
              <a:rPr sz="1800" dirty="0">
                <a:latin typeface="Calibri"/>
                <a:cs typeface="Calibri"/>
              </a:rPr>
              <a:t>2	№	</a:t>
            </a:r>
            <a:r>
              <a:rPr sz="1800" spc="-5" dirty="0">
                <a:latin typeface="Calibri"/>
                <a:cs typeface="Calibri"/>
              </a:rPr>
              <a:t>273</a:t>
            </a:r>
            <a:r>
              <a:rPr sz="1800" dirty="0">
                <a:latin typeface="Calibri"/>
                <a:cs typeface="Calibri"/>
              </a:rPr>
              <a:t>-</a:t>
            </a:r>
            <a:r>
              <a:rPr sz="1800" spc="-30" dirty="0">
                <a:latin typeface="Calibri"/>
                <a:cs typeface="Calibri"/>
              </a:rPr>
              <a:t>Ф</a:t>
            </a:r>
            <a:r>
              <a:rPr sz="1800" dirty="0">
                <a:latin typeface="Calibri"/>
                <a:cs typeface="Calibri"/>
              </a:rPr>
              <a:t>З	</a:t>
            </a:r>
            <a:r>
              <a:rPr sz="1800" spc="-10" dirty="0">
                <a:latin typeface="Calibri"/>
                <a:cs typeface="Calibri"/>
              </a:rPr>
              <a:t>«</a:t>
            </a:r>
            <a:r>
              <a:rPr sz="1800" spc="5" dirty="0">
                <a:latin typeface="Calibri"/>
                <a:cs typeface="Calibri"/>
              </a:rPr>
              <a:t>О</a:t>
            </a:r>
            <a:r>
              <a:rPr sz="1800" dirty="0">
                <a:latin typeface="Calibri"/>
                <a:cs typeface="Calibri"/>
              </a:rPr>
              <a:t>б	</a:t>
            </a:r>
            <a:r>
              <a:rPr sz="1800" spc="5" dirty="0">
                <a:latin typeface="Calibri"/>
                <a:cs typeface="Calibri"/>
              </a:rPr>
              <a:t>о</a:t>
            </a:r>
            <a:r>
              <a:rPr sz="1800" spc="20" dirty="0">
                <a:latin typeface="Calibri"/>
                <a:cs typeface="Calibri"/>
              </a:rPr>
              <a:t>б</a:t>
            </a:r>
            <a:r>
              <a:rPr sz="1800" spc="-10" dirty="0">
                <a:latin typeface="Calibri"/>
                <a:cs typeface="Calibri"/>
              </a:rPr>
              <a:t>р</a:t>
            </a:r>
            <a:r>
              <a:rPr sz="1800" spc="20" dirty="0">
                <a:latin typeface="Calibri"/>
                <a:cs typeface="Calibri"/>
              </a:rPr>
              <a:t>а</a:t>
            </a:r>
            <a:r>
              <a:rPr sz="1800" spc="5" dirty="0">
                <a:latin typeface="Calibri"/>
                <a:cs typeface="Calibri"/>
              </a:rPr>
              <a:t>зо</a:t>
            </a:r>
            <a:r>
              <a:rPr sz="1800" dirty="0">
                <a:latin typeface="Calibri"/>
                <a:cs typeface="Calibri"/>
              </a:rPr>
              <a:t>ван</a:t>
            </a:r>
            <a:r>
              <a:rPr sz="1800" spc="5" dirty="0">
                <a:latin typeface="Calibri"/>
                <a:cs typeface="Calibri"/>
              </a:rPr>
              <a:t>и</a:t>
            </a:r>
            <a:r>
              <a:rPr sz="1800" dirty="0">
                <a:latin typeface="Calibri"/>
                <a:cs typeface="Calibri"/>
              </a:rPr>
              <a:t>и	в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800" spc="-10" dirty="0">
                <a:latin typeface="Calibri"/>
                <a:cs typeface="Calibri"/>
              </a:rPr>
              <a:t>Федерации»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(статья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29)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01861" y="1361694"/>
            <a:ext cx="1141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5" dirty="0">
                <a:latin typeface="Calibri"/>
                <a:cs typeface="Calibri"/>
              </a:rPr>
              <a:t>Р</a:t>
            </a:r>
            <a:r>
              <a:rPr sz="1800" spc="5" dirty="0">
                <a:latin typeface="Calibri"/>
                <a:cs typeface="Calibri"/>
              </a:rPr>
              <a:t>о</a:t>
            </a:r>
            <a:r>
              <a:rPr sz="1800" spc="-20" dirty="0">
                <a:latin typeface="Calibri"/>
                <a:cs typeface="Calibri"/>
              </a:rPr>
              <a:t>с</a:t>
            </a:r>
            <a:r>
              <a:rPr sz="1800" spc="5" dirty="0">
                <a:latin typeface="Calibri"/>
                <a:cs typeface="Calibri"/>
              </a:rPr>
              <a:t>си</a:t>
            </a:r>
            <a:r>
              <a:rPr sz="1800" spc="-15" dirty="0">
                <a:latin typeface="Calibri"/>
                <a:cs typeface="Calibri"/>
              </a:rPr>
              <a:t>й</a:t>
            </a:r>
            <a:r>
              <a:rPr sz="1800" spc="5" dirty="0">
                <a:latin typeface="Calibri"/>
                <a:cs typeface="Calibri"/>
              </a:rPr>
              <a:t>с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spc="-15" dirty="0">
                <a:latin typeface="Calibri"/>
                <a:cs typeface="Calibri"/>
              </a:rPr>
              <a:t>о</a:t>
            </a:r>
            <a:r>
              <a:rPr sz="1800" dirty="0">
                <a:latin typeface="Calibri"/>
                <a:cs typeface="Calibri"/>
              </a:rPr>
              <a:t>й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0269" y="2065782"/>
            <a:ext cx="8555990" cy="3901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Правила</a:t>
            </a:r>
            <a:r>
              <a:rPr sz="1800" dirty="0">
                <a:latin typeface="Calibri"/>
                <a:cs typeface="Calibri"/>
              </a:rPr>
              <a:t> размещения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</a:t>
            </a:r>
            <a:r>
              <a:rPr sz="1800" dirty="0">
                <a:latin typeface="Calibri"/>
                <a:cs typeface="Calibri"/>
              </a:rPr>
              <a:t> официальном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сайте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dirty="0">
                <a:latin typeface="Calibri"/>
                <a:cs typeface="Calibri"/>
              </a:rPr>
              <a:t> организации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информационно-телекоммуникационной </a:t>
            </a:r>
            <a:r>
              <a:rPr sz="1800" spc="-5" dirty="0">
                <a:latin typeface="Calibri"/>
                <a:cs typeface="Calibri"/>
              </a:rPr>
              <a:t>сети </a:t>
            </a:r>
            <a:r>
              <a:rPr sz="1800" spc="-10" dirty="0">
                <a:latin typeface="Calibri"/>
                <a:cs typeface="Calibri"/>
              </a:rPr>
              <a:t>"Интернет" </a:t>
            </a:r>
            <a:r>
              <a:rPr sz="1800" dirty="0">
                <a:latin typeface="Calibri"/>
                <a:cs typeface="Calibri"/>
              </a:rPr>
              <a:t>и </a:t>
            </a:r>
            <a:r>
              <a:rPr sz="1800" spc="-5" dirty="0">
                <a:latin typeface="Calibri"/>
                <a:cs typeface="Calibri"/>
              </a:rPr>
              <a:t>обновления информации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об </a:t>
            </a:r>
            <a:r>
              <a:rPr sz="1800" spc="-5" dirty="0">
                <a:latin typeface="Calibri"/>
                <a:cs typeface="Calibri"/>
              </a:rPr>
              <a:t>образовательной </a:t>
            </a:r>
            <a:r>
              <a:rPr sz="1800" dirty="0">
                <a:latin typeface="Calibri"/>
                <a:cs typeface="Calibri"/>
              </a:rPr>
              <a:t>организации, </a:t>
            </a:r>
            <a:r>
              <a:rPr sz="1800" spc="-5" dirty="0">
                <a:latin typeface="Calibri"/>
                <a:cs typeface="Calibri"/>
              </a:rPr>
              <a:t>утверждённые постановление Правительства </a:t>
            </a:r>
            <a:r>
              <a:rPr sz="1800" dirty="0">
                <a:latin typeface="Calibri"/>
                <a:cs typeface="Calibri"/>
              </a:rPr>
              <a:t>РФ </a:t>
            </a:r>
            <a:r>
              <a:rPr sz="1800" spc="-15" dirty="0">
                <a:latin typeface="Calibri"/>
                <a:cs typeface="Calibri"/>
              </a:rPr>
              <a:t>от 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20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октября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2021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г.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1802</a:t>
            </a:r>
            <a:endParaRPr sz="18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1010"/>
              </a:spcBef>
            </a:pP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Требования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к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структуре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официального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сайте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 образовательной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организации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в 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информационно-телекоммуникационной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 сети «Интернет»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и формату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представления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информации,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утверждённые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приказом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Рособрнадзора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от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 14.08.2020</a:t>
            </a:r>
            <a:r>
              <a:rPr sz="1800" spc="4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№</a:t>
            </a:r>
            <a:r>
              <a:rPr sz="1800" spc="40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831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(действуют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до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31.08.2024)</a:t>
            </a:r>
            <a:endParaRPr sz="1800" dirty="0">
              <a:latin typeface="Calibri"/>
              <a:cs typeface="Calibri"/>
            </a:endParaRPr>
          </a:p>
          <a:p>
            <a:pPr marL="12700" marR="5080" algn="just">
              <a:lnSpc>
                <a:spcPct val="110000"/>
              </a:lnSpc>
              <a:spcBef>
                <a:spcPts val="990"/>
              </a:spcBef>
            </a:pPr>
            <a:r>
              <a:rPr sz="1800" spc="-15" dirty="0">
                <a:latin typeface="Calibri"/>
                <a:cs typeface="Calibri"/>
              </a:rPr>
              <a:t>Требования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структуре</a:t>
            </a:r>
            <a:r>
              <a:rPr sz="1800" dirty="0">
                <a:latin typeface="Calibri"/>
                <a:cs typeface="Calibri"/>
              </a:rPr>
              <a:t> официального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сайта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образовательной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организации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информационно-телекоммуникационной</a:t>
            </a:r>
            <a:r>
              <a:rPr sz="1800" spc="-5" dirty="0">
                <a:latin typeface="Calibri"/>
                <a:cs typeface="Calibri"/>
              </a:rPr>
              <a:t> сети «Интернет» </a:t>
            </a:r>
            <a:r>
              <a:rPr sz="1800" dirty="0">
                <a:latin typeface="Calibri"/>
                <a:cs typeface="Calibri"/>
              </a:rPr>
              <a:t>и формату </a:t>
            </a:r>
            <a:r>
              <a:rPr sz="1800" spc="-10" dirty="0">
                <a:latin typeface="Calibri"/>
                <a:cs typeface="Calibri"/>
              </a:rPr>
              <a:t>представления 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информации,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libri"/>
                <a:cs typeface="Calibri"/>
              </a:rPr>
              <a:t>утверждённые</a:t>
            </a:r>
            <a:r>
              <a:rPr sz="18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libri"/>
                <a:cs typeface="Calibri"/>
              </a:rPr>
              <a:t>приказом</a:t>
            </a:r>
            <a:r>
              <a:rPr sz="18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libri"/>
                <a:cs typeface="Calibri"/>
              </a:rPr>
              <a:t>Рособрнадзора</a:t>
            </a:r>
            <a:r>
              <a:rPr sz="18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libri"/>
                <a:cs typeface="Calibri"/>
              </a:rPr>
              <a:t>от</a:t>
            </a:r>
            <a:r>
              <a:rPr sz="1800" spc="-5" dirty="0">
                <a:solidFill>
                  <a:srgbClr val="00AF50"/>
                </a:solidFill>
                <a:latin typeface="Calibri"/>
                <a:cs typeface="Calibri"/>
              </a:rPr>
              <a:t> 04.08.2023</a:t>
            </a:r>
            <a:r>
              <a:rPr sz="1800" dirty="0">
                <a:solidFill>
                  <a:srgbClr val="00AF50"/>
                </a:solidFill>
                <a:latin typeface="Calibri"/>
                <a:cs typeface="Calibri"/>
              </a:rPr>
              <a:t> №</a:t>
            </a:r>
            <a:r>
              <a:rPr sz="1800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libri"/>
                <a:cs typeface="Calibri"/>
              </a:rPr>
              <a:t>1493 </a:t>
            </a:r>
            <a:r>
              <a:rPr sz="180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AF50"/>
                </a:solidFill>
                <a:latin typeface="Calibri"/>
                <a:cs typeface="Calibri"/>
              </a:rPr>
              <a:t>(действуют</a:t>
            </a:r>
            <a:r>
              <a:rPr sz="1800" dirty="0">
                <a:solidFill>
                  <a:srgbClr val="00AF50"/>
                </a:solidFill>
                <a:latin typeface="Calibri"/>
                <a:cs typeface="Calibri"/>
              </a:rPr>
              <a:t> с</a:t>
            </a:r>
            <a:r>
              <a:rPr sz="1800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AF50"/>
                </a:solidFill>
                <a:latin typeface="Calibri"/>
                <a:cs typeface="Calibri"/>
              </a:rPr>
              <a:t>01.09.2024)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545336"/>
            <a:ext cx="6819265" cy="3914775"/>
            <a:chOff x="0" y="1545336"/>
            <a:chExt cx="6819265" cy="39147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45336"/>
              <a:ext cx="6819011" cy="391426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0791" y="1865376"/>
              <a:ext cx="6212205" cy="3188335"/>
            </a:xfrm>
            <a:custGeom>
              <a:avLst/>
              <a:gdLst/>
              <a:ahLst/>
              <a:cxnLst/>
              <a:rect l="l" t="t" r="r" b="b"/>
              <a:pathLst>
                <a:path w="6212205" h="3188335">
                  <a:moveTo>
                    <a:pt x="5990971" y="0"/>
                  </a:moveTo>
                  <a:lnTo>
                    <a:pt x="220814" y="0"/>
                  </a:lnTo>
                  <a:lnTo>
                    <a:pt x="176315" y="4483"/>
                  </a:lnTo>
                  <a:lnTo>
                    <a:pt x="134866" y="17345"/>
                  </a:lnTo>
                  <a:lnTo>
                    <a:pt x="97358" y="37698"/>
                  </a:lnTo>
                  <a:lnTo>
                    <a:pt x="64677" y="64658"/>
                  </a:lnTo>
                  <a:lnTo>
                    <a:pt x="37713" y="97339"/>
                  </a:lnTo>
                  <a:lnTo>
                    <a:pt x="17353" y="134856"/>
                  </a:lnTo>
                  <a:lnTo>
                    <a:pt x="4486" y="176322"/>
                  </a:lnTo>
                  <a:lnTo>
                    <a:pt x="0" y="220852"/>
                  </a:lnTo>
                  <a:lnTo>
                    <a:pt x="0" y="2967355"/>
                  </a:lnTo>
                  <a:lnTo>
                    <a:pt x="4486" y="3011885"/>
                  </a:lnTo>
                  <a:lnTo>
                    <a:pt x="17353" y="3053351"/>
                  </a:lnTo>
                  <a:lnTo>
                    <a:pt x="37713" y="3090868"/>
                  </a:lnTo>
                  <a:lnTo>
                    <a:pt x="64677" y="3123549"/>
                  </a:lnTo>
                  <a:lnTo>
                    <a:pt x="97358" y="3150509"/>
                  </a:lnTo>
                  <a:lnTo>
                    <a:pt x="134866" y="3170862"/>
                  </a:lnTo>
                  <a:lnTo>
                    <a:pt x="176315" y="3183724"/>
                  </a:lnTo>
                  <a:lnTo>
                    <a:pt x="220814" y="3188208"/>
                  </a:lnTo>
                  <a:lnTo>
                    <a:pt x="5990971" y="3188208"/>
                  </a:lnTo>
                  <a:lnTo>
                    <a:pt x="6035501" y="3183724"/>
                  </a:lnTo>
                  <a:lnTo>
                    <a:pt x="6076967" y="3170862"/>
                  </a:lnTo>
                  <a:lnTo>
                    <a:pt x="6114484" y="3150509"/>
                  </a:lnTo>
                  <a:lnTo>
                    <a:pt x="6147165" y="3123549"/>
                  </a:lnTo>
                  <a:lnTo>
                    <a:pt x="6174125" y="3090868"/>
                  </a:lnTo>
                  <a:lnTo>
                    <a:pt x="6194478" y="3053351"/>
                  </a:lnTo>
                  <a:lnTo>
                    <a:pt x="6207340" y="3011885"/>
                  </a:lnTo>
                  <a:lnTo>
                    <a:pt x="6211824" y="2967355"/>
                  </a:lnTo>
                  <a:lnTo>
                    <a:pt x="6211824" y="220852"/>
                  </a:lnTo>
                  <a:lnTo>
                    <a:pt x="6207340" y="176322"/>
                  </a:lnTo>
                  <a:lnTo>
                    <a:pt x="6194478" y="134856"/>
                  </a:lnTo>
                  <a:lnTo>
                    <a:pt x="6174125" y="97339"/>
                  </a:lnTo>
                  <a:lnTo>
                    <a:pt x="6147165" y="64658"/>
                  </a:lnTo>
                  <a:lnTo>
                    <a:pt x="6114484" y="37698"/>
                  </a:lnTo>
                  <a:lnTo>
                    <a:pt x="6076967" y="17345"/>
                  </a:lnTo>
                  <a:lnTo>
                    <a:pt x="6035501" y="4483"/>
                  </a:lnTo>
                  <a:lnTo>
                    <a:pt x="59909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70192" y="1301495"/>
            <a:ext cx="4709159" cy="413918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42340" y="2952114"/>
            <a:ext cx="3860800" cy="10458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055"/>
              </a:lnSpc>
              <a:spcBef>
                <a:spcPts val="105"/>
              </a:spcBef>
            </a:pP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4.</a:t>
            </a:r>
            <a:r>
              <a:rPr sz="2800" b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C00000"/>
                </a:solidFill>
                <a:latin typeface="Calibri"/>
                <a:cs typeface="Calibri"/>
              </a:rPr>
              <a:t>Подраздел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4975"/>
              </a:lnSpc>
            </a:pPr>
            <a:r>
              <a:rPr sz="4400" b="1" spc="-10" dirty="0">
                <a:solidFill>
                  <a:srgbClr val="C00000"/>
                </a:solidFill>
                <a:latin typeface="Calibri"/>
                <a:cs typeface="Calibri"/>
              </a:rPr>
              <a:t>«Образование»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10671" y="0"/>
            <a:ext cx="1310640" cy="755903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637031"/>
            <a:ext cx="11287760" cy="3286125"/>
            <a:chOff x="0" y="637031"/>
            <a:chExt cx="11287760" cy="32861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37031"/>
              <a:ext cx="11287379" cy="328612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25552" y="957072"/>
              <a:ext cx="10671175" cy="2566670"/>
            </a:xfrm>
            <a:custGeom>
              <a:avLst/>
              <a:gdLst/>
              <a:ahLst/>
              <a:cxnLst/>
              <a:rect l="l" t="t" r="r" b="b"/>
              <a:pathLst>
                <a:path w="10671175" h="2566670">
                  <a:moveTo>
                    <a:pt x="10243312" y="0"/>
                  </a:moveTo>
                  <a:lnTo>
                    <a:pt x="427735" y="0"/>
                  </a:lnTo>
                  <a:lnTo>
                    <a:pt x="381129" y="2510"/>
                  </a:lnTo>
                  <a:lnTo>
                    <a:pt x="335976" y="9866"/>
                  </a:lnTo>
                  <a:lnTo>
                    <a:pt x="292538" y="21807"/>
                  </a:lnTo>
                  <a:lnTo>
                    <a:pt x="251075" y="38072"/>
                  </a:lnTo>
                  <a:lnTo>
                    <a:pt x="211849" y="58401"/>
                  </a:lnTo>
                  <a:lnTo>
                    <a:pt x="175120" y="82531"/>
                  </a:lnTo>
                  <a:lnTo>
                    <a:pt x="141150" y="110203"/>
                  </a:lnTo>
                  <a:lnTo>
                    <a:pt x="110198" y="141155"/>
                  </a:lnTo>
                  <a:lnTo>
                    <a:pt x="82528" y="175125"/>
                  </a:lnTo>
                  <a:lnTo>
                    <a:pt x="58398" y="211854"/>
                  </a:lnTo>
                  <a:lnTo>
                    <a:pt x="38070" y="251080"/>
                  </a:lnTo>
                  <a:lnTo>
                    <a:pt x="21806" y="292542"/>
                  </a:lnTo>
                  <a:lnTo>
                    <a:pt x="9865" y="335980"/>
                  </a:lnTo>
                  <a:lnTo>
                    <a:pt x="2509" y="381131"/>
                  </a:lnTo>
                  <a:lnTo>
                    <a:pt x="0" y="427736"/>
                  </a:lnTo>
                  <a:lnTo>
                    <a:pt x="0" y="2138679"/>
                  </a:lnTo>
                  <a:lnTo>
                    <a:pt x="2509" y="2185284"/>
                  </a:lnTo>
                  <a:lnTo>
                    <a:pt x="9865" y="2230435"/>
                  </a:lnTo>
                  <a:lnTo>
                    <a:pt x="21806" y="2273873"/>
                  </a:lnTo>
                  <a:lnTo>
                    <a:pt x="38070" y="2315335"/>
                  </a:lnTo>
                  <a:lnTo>
                    <a:pt x="58398" y="2354561"/>
                  </a:lnTo>
                  <a:lnTo>
                    <a:pt x="82528" y="2391290"/>
                  </a:lnTo>
                  <a:lnTo>
                    <a:pt x="110198" y="2425260"/>
                  </a:lnTo>
                  <a:lnTo>
                    <a:pt x="141150" y="2456212"/>
                  </a:lnTo>
                  <a:lnTo>
                    <a:pt x="175120" y="2483884"/>
                  </a:lnTo>
                  <a:lnTo>
                    <a:pt x="211849" y="2508014"/>
                  </a:lnTo>
                  <a:lnTo>
                    <a:pt x="251075" y="2528343"/>
                  </a:lnTo>
                  <a:lnTo>
                    <a:pt x="292538" y="2544608"/>
                  </a:lnTo>
                  <a:lnTo>
                    <a:pt x="335976" y="2556549"/>
                  </a:lnTo>
                  <a:lnTo>
                    <a:pt x="381129" y="2563905"/>
                  </a:lnTo>
                  <a:lnTo>
                    <a:pt x="427735" y="2566416"/>
                  </a:lnTo>
                  <a:lnTo>
                    <a:pt x="10243312" y="2566416"/>
                  </a:lnTo>
                  <a:lnTo>
                    <a:pt x="10289916" y="2563905"/>
                  </a:lnTo>
                  <a:lnTo>
                    <a:pt x="10335067" y="2556549"/>
                  </a:lnTo>
                  <a:lnTo>
                    <a:pt x="10378505" y="2544608"/>
                  </a:lnTo>
                  <a:lnTo>
                    <a:pt x="10419967" y="2528343"/>
                  </a:lnTo>
                  <a:lnTo>
                    <a:pt x="10459193" y="2508014"/>
                  </a:lnTo>
                  <a:lnTo>
                    <a:pt x="10495922" y="2483884"/>
                  </a:lnTo>
                  <a:lnTo>
                    <a:pt x="10529892" y="2456212"/>
                  </a:lnTo>
                  <a:lnTo>
                    <a:pt x="10560844" y="2425260"/>
                  </a:lnTo>
                  <a:lnTo>
                    <a:pt x="10588516" y="2391290"/>
                  </a:lnTo>
                  <a:lnTo>
                    <a:pt x="10612646" y="2354561"/>
                  </a:lnTo>
                  <a:lnTo>
                    <a:pt x="10632975" y="2315335"/>
                  </a:lnTo>
                  <a:lnTo>
                    <a:pt x="10649240" y="2273873"/>
                  </a:lnTo>
                  <a:lnTo>
                    <a:pt x="10661181" y="2230435"/>
                  </a:lnTo>
                  <a:lnTo>
                    <a:pt x="10668537" y="2185284"/>
                  </a:lnTo>
                  <a:lnTo>
                    <a:pt x="10671048" y="2138679"/>
                  </a:lnTo>
                  <a:lnTo>
                    <a:pt x="10671048" y="427736"/>
                  </a:lnTo>
                  <a:lnTo>
                    <a:pt x="10668537" y="381131"/>
                  </a:lnTo>
                  <a:lnTo>
                    <a:pt x="10661181" y="335980"/>
                  </a:lnTo>
                  <a:lnTo>
                    <a:pt x="10649240" y="292542"/>
                  </a:lnTo>
                  <a:lnTo>
                    <a:pt x="10632975" y="251080"/>
                  </a:lnTo>
                  <a:lnTo>
                    <a:pt x="10612646" y="211854"/>
                  </a:lnTo>
                  <a:lnTo>
                    <a:pt x="10588516" y="175125"/>
                  </a:lnTo>
                  <a:lnTo>
                    <a:pt x="10560844" y="141155"/>
                  </a:lnTo>
                  <a:lnTo>
                    <a:pt x="10529892" y="110203"/>
                  </a:lnTo>
                  <a:lnTo>
                    <a:pt x="10495922" y="82531"/>
                  </a:lnTo>
                  <a:lnTo>
                    <a:pt x="10459193" y="58401"/>
                  </a:lnTo>
                  <a:lnTo>
                    <a:pt x="10419967" y="38072"/>
                  </a:lnTo>
                  <a:lnTo>
                    <a:pt x="10378505" y="21807"/>
                  </a:lnTo>
                  <a:lnTo>
                    <a:pt x="10335067" y="9866"/>
                  </a:lnTo>
                  <a:lnTo>
                    <a:pt x="10289916" y="2510"/>
                  </a:lnTo>
                  <a:lnTo>
                    <a:pt x="102433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9740" y="162255"/>
            <a:ext cx="649160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-40" dirty="0">
                <a:latin typeface="Calibri"/>
                <a:cs typeface="Calibri"/>
              </a:rPr>
              <a:t>Подраздел</a:t>
            </a:r>
            <a:r>
              <a:rPr sz="4400" b="0" dirty="0">
                <a:latin typeface="Calibri"/>
                <a:cs typeface="Calibri"/>
              </a:rPr>
              <a:t> </a:t>
            </a:r>
            <a:r>
              <a:rPr sz="4400" b="0" spc="-5" dirty="0">
                <a:latin typeface="Calibri"/>
                <a:cs typeface="Calibri"/>
              </a:rPr>
              <a:t>«Образование»</a:t>
            </a:r>
            <a:endParaRPr sz="44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0" y="493776"/>
            <a:ext cx="12192000" cy="6364605"/>
            <a:chOff x="0" y="493776"/>
            <a:chExt cx="12192000" cy="636460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77983" y="493776"/>
              <a:ext cx="1926335" cy="192633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4075176"/>
              <a:ext cx="2667000" cy="278282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13103" y="2990087"/>
              <a:ext cx="10978896" cy="2118995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624583" y="3310127"/>
              <a:ext cx="10412095" cy="1411605"/>
            </a:xfrm>
            <a:custGeom>
              <a:avLst/>
              <a:gdLst/>
              <a:ahLst/>
              <a:cxnLst/>
              <a:rect l="l" t="t" r="r" b="b"/>
              <a:pathLst>
                <a:path w="10412095" h="1411604">
                  <a:moveTo>
                    <a:pt x="10176764" y="0"/>
                  </a:moveTo>
                  <a:lnTo>
                    <a:pt x="235203" y="0"/>
                  </a:lnTo>
                  <a:lnTo>
                    <a:pt x="187796" y="4777"/>
                  </a:lnTo>
                  <a:lnTo>
                    <a:pt x="143642" y="18480"/>
                  </a:lnTo>
                  <a:lnTo>
                    <a:pt x="103689" y="40163"/>
                  </a:lnTo>
                  <a:lnTo>
                    <a:pt x="68881" y="68881"/>
                  </a:lnTo>
                  <a:lnTo>
                    <a:pt x="40163" y="103689"/>
                  </a:lnTo>
                  <a:lnTo>
                    <a:pt x="18480" y="143642"/>
                  </a:lnTo>
                  <a:lnTo>
                    <a:pt x="4777" y="187796"/>
                  </a:lnTo>
                  <a:lnTo>
                    <a:pt x="0" y="235204"/>
                  </a:lnTo>
                  <a:lnTo>
                    <a:pt x="0" y="1176020"/>
                  </a:lnTo>
                  <a:lnTo>
                    <a:pt x="4777" y="1223427"/>
                  </a:lnTo>
                  <a:lnTo>
                    <a:pt x="18480" y="1267581"/>
                  </a:lnTo>
                  <a:lnTo>
                    <a:pt x="40163" y="1307534"/>
                  </a:lnTo>
                  <a:lnTo>
                    <a:pt x="68881" y="1342342"/>
                  </a:lnTo>
                  <a:lnTo>
                    <a:pt x="103689" y="1371060"/>
                  </a:lnTo>
                  <a:lnTo>
                    <a:pt x="143642" y="1392743"/>
                  </a:lnTo>
                  <a:lnTo>
                    <a:pt x="187796" y="1406446"/>
                  </a:lnTo>
                  <a:lnTo>
                    <a:pt x="235203" y="1411224"/>
                  </a:lnTo>
                  <a:lnTo>
                    <a:pt x="10176764" y="1411224"/>
                  </a:lnTo>
                  <a:lnTo>
                    <a:pt x="10224171" y="1406446"/>
                  </a:lnTo>
                  <a:lnTo>
                    <a:pt x="10268325" y="1392743"/>
                  </a:lnTo>
                  <a:lnTo>
                    <a:pt x="10308278" y="1371060"/>
                  </a:lnTo>
                  <a:lnTo>
                    <a:pt x="10343086" y="1342342"/>
                  </a:lnTo>
                  <a:lnTo>
                    <a:pt x="10371804" y="1307534"/>
                  </a:lnTo>
                  <a:lnTo>
                    <a:pt x="10393487" y="1267581"/>
                  </a:lnTo>
                  <a:lnTo>
                    <a:pt x="10407190" y="1223427"/>
                  </a:lnTo>
                  <a:lnTo>
                    <a:pt x="10411968" y="1176020"/>
                  </a:lnTo>
                  <a:lnTo>
                    <a:pt x="10411968" y="235204"/>
                  </a:lnTo>
                  <a:lnTo>
                    <a:pt x="10407190" y="187796"/>
                  </a:lnTo>
                  <a:lnTo>
                    <a:pt x="10393487" y="143642"/>
                  </a:lnTo>
                  <a:lnTo>
                    <a:pt x="10371804" y="103689"/>
                  </a:lnTo>
                  <a:lnTo>
                    <a:pt x="10343086" y="68881"/>
                  </a:lnTo>
                  <a:lnTo>
                    <a:pt x="10308278" y="40163"/>
                  </a:lnTo>
                  <a:lnTo>
                    <a:pt x="10268325" y="18480"/>
                  </a:lnTo>
                  <a:lnTo>
                    <a:pt x="10224171" y="4777"/>
                  </a:lnTo>
                  <a:lnTo>
                    <a:pt x="1017676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310383" y="4383027"/>
              <a:ext cx="9881615" cy="235064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2721864" y="4703064"/>
              <a:ext cx="9470390" cy="1640205"/>
            </a:xfrm>
            <a:custGeom>
              <a:avLst/>
              <a:gdLst/>
              <a:ahLst/>
              <a:cxnLst/>
              <a:rect l="l" t="t" r="r" b="b"/>
              <a:pathLst>
                <a:path w="9470390" h="1640204">
                  <a:moveTo>
                    <a:pt x="9470136" y="0"/>
                  </a:moveTo>
                  <a:lnTo>
                    <a:pt x="273304" y="0"/>
                  </a:lnTo>
                  <a:lnTo>
                    <a:pt x="224161" y="4401"/>
                  </a:lnTo>
                  <a:lnTo>
                    <a:pt x="177914" y="17091"/>
                  </a:lnTo>
                  <a:lnTo>
                    <a:pt x="135334" y="37300"/>
                  </a:lnTo>
                  <a:lnTo>
                    <a:pt x="97192" y="64257"/>
                  </a:lnTo>
                  <a:lnTo>
                    <a:pt x="64257" y="97192"/>
                  </a:lnTo>
                  <a:lnTo>
                    <a:pt x="37300" y="135334"/>
                  </a:lnTo>
                  <a:lnTo>
                    <a:pt x="17091" y="177914"/>
                  </a:lnTo>
                  <a:lnTo>
                    <a:pt x="4401" y="224161"/>
                  </a:lnTo>
                  <a:lnTo>
                    <a:pt x="0" y="273304"/>
                  </a:lnTo>
                  <a:lnTo>
                    <a:pt x="0" y="1366520"/>
                  </a:lnTo>
                  <a:lnTo>
                    <a:pt x="4401" y="1415646"/>
                  </a:lnTo>
                  <a:lnTo>
                    <a:pt x="17091" y="1461883"/>
                  </a:lnTo>
                  <a:lnTo>
                    <a:pt x="37300" y="1504460"/>
                  </a:lnTo>
                  <a:lnTo>
                    <a:pt x="64257" y="1542605"/>
                  </a:lnTo>
                  <a:lnTo>
                    <a:pt x="97192" y="1575545"/>
                  </a:lnTo>
                  <a:lnTo>
                    <a:pt x="135334" y="1602509"/>
                  </a:lnTo>
                  <a:lnTo>
                    <a:pt x="177914" y="1622725"/>
                  </a:lnTo>
                  <a:lnTo>
                    <a:pt x="224161" y="1635420"/>
                  </a:lnTo>
                  <a:lnTo>
                    <a:pt x="273304" y="1639824"/>
                  </a:lnTo>
                  <a:lnTo>
                    <a:pt x="9470136" y="1639824"/>
                  </a:lnTo>
                  <a:lnTo>
                    <a:pt x="947013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35940" y="1109693"/>
            <a:ext cx="11280775" cy="4719320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2000" b="1" spc="-5" dirty="0">
                <a:solidFill>
                  <a:srgbClr val="C00000"/>
                </a:solidFill>
                <a:latin typeface="Calibri"/>
                <a:cs typeface="Calibri"/>
              </a:rPr>
              <a:t>Исключены:</a:t>
            </a:r>
            <a:endParaRPr sz="20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800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описание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программы;</a:t>
            </a:r>
            <a:endParaRPr sz="1800">
              <a:latin typeface="Calibri"/>
              <a:cs typeface="Calibri"/>
            </a:endParaRPr>
          </a:p>
          <a:p>
            <a:pPr marL="241300" indent="-229235">
              <a:lnSpc>
                <a:spcPts val="2055"/>
              </a:lnSpc>
              <a:spcBef>
                <a:spcPts val="790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spc="-5" dirty="0">
                <a:latin typeface="Calibri"/>
                <a:cs typeface="Calibri"/>
              </a:rPr>
              <a:t>аннотации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рабочим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программам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дисциплин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(по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каждому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учебному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предмету,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курсу,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дисциплине</a:t>
            </a:r>
            <a:endParaRPr sz="1800">
              <a:latin typeface="Calibri"/>
              <a:cs typeface="Calibri"/>
            </a:endParaRPr>
          </a:p>
          <a:p>
            <a:pPr marL="241300">
              <a:lnSpc>
                <a:spcPts val="2055"/>
              </a:lnSpc>
            </a:pPr>
            <a:r>
              <a:rPr sz="1800" spc="-15" dirty="0">
                <a:latin typeface="Calibri"/>
                <a:cs typeface="Calibri"/>
              </a:rPr>
              <a:t>(модулю),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практики,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составе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программы)</a:t>
            </a:r>
            <a:endParaRPr sz="1800">
              <a:latin typeface="Calibri"/>
              <a:cs typeface="Calibri"/>
            </a:endParaRPr>
          </a:p>
          <a:p>
            <a:pPr marL="241300" indent="-229235">
              <a:lnSpc>
                <a:spcPts val="2055"/>
              </a:lnSpc>
              <a:spcBef>
                <a:spcPts val="770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информация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лицензии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осуществление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(выписке </a:t>
            </a:r>
            <a:r>
              <a:rPr sz="1800" dirty="0">
                <a:latin typeface="Calibri"/>
                <a:cs typeface="Calibri"/>
              </a:rPr>
              <a:t>из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реестра</a:t>
            </a:r>
            <a:endParaRPr sz="1800">
              <a:latin typeface="Calibri"/>
              <a:cs typeface="Calibri"/>
            </a:endParaRPr>
          </a:p>
          <a:p>
            <a:pPr marL="241300">
              <a:lnSpc>
                <a:spcPts val="2055"/>
              </a:lnSpc>
            </a:pPr>
            <a:r>
              <a:rPr sz="1800" spc="-5" dirty="0">
                <a:latin typeface="Calibri"/>
                <a:cs typeface="Calibri"/>
              </a:rPr>
              <a:t>лицензий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осуществление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деятельности)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300">
              <a:latin typeface="Calibri"/>
              <a:cs typeface="Calibri"/>
            </a:endParaRPr>
          </a:p>
          <a:p>
            <a:pPr marL="1388745">
              <a:lnSpc>
                <a:spcPct val="100000"/>
              </a:lnSpc>
            </a:pPr>
            <a:r>
              <a:rPr sz="2000" b="1" spc="-10" dirty="0">
                <a:solidFill>
                  <a:srgbClr val="3779FF"/>
                </a:solidFill>
                <a:latin typeface="Calibri"/>
                <a:cs typeface="Calibri"/>
              </a:rPr>
              <a:t>Изменения:</a:t>
            </a:r>
            <a:endParaRPr sz="2000">
              <a:latin typeface="Calibri"/>
              <a:cs typeface="Calibri"/>
            </a:endParaRPr>
          </a:p>
          <a:p>
            <a:pPr marL="1617980" marR="368300" lvl="1" indent="-229235">
              <a:lnSpc>
                <a:spcPts val="1939"/>
              </a:lnSpc>
              <a:spcBef>
                <a:spcPts val="1050"/>
              </a:spcBef>
              <a:buFont typeface="Arial MT"/>
              <a:buChar char="•"/>
              <a:tabLst>
                <a:tab pos="1617980" algn="l"/>
                <a:tab pos="1618615" algn="l"/>
              </a:tabLst>
            </a:pPr>
            <a:r>
              <a:rPr sz="1800" dirty="0">
                <a:latin typeface="Calibri"/>
                <a:cs typeface="Calibri"/>
              </a:rPr>
              <a:t>о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языках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образования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 в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форме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электронного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документа,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подписанного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простой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электронной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подписью.</a:t>
            </a:r>
            <a:endParaRPr sz="1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Arial MT"/>
              <a:buChar char="•"/>
            </a:pPr>
            <a:endParaRPr sz="1800">
              <a:latin typeface="Calibri"/>
              <a:cs typeface="Calibri"/>
            </a:endParaRPr>
          </a:p>
          <a:p>
            <a:pPr marL="2519680">
              <a:lnSpc>
                <a:spcPct val="100000"/>
              </a:lnSpc>
              <a:spcBef>
                <a:spcPts val="1295"/>
              </a:spcBef>
            </a:pPr>
            <a:r>
              <a:rPr sz="2000" b="1" spc="-10" dirty="0">
                <a:solidFill>
                  <a:srgbClr val="00AF50"/>
                </a:solidFill>
                <a:latin typeface="Calibri"/>
                <a:cs typeface="Calibri"/>
              </a:rPr>
              <a:t>Добавления:</a:t>
            </a:r>
            <a:endParaRPr sz="2000">
              <a:latin typeface="Calibri"/>
              <a:cs typeface="Calibri"/>
            </a:endParaRPr>
          </a:p>
          <a:p>
            <a:pPr marL="2748280" lvl="2" indent="-229235">
              <a:lnSpc>
                <a:spcPts val="2055"/>
              </a:lnSpc>
              <a:spcBef>
                <a:spcPts val="800"/>
              </a:spcBef>
              <a:buFont typeface="Arial MT"/>
              <a:buChar char="•"/>
              <a:tabLst>
                <a:tab pos="2748280" algn="l"/>
                <a:tab pos="2748915" algn="l"/>
              </a:tabLst>
            </a:pPr>
            <a:r>
              <a:rPr sz="1800" dirty="0">
                <a:latin typeface="Calibri"/>
                <a:cs typeface="Calibri"/>
              </a:rPr>
              <a:t>информация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трудоустройстве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выпускников,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которая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настоящее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время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размещается</a:t>
            </a:r>
            <a:endParaRPr sz="1800">
              <a:latin typeface="Calibri"/>
              <a:cs typeface="Calibri"/>
            </a:endParaRPr>
          </a:p>
          <a:p>
            <a:pPr marL="2748280">
              <a:lnSpc>
                <a:spcPts val="2055"/>
              </a:lnSpc>
            </a:pPr>
            <a:r>
              <a:rPr sz="1800" dirty="0">
                <a:latin typeface="Calibri"/>
                <a:cs typeface="Calibri"/>
              </a:rPr>
              <a:t>в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подразделе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«Стипендии</a:t>
            </a:r>
            <a:r>
              <a:rPr sz="1800" dirty="0">
                <a:latin typeface="Calibri"/>
                <a:cs typeface="Calibri"/>
              </a:rPr>
              <a:t> и </a:t>
            </a:r>
            <a:r>
              <a:rPr sz="1800" spc="-5" dirty="0">
                <a:latin typeface="Calibri"/>
                <a:cs typeface="Calibri"/>
              </a:rPr>
              <a:t>меры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поддержки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обучающихся»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02734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1270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20546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1270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0" y="0"/>
          <a:ext cx="12191999" cy="6830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02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2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6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2605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«Образование»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150495">
                        <a:lnSpc>
                          <a:spcPts val="1420"/>
                        </a:lnSpc>
                        <a:spcBef>
                          <a:spcPts val="1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сфере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sz="14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Основные</a:t>
                      </a:r>
                      <a:r>
                        <a:rPr sz="1400" b="1" spc="3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понятия,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используемые</a:t>
                      </a:r>
                      <a:r>
                        <a:rPr sz="1400" b="1" spc="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настоящем</a:t>
                      </a:r>
                      <a:r>
                        <a:rPr sz="1400" b="1" spc="-3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Федеральном</a:t>
                      </a: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законе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 на официальном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8826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сети "Интернет"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4687">
                <a:tc>
                  <a:txBody>
                    <a:bodyPr/>
                    <a:lstStyle/>
                    <a:p>
                      <a:pPr marL="91440" marR="2584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реализуемых образовательных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программах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 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указанием учебных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предметов,</a:t>
                      </a:r>
                      <a:r>
                        <a:rPr sz="1200" spc="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курсов,</a:t>
                      </a:r>
                      <a:r>
                        <a:rPr sz="1200" spc="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дисциплин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(модулей),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практики,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предусмотренных соответствующей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программой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(за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исключением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 программ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дошкольного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образования),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представляемую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виде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программы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форме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электронного</a:t>
                      </a:r>
                      <a:r>
                        <a:rPr sz="1200" spc="5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документа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виде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активных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63195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ссылок,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непосредственный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переход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которым</a:t>
                      </a:r>
                      <a:r>
                        <a:rPr sz="1200" spc="5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позволяет </a:t>
                      </a:r>
                      <a:r>
                        <a:rPr sz="1200" spc="-254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получить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доступ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страницам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Сайта,</a:t>
                      </a:r>
                      <a:r>
                        <a:rPr sz="1200" spc="-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содержащим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отдельные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компоненты</a:t>
                      </a:r>
                      <a:r>
                        <a:rPr sz="1200" spc="3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3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программы,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с 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указанием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каждой</a:t>
                      </a:r>
                      <a:r>
                        <a:rPr sz="1200" spc="3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из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них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следующей</a:t>
                      </a:r>
                      <a:r>
                        <a:rPr sz="1200" spc="-3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504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а)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уровне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общего</a:t>
                      </a:r>
                      <a:r>
                        <a:rPr sz="1200" spc="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профессионального</a:t>
                      </a:r>
                      <a:r>
                        <a:rPr sz="1200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образования, </a:t>
                      </a:r>
                      <a:r>
                        <a:rPr sz="1200" spc="-2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 наименовании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программы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(для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общеобразовательных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программ);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3263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форме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обучения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(за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исключением образовательных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дошкольного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нормативном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сроке</a:t>
                      </a:r>
                      <a:r>
                        <a:rPr sz="1200" spc="4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обучения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коде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наименовании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профессии,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(специальностей),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(направлений)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укрупненной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группе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9939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профессий,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специальностей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направлений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(для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высшего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бакалавриата,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 специалитета,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40830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магистратуры,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ординатуры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ассистентуры-стажировки);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16839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г)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шифре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наименовании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области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науки,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группы научных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специальностей,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научной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(для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высшего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научных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научно-педагогических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кадров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аспирантуре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(адъюнктуре);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 marR="52578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9)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образовательная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программа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комплекс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основных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характеристик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(объем,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содержание,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планируемые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результаты)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организационно-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педагогических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условий,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который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представлен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виде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19113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учебного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плана,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календарного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учебного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графика,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рабочих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учебных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предметов,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курсов,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дисциплин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(модулей),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иных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компонентов,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оценочных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методических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материалов,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также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предусмотренных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настоящим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1327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Федеральным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законом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случаях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виде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рабочей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воспитания,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календарного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плана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воспитательной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работы,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форм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аттестации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3345" marR="1346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5. При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размещении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реализуемых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программах, включая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адаптированные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наличии),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указанием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учебных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предметов,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курсов,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дисциплин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(модулей),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32384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практики,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предусмотренных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соответствующей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программой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(за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исключением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 программ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дошкольного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образования),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для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каждой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из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них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указывается</a:t>
                      </a:r>
                      <a:r>
                        <a:rPr sz="12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следующая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информация: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а)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уровне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общего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профессионального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образования,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наименовании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(для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общеобразовательных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20955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форме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обучения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(за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исключением образовательных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дошкольного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в) 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нормативном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сроке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обучения,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коде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наименовании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279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профессии,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(специальностей),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направления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(направлений)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укрупненной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группе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8128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профессий,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специальностей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направлений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(для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высшего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бакалавриата,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 специалитета,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магистратуры, программам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ординатуры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 ассистентуры-стажировки);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г)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шифре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наименовании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области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науки,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группы научных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специальностей,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научной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(для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высшего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научных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научно-педагогических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кадров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аспирантуре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(адъюнктуре);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088136"/>
            <a:ext cx="12192000" cy="4941570"/>
            <a:chOff x="0" y="1088136"/>
            <a:chExt cx="12192000" cy="494157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088136"/>
              <a:ext cx="12191999" cy="494131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9936" y="1411224"/>
              <a:ext cx="11713845" cy="4203700"/>
            </a:xfrm>
            <a:custGeom>
              <a:avLst/>
              <a:gdLst/>
              <a:ahLst/>
              <a:cxnLst/>
              <a:rect l="l" t="t" r="r" b="b"/>
              <a:pathLst>
                <a:path w="11713845" h="4203700">
                  <a:moveTo>
                    <a:pt x="11012932" y="0"/>
                  </a:moveTo>
                  <a:lnTo>
                    <a:pt x="700544" y="0"/>
                  </a:lnTo>
                  <a:lnTo>
                    <a:pt x="652580" y="1616"/>
                  </a:lnTo>
                  <a:lnTo>
                    <a:pt x="605483" y="6396"/>
                  </a:lnTo>
                  <a:lnTo>
                    <a:pt x="559358" y="14234"/>
                  </a:lnTo>
                  <a:lnTo>
                    <a:pt x="514310" y="25027"/>
                  </a:lnTo>
                  <a:lnTo>
                    <a:pt x="470442" y="38670"/>
                  </a:lnTo>
                  <a:lnTo>
                    <a:pt x="427858" y="55058"/>
                  </a:lnTo>
                  <a:lnTo>
                    <a:pt x="386664" y="74088"/>
                  </a:lnTo>
                  <a:lnTo>
                    <a:pt x="346963" y="95654"/>
                  </a:lnTo>
                  <a:lnTo>
                    <a:pt x="308861" y="119653"/>
                  </a:lnTo>
                  <a:lnTo>
                    <a:pt x="272460" y="145980"/>
                  </a:lnTo>
                  <a:lnTo>
                    <a:pt x="237866" y="174530"/>
                  </a:lnTo>
                  <a:lnTo>
                    <a:pt x="205182" y="205200"/>
                  </a:lnTo>
                  <a:lnTo>
                    <a:pt x="174514" y="237884"/>
                  </a:lnTo>
                  <a:lnTo>
                    <a:pt x="145965" y="272479"/>
                  </a:lnTo>
                  <a:lnTo>
                    <a:pt x="119640" y="308880"/>
                  </a:lnTo>
                  <a:lnTo>
                    <a:pt x="95643" y="346982"/>
                  </a:lnTo>
                  <a:lnTo>
                    <a:pt x="74079" y="386682"/>
                  </a:lnTo>
                  <a:lnTo>
                    <a:pt x="55051" y="427874"/>
                  </a:lnTo>
                  <a:lnTo>
                    <a:pt x="38664" y="470455"/>
                  </a:lnTo>
                  <a:lnTo>
                    <a:pt x="25023" y="514320"/>
                  </a:lnTo>
                  <a:lnTo>
                    <a:pt x="14232" y="559365"/>
                  </a:lnTo>
                  <a:lnTo>
                    <a:pt x="6395" y="605484"/>
                  </a:lnTo>
                  <a:lnTo>
                    <a:pt x="1616" y="652575"/>
                  </a:lnTo>
                  <a:lnTo>
                    <a:pt x="0" y="700531"/>
                  </a:lnTo>
                  <a:lnTo>
                    <a:pt x="0" y="3502659"/>
                  </a:lnTo>
                  <a:lnTo>
                    <a:pt x="1616" y="3550616"/>
                  </a:lnTo>
                  <a:lnTo>
                    <a:pt x="6395" y="3597707"/>
                  </a:lnTo>
                  <a:lnTo>
                    <a:pt x="14232" y="3643826"/>
                  </a:lnTo>
                  <a:lnTo>
                    <a:pt x="25023" y="3688871"/>
                  </a:lnTo>
                  <a:lnTo>
                    <a:pt x="38664" y="3732736"/>
                  </a:lnTo>
                  <a:lnTo>
                    <a:pt x="55051" y="3775317"/>
                  </a:lnTo>
                  <a:lnTo>
                    <a:pt x="74079" y="3816509"/>
                  </a:lnTo>
                  <a:lnTo>
                    <a:pt x="95643" y="3856209"/>
                  </a:lnTo>
                  <a:lnTo>
                    <a:pt x="119640" y="3894311"/>
                  </a:lnTo>
                  <a:lnTo>
                    <a:pt x="145965" y="3930712"/>
                  </a:lnTo>
                  <a:lnTo>
                    <a:pt x="174514" y="3965307"/>
                  </a:lnTo>
                  <a:lnTo>
                    <a:pt x="205182" y="3997991"/>
                  </a:lnTo>
                  <a:lnTo>
                    <a:pt x="237866" y="4028661"/>
                  </a:lnTo>
                  <a:lnTo>
                    <a:pt x="272460" y="4057211"/>
                  </a:lnTo>
                  <a:lnTo>
                    <a:pt x="308861" y="4083538"/>
                  </a:lnTo>
                  <a:lnTo>
                    <a:pt x="346963" y="4107537"/>
                  </a:lnTo>
                  <a:lnTo>
                    <a:pt x="386664" y="4129103"/>
                  </a:lnTo>
                  <a:lnTo>
                    <a:pt x="427858" y="4148133"/>
                  </a:lnTo>
                  <a:lnTo>
                    <a:pt x="470442" y="4164521"/>
                  </a:lnTo>
                  <a:lnTo>
                    <a:pt x="514310" y="4178164"/>
                  </a:lnTo>
                  <a:lnTo>
                    <a:pt x="559358" y="4188957"/>
                  </a:lnTo>
                  <a:lnTo>
                    <a:pt x="605483" y="4196795"/>
                  </a:lnTo>
                  <a:lnTo>
                    <a:pt x="652580" y="4201575"/>
                  </a:lnTo>
                  <a:lnTo>
                    <a:pt x="700544" y="4203192"/>
                  </a:lnTo>
                  <a:lnTo>
                    <a:pt x="11012932" y="4203192"/>
                  </a:lnTo>
                  <a:lnTo>
                    <a:pt x="11060888" y="4201575"/>
                  </a:lnTo>
                  <a:lnTo>
                    <a:pt x="11107979" y="4196795"/>
                  </a:lnTo>
                  <a:lnTo>
                    <a:pt x="11154098" y="4188957"/>
                  </a:lnTo>
                  <a:lnTo>
                    <a:pt x="11199143" y="4178164"/>
                  </a:lnTo>
                  <a:lnTo>
                    <a:pt x="11243008" y="4164521"/>
                  </a:lnTo>
                  <a:lnTo>
                    <a:pt x="11285589" y="4148133"/>
                  </a:lnTo>
                  <a:lnTo>
                    <a:pt x="11326781" y="4129103"/>
                  </a:lnTo>
                  <a:lnTo>
                    <a:pt x="11366481" y="4107537"/>
                  </a:lnTo>
                  <a:lnTo>
                    <a:pt x="11404583" y="4083538"/>
                  </a:lnTo>
                  <a:lnTo>
                    <a:pt x="11440984" y="4057211"/>
                  </a:lnTo>
                  <a:lnTo>
                    <a:pt x="11475579" y="4028661"/>
                  </a:lnTo>
                  <a:lnTo>
                    <a:pt x="11508263" y="3997991"/>
                  </a:lnTo>
                  <a:lnTo>
                    <a:pt x="11538933" y="3965307"/>
                  </a:lnTo>
                  <a:lnTo>
                    <a:pt x="11567483" y="3930712"/>
                  </a:lnTo>
                  <a:lnTo>
                    <a:pt x="11593810" y="3894311"/>
                  </a:lnTo>
                  <a:lnTo>
                    <a:pt x="11617809" y="3856209"/>
                  </a:lnTo>
                  <a:lnTo>
                    <a:pt x="11639375" y="3816509"/>
                  </a:lnTo>
                  <a:lnTo>
                    <a:pt x="11658405" y="3775317"/>
                  </a:lnTo>
                  <a:lnTo>
                    <a:pt x="11674793" y="3732736"/>
                  </a:lnTo>
                  <a:lnTo>
                    <a:pt x="11688436" y="3688871"/>
                  </a:lnTo>
                  <a:lnTo>
                    <a:pt x="11699229" y="3643826"/>
                  </a:lnTo>
                  <a:lnTo>
                    <a:pt x="11707067" y="3597707"/>
                  </a:lnTo>
                  <a:lnTo>
                    <a:pt x="11711847" y="3550616"/>
                  </a:lnTo>
                  <a:lnTo>
                    <a:pt x="11713464" y="3502659"/>
                  </a:lnTo>
                  <a:lnTo>
                    <a:pt x="11713464" y="700531"/>
                  </a:lnTo>
                  <a:lnTo>
                    <a:pt x="11711847" y="652575"/>
                  </a:lnTo>
                  <a:lnTo>
                    <a:pt x="11707067" y="605484"/>
                  </a:lnTo>
                  <a:lnTo>
                    <a:pt x="11699229" y="559365"/>
                  </a:lnTo>
                  <a:lnTo>
                    <a:pt x="11688436" y="514320"/>
                  </a:lnTo>
                  <a:lnTo>
                    <a:pt x="11674793" y="470455"/>
                  </a:lnTo>
                  <a:lnTo>
                    <a:pt x="11658405" y="427874"/>
                  </a:lnTo>
                  <a:lnTo>
                    <a:pt x="11639375" y="386682"/>
                  </a:lnTo>
                  <a:lnTo>
                    <a:pt x="11617809" y="346982"/>
                  </a:lnTo>
                  <a:lnTo>
                    <a:pt x="11593810" y="308880"/>
                  </a:lnTo>
                  <a:lnTo>
                    <a:pt x="11567483" y="272479"/>
                  </a:lnTo>
                  <a:lnTo>
                    <a:pt x="11538933" y="237884"/>
                  </a:lnTo>
                  <a:lnTo>
                    <a:pt x="11508263" y="205200"/>
                  </a:lnTo>
                  <a:lnTo>
                    <a:pt x="11475579" y="174530"/>
                  </a:lnTo>
                  <a:lnTo>
                    <a:pt x="11440984" y="145980"/>
                  </a:lnTo>
                  <a:lnTo>
                    <a:pt x="11404583" y="119653"/>
                  </a:lnTo>
                  <a:lnTo>
                    <a:pt x="11366481" y="95654"/>
                  </a:lnTo>
                  <a:lnTo>
                    <a:pt x="11326781" y="74088"/>
                  </a:lnTo>
                  <a:lnTo>
                    <a:pt x="11285589" y="55058"/>
                  </a:lnTo>
                  <a:lnTo>
                    <a:pt x="11243008" y="38670"/>
                  </a:lnTo>
                  <a:lnTo>
                    <a:pt x="11199143" y="25027"/>
                  </a:lnTo>
                  <a:lnTo>
                    <a:pt x="11154098" y="14234"/>
                  </a:lnTo>
                  <a:lnTo>
                    <a:pt x="11107979" y="6396"/>
                  </a:lnTo>
                  <a:lnTo>
                    <a:pt x="11060888" y="1616"/>
                  </a:lnTo>
                  <a:lnTo>
                    <a:pt x="110129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508000" y="1676399"/>
            <a:ext cx="11150600" cy="3733800"/>
          </a:xfrm>
          <a:custGeom>
            <a:avLst/>
            <a:gdLst/>
            <a:ahLst/>
            <a:cxnLst/>
            <a:rect l="l" t="t" r="r" b="b"/>
            <a:pathLst>
              <a:path w="11150600" h="3733800">
                <a:moveTo>
                  <a:pt x="11150600" y="0"/>
                </a:moveTo>
                <a:lnTo>
                  <a:pt x="7433818" y="0"/>
                </a:lnTo>
                <a:lnTo>
                  <a:pt x="7433691" y="0"/>
                </a:lnTo>
                <a:lnTo>
                  <a:pt x="3716909" y="0"/>
                </a:lnTo>
                <a:lnTo>
                  <a:pt x="0" y="0"/>
                </a:lnTo>
                <a:lnTo>
                  <a:pt x="0" y="1188720"/>
                </a:lnTo>
                <a:lnTo>
                  <a:pt x="0" y="3733546"/>
                </a:lnTo>
                <a:lnTo>
                  <a:pt x="3716909" y="3733546"/>
                </a:lnTo>
                <a:lnTo>
                  <a:pt x="7433691" y="3733546"/>
                </a:lnTo>
                <a:lnTo>
                  <a:pt x="7433818" y="3733546"/>
                </a:lnTo>
                <a:lnTo>
                  <a:pt x="11150600" y="3733546"/>
                </a:lnTo>
                <a:lnTo>
                  <a:pt x="11150600" y="1188720"/>
                </a:lnTo>
                <a:lnTo>
                  <a:pt x="11150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08000" y="1676400"/>
          <a:ext cx="11149962" cy="37335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6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6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66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«Образование»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591185">
                        <a:lnSpc>
                          <a:spcPts val="1420"/>
                        </a:lnSpc>
                        <a:spcBef>
                          <a:spcPts val="1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50482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</a:t>
                      </a:r>
                      <a:r>
                        <a:rPr sz="1400" b="1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400" b="1" spc="-3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 marR="3162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400" b="1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информационно-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телекоммуникационной сети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51879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обновления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4826">
                <a:tc>
                  <a:txBody>
                    <a:bodyPr/>
                    <a:lstStyle/>
                    <a:p>
                      <a:pPr marL="91440" marR="3632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2)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направлениях и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результатах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научной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(научно-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исследовательской)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деятельности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научно-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4478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исследовательской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базе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 ее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осуществления (для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высшего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дополнительного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профессионального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880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Часть 2. Образовательные организации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доступность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направлениях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результатах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научной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(научно-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исследовательской)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деятельности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научно-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10541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исследовательской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базе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 ее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осуществления (для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высшего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образования,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дополнительного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профессионального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088136"/>
            <a:ext cx="12192000" cy="4941570"/>
            <a:chOff x="0" y="1088136"/>
            <a:chExt cx="12192000" cy="494157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088136"/>
              <a:ext cx="12191999" cy="494131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9936" y="1411224"/>
              <a:ext cx="11713845" cy="4203700"/>
            </a:xfrm>
            <a:custGeom>
              <a:avLst/>
              <a:gdLst/>
              <a:ahLst/>
              <a:cxnLst/>
              <a:rect l="l" t="t" r="r" b="b"/>
              <a:pathLst>
                <a:path w="11713845" h="4203700">
                  <a:moveTo>
                    <a:pt x="11012932" y="0"/>
                  </a:moveTo>
                  <a:lnTo>
                    <a:pt x="700544" y="0"/>
                  </a:lnTo>
                  <a:lnTo>
                    <a:pt x="652580" y="1616"/>
                  </a:lnTo>
                  <a:lnTo>
                    <a:pt x="605483" y="6396"/>
                  </a:lnTo>
                  <a:lnTo>
                    <a:pt x="559358" y="14234"/>
                  </a:lnTo>
                  <a:lnTo>
                    <a:pt x="514310" y="25027"/>
                  </a:lnTo>
                  <a:lnTo>
                    <a:pt x="470442" y="38670"/>
                  </a:lnTo>
                  <a:lnTo>
                    <a:pt x="427858" y="55058"/>
                  </a:lnTo>
                  <a:lnTo>
                    <a:pt x="386664" y="74088"/>
                  </a:lnTo>
                  <a:lnTo>
                    <a:pt x="346963" y="95654"/>
                  </a:lnTo>
                  <a:lnTo>
                    <a:pt x="308861" y="119653"/>
                  </a:lnTo>
                  <a:lnTo>
                    <a:pt x="272460" y="145980"/>
                  </a:lnTo>
                  <a:lnTo>
                    <a:pt x="237866" y="174530"/>
                  </a:lnTo>
                  <a:lnTo>
                    <a:pt x="205182" y="205200"/>
                  </a:lnTo>
                  <a:lnTo>
                    <a:pt x="174514" y="237884"/>
                  </a:lnTo>
                  <a:lnTo>
                    <a:pt x="145965" y="272479"/>
                  </a:lnTo>
                  <a:lnTo>
                    <a:pt x="119640" y="308880"/>
                  </a:lnTo>
                  <a:lnTo>
                    <a:pt x="95643" y="346982"/>
                  </a:lnTo>
                  <a:lnTo>
                    <a:pt x="74079" y="386682"/>
                  </a:lnTo>
                  <a:lnTo>
                    <a:pt x="55051" y="427874"/>
                  </a:lnTo>
                  <a:lnTo>
                    <a:pt x="38664" y="470455"/>
                  </a:lnTo>
                  <a:lnTo>
                    <a:pt x="25023" y="514320"/>
                  </a:lnTo>
                  <a:lnTo>
                    <a:pt x="14232" y="559365"/>
                  </a:lnTo>
                  <a:lnTo>
                    <a:pt x="6395" y="605484"/>
                  </a:lnTo>
                  <a:lnTo>
                    <a:pt x="1616" y="652575"/>
                  </a:lnTo>
                  <a:lnTo>
                    <a:pt x="0" y="700531"/>
                  </a:lnTo>
                  <a:lnTo>
                    <a:pt x="0" y="3502659"/>
                  </a:lnTo>
                  <a:lnTo>
                    <a:pt x="1616" y="3550616"/>
                  </a:lnTo>
                  <a:lnTo>
                    <a:pt x="6395" y="3597707"/>
                  </a:lnTo>
                  <a:lnTo>
                    <a:pt x="14232" y="3643826"/>
                  </a:lnTo>
                  <a:lnTo>
                    <a:pt x="25023" y="3688871"/>
                  </a:lnTo>
                  <a:lnTo>
                    <a:pt x="38664" y="3732736"/>
                  </a:lnTo>
                  <a:lnTo>
                    <a:pt x="55051" y="3775317"/>
                  </a:lnTo>
                  <a:lnTo>
                    <a:pt x="74079" y="3816509"/>
                  </a:lnTo>
                  <a:lnTo>
                    <a:pt x="95643" y="3856209"/>
                  </a:lnTo>
                  <a:lnTo>
                    <a:pt x="119640" y="3894311"/>
                  </a:lnTo>
                  <a:lnTo>
                    <a:pt x="145965" y="3930712"/>
                  </a:lnTo>
                  <a:lnTo>
                    <a:pt x="174514" y="3965307"/>
                  </a:lnTo>
                  <a:lnTo>
                    <a:pt x="205182" y="3997991"/>
                  </a:lnTo>
                  <a:lnTo>
                    <a:pt x="237866" y="4028661"/>
                  </a:lnTo>
                  <a:lnTo>
                    <a:pt x="272460" y="4057211"/>
                  </a:lnTo>
                  <a:lnTo>
                    <a:pt x="308861" y="4083538"/>
                  </a:lnTo>
                  <a:lnTo>
                    <a:pt x="346963" y="4107537"/>
                  </a:lnTo>
                  <a:lnTo>
                    <a:pt x="386664" y="4129103"/>
                  </a:lnTo>
                  <a:lnTo>
                    <a:pt x="427858" y="4148133"/>
                  </a:lnTo>
                  <a:lnTo>
                    <a:pt x="470442" y="4164521"/>
                  </a:lnTo>
                  <a:lnTo>
                    <a:pt x="514310" y="4178164"/>
                  </a:lnTo>
                  <a:lnTo>
                    <a:pt x="559358" y="4188957"/>
                  </a:lnTo>
                  <a:lnTo>
                    <a:pt x="605483" y="4196795"/>
                  </a:lnTo>
                  <a:lnTo>
                    <a:pt x="652580" y="4201575"/>
                  </a:lnTo>
                  <a:lnTo>
                    <a:pt x="700544" y="4203192"/>
                  </a:lnTo>
                  <a:lnTo>
                    <a:pt x="11012932" y="4203192"/>
                  </a:lnTo>
                  <a:lnTo>
                    <a:pt x="11060888" y="4201575"/>
                  </a:lnTo>
                  <a:lnTo>
                    <a:pt x="11107979" y="4196795"/>
                  </a:lnTo>
                  <a:lnTo>
                    <a:pt x="11154098" y="4188957"/>
                  </a:lnTo>
                  <a:lnTo>
                    <a:pt x="11199143" y="4178164"/>
                  </a:lnTo>
                  <a:lnTo>
                    <a:pt x="11243008" y="4164521"/>
                  </a:lnTo>
                  <a:lnTo>
                    <a:pt x="11285589" y="4148133"/>
                  </a:lnTo>
                  <a:lnTo>
                    <a:pt x="11326781" y="4129103"/>
                  </a:lnTo>
                  <a:lnTo>
                    <a:pt x="11366481" y="4107537"/>
                  </a:lnTo>
                  <a:lnTo>
                    <a:pt x="11404583" y="4083538"/>
                  </a:lnTo>
                  <a:lnTo>
                    <a:pt x="11440984" y="4057211"/>
                  </a:lnTo>
                  <a:lnTo>
                    <a:pt x="11475579" y="4028661"/>
                  </a:lnTo>
                  <a:lnTo>
                    <a:pt x="11508263" y="3997991"/>
                  </a:lnTo>
                  <a:lnTo>
                    <a:pt x="11538933" y="3965307"/>
                  </a:lnTo>
                  <a:lnTo>
                    <a:pt x="11567483" y="3930712"/>
                  </a:lnTo>
                  <a:lnTo>
                    <a:pt x="11593810" y="3894311"/>
                  </a:lnTo>
                  <a:lnTo>
                    <a:pt x="11617809" y="3856209"/>
                  </a:lnTo>
                  <a:lnTo>
                    <a:pt x="11639375" y="3816509"/>
                  </a:lnTo>
                  <a:lnTo>
                    <a:pt x="11658405" y="3775317"/>
                  </a:lnTo>
                  <a:lnTo>
                    <a:pt x="11674793" y="3732736"/>
                  </a:lnTo>
                  <a:lnTo>
                    <a:pt x="11688436" y="3688871"/>
                  </a:lnTo>
                  <a:lnTo>
                    <a:pt x="11699229" y="3643826"/>
                  </a:lnTo>
                  <a:lnTo>
                    <a:pt x="11707067" y="3597707"/>
                  </a:lnTo>
                  <a:lnTo>
                    <a:pt x="11711847" y="3550616"/>
                  </a:lnTo>
                  <a:lnTo>
                    <a:pt x="11713464" y="3502659"/>
                  </a:lnTo>
                  <a:lnTo>
                    <a:pt x="11713464" y="700531"/>
                  </a:lnTo>
                  <a:lnTo>
                    <a:pt x="11711847" y="652575"/>
                  </a:lnTo>
                  <a:lnTo>
                    <a:pt x="11707067" y="605484"/>
                  </a:lnTo>
                  <a:lnTo>
                    <a:pt x="11699229" y="559365"/>
                  </a:lnTo>
                  <a:lnTo>
                    <a:pt x="11688436" y="514320"/>
                  </a:lnTo>
                  <a:lnTo>
                    <a:pt x="11674793" y="470455"/>
                  </a:lnTo>
                  <a:lnTo>
                    <a:pt x="11658405" y="427874"/>
                  </a:lnTo>
                  <a:lnTo>
                    <a:pt x="11639375" y="386682"/>
                  </a:lnTo>
                  <a:lnTo>
                    <a:pt x="11617809" y="346982"/>
                  </a:lnTo>
                  <a:lnTo>
                    <a:pt x="11593810" y="308880"/>
                  </a:lnTo>
                  <a:lnTo>
                    <a:pt x="11567483" y="272479"/>
                  </a:lnTo>
                  <a:lnTo>
                    <a:pt x="11538933" y="237884"/>
                  </a:lnTo>
                  <a:lnTo>
                    <a:pt x="11508263" y="205200"/>
                  </a:lnTo>
                  <a:lnTo>
                    <a:pt x="11475579" y="174530"/>
                  </a:lnTo>
                  <a:lnTo>
                    <a:pt x="11440984" y="145980"/>
                  </a:lnTo>
                  <a:lnTo>
                    <a:pt x="11404583" y="119653"/>
                  </a:lnTo>
                  <a:lnTo>
                    <a:pt x="11366481" y="95654"/>
                  </a:lnTo>
                  <a:lnTo>
                    <a:pt x="11326781" y="74088"/>
                  </a:lnTo>
                  <a:lnTo>
                    <a:pt x="11285589" y="55058"/>
                  </a:lnTo>
                  <a:lnTo>
                    <a:pt x="11243008" y="38670"/>
                  </a:lnTo>
                  <a:lnTo>
                    <a:pt x="11199143" y="25027"/>
                  </a:lnTo>
                  <a:lnTo>
                    <a:pt x="11154098" y="14234"/>
                  </a:lnTo>
                  <a:lnTo>
                    <a:pt x="11107979" y="6396"/>
                  </a:lnTo>
                  <a:lnTo>
                    <a:pt x="11060888" y="1616"/>
                  </a:lnTo>
                  <a:lnTo>
                    <a:pt x="110129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709383" y="1600199"/>
            <a:ext cx="10860405" cy="3752215"/>
          </a:xfrm>
          <a:custGeom>
            <a:avLst/>
            <a:gdLst/>
            <a:ahLst/>
            <a:cxnLst/>
            <a:rect l="l" t="t" r="r" b="b"/>
            <a:pathLst>
              <a:path w="10860405" h="3752215">
                <a:moveTo>
                  <a:pt x="10860316" y="0"/>
                </a:moveTo>
                <a:lnTo>
                  <a:pt x="7240181" y="0"/>
                </a:lnTo>
                <a:lnTo>
                  <a:pt x="3620135" y="0"/>
                </a:lnTo>
                <a:lnTo>
                  <a:pt x="0" y="0"/>
                </a:lnTo>
                <a:lnTo>
                  <a:pt x="0" y="1188720"/>
                </a:lnTo>
                <a:lnTo>
                  <a:pt x="0" y="3752215"/>
                </a:lnTo>
                <a:lnTo>
                  <a:pt x="3620046" y="3752215"/>
                </a:lnTo>
                <a:lnTo>
                  <a:pt x="7240181" y="3752215"/>
                </a:lnTo>
                <a:lnTo>
                  <a:pt x="10860316" y="3752215"/>
                </a:lnTo>
                <a:lnTo>
                  <a:pt x="10860316" y="1188720"/>
                </a:lnTo>
                <a:lnTo>
                  <a:pt x="108603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709383" y="1600200"/>
          <a:ext cx="10860405" cy="37522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20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0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0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«Образование»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ра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ова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на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уки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0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ав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100" b="1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083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</a:t>
                      </a:r>
                      <a:r>
                        <a:rPr sz="1400" b="1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400" b="1" spc="-3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информационно-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телекоммуникационной сети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421640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обновления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3494">
                <a:tc>
                  <a:txBody>
                    <a:bodyPr/>
                    <a:lstStyle/>
                    <a:p>
                      <a:pPr marL="91440" marR="21590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3)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численности</a:t>
                      </a:r>
                      <a:r>
                        <a:rPr sz="1200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обучающихся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реализуемым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образовательным программам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за счет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бюджетных </a:t>
                      </a:r>
                      <a:r>
                        <a:rPr sz="1200" spc="-26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ассигнований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бюджета,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субъектов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Федерации, местных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договорам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физических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(или)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лиц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(в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форме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электронного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документа);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740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2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Подпункт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г)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численности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208279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реализуемым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бюджетных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ассигнований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бюджета,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субъектов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Федерации, местных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договорам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физических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(или)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лиц;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9080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6. Информация, указанная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подпунктах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"г",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"д"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"л"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пункта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части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статьи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36258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29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закона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"Об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образовании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Федерации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", размещается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форме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электронного</a:t>
                      </a:r>
                      <a:r>
                        <a:rPr sz="1200" spc="4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документа,</a:t>
                      </a:r>
                      <a:r>
                        <a:rPr sz="1200" spc="-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подписанного</a:t>
                      </a:r>
                      <a:r>
                        <a:rPr sz="1200" spc="3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простой </a:t>
                      </a:r>
                      <a:r>
                        <a:rPr sz="1200" spc="-26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электронной</a:t>
                      </a:r>
                      <a:r>
                        <a:rPr sz="1200" spc="3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подписью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соответствии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65087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Федеральным</a:t>
                      </a: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законом</a:t>
                      </a:r>
                      <a:r>
                        <a:rPr sz="1200" spc="4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"Об</a:t>
                      </a: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электронной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подписи",</a:t>
                      </a:r>
                      <a:r>
                        <a:rPr sz="1200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-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приложением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spc="-254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программы.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0" y="0"/>
          <a:ext cx="12191999" cy="6857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02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2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6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544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«Образование»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150495">
                        <a:lnSpc>
                          <a:spcPts val="1420"/>
                        </a:lnSpc>
                        <a:spcBef>
                          <a:spcPts val="1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сфере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b="1" spc="-15" dirty="0">
                          <a:latin typeface="Calibri"/>
                          <a:cs typeface="Calibri"/>
                        </a:rPr>
                        <a:t>№273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ts val="1255"/>
                        </a:lnSpc>
                        <a:spcBef>
                          <a:spcPts val="295"/>
                        </a:spcBef>
                      </a:pPr>
                      <a:r>
                        <a:rPr sz="1050" b="1" spc="5" dirty="0">
                          <a:latin typeface="Calibri"/>
                          <a:cs typeface="Calibri"/>
                        </a:rPr>
                        <a:t>Правила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ts val="1255"/>
                        </a:lnSpc>
                      </a:pPr>
                      <a:r>
                        <a:rPr sz="1050" b="1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05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05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05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сайте</a:t>
                      </a:r>
                      <a:r>
                        <a:rPr sz="105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93345" marR="2692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b="1" spc="5" dirty="0">
                          <a:latin typeface="Calibri"/>
                          <a:cs typeface="Calibri"/>
                        </a:rPr>
                        <a:t>орга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050" b="1" spc="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050" b="1" spc="-2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050" b="1" spc="-1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05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фор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ац</a:t>
                      </a:r>
                      <a:r>
                        <a:rPr sz="1050" b="1" spc="-1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050" b="1" spc="-2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050" b="1" spc="3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050" b="1" spc="-15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теле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мм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050" b="1" spc="-1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050" b="1" spc="-20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050" b="1" spc="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050" b="1" spc="-2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050" b="1" spc="-2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й</a:t>
                      </a:r>
                      <a:r>
                        <a:rPr sz="105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ет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и 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"Интернет"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и обновления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информации об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050" b="1" spc="1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05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05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050" b="1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05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05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1802)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9139">
                <a:tc>
                  <a:txBody>
                    <a:bodyPr/>
                    <a:lstStyle/>
                    <a:p>
                      <a:pPr marL="91440" marR="36512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4)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численности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обучающихся,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являющихся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иностранными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гражданами, по каждой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общеобразовательной программе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каждой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профессии,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специальности,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том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числе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научной,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 marR="26606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направлению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подготовки или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укрупненной группе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профессий,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специальностей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направлений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подготовки (для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ф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ио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ьны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х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вате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ьны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х</a:t>
                      </a:r>
                      <a:r>
                        <a:rPr sz="1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гра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мм);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45656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 </a:t>
                      </a:r>
                      <a:r>
                        <a:rPr sz="11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 </a:t>
                      </a:r>
                      <a:r>
                        <a:rPr sz="11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 открытость </a:t>
                      </a:r>
                      <a:r>
                        <a:rPr sz="11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100" b="1" spc="-2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 marR="3162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2. Образовательные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 обеспечивают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100" spc="3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 marR="74676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Подпункт г)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численности обучающихся, являющихся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иностранными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гражданами;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 marR="25971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7.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Информация,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предусмотренная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подпунктом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"г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1"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пункта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1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части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2 статьи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29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Федерального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закона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"Об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образовании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Федерации",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указывается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каждой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общеобразовательной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программе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каждым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профессии,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345" marR="111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специальности,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том числе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научной, направлению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подготовки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или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укрупненной группе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профессий, специальностей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направлений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подготовки (для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профессиональных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1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программ)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41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5)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языках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(в форме электронного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документа)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 marR="4565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 </a:t>
                      </a:r>
                      <a:r>
                        <a:rPr sz="11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 </a:t>
                      </a:r>
                      <a:r>
                        <a:rPr sz="11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 открытость </a:t>
                      </a:r>
                      <a:r>
                        <a:rPr sz="11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100" b="1" spc="-2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 marR="3162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2. Образовательные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 обеспечивают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100" spc="3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Подпункт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д)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языках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образования;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1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14. Язык</a:t>
                      </a:r>
                      <a:r>
                        <a:rPr sz="11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образования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 marR="285750" indent="30480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Часть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6.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Язык,</a:t>
                      </a:r>
                      <a:r>
                        <a:rPr sz="11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языки</a:t>
                      </a:r>
                      <a:r>
                        <a:rPr sz="11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100" spc="-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определяются</a:t>
                      </a:r>
                      <a:r>
                        <a:rPr sz="11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локальными </a:t>
                      </a:r>
                      <a:r>
                        <a:rPr sz="1100" spc="-23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нормативными актами организации,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осуществляющей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образовательную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деятельность по реализуемым ею </a:t>
                      </a:r>
                      <a:r>
                        <a:rPr sz="11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образовательным</a:t>
                      </a:r>
                      <a:r>
                        <a:rPr sz="1100" spc="-4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программам,</a:t>
                      </a:r>
                      <a:r>
                        <a:rPr sz="1100" spc="-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соответствии</a:t>
                      </a:r>
                      <a:r>
                        <a:rPr sz="1100" spc="-3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 marR="99060">
                        <a:lnSpc>
                          <a:spcPct val="100000"/>
                        </a:lnSpc>
                      </a:pP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законодательством </a:t>
                      </a:r>
                      <a:r>
                        <a:rPr sz="11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Федерации.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Свободный выбор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языка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образования, изучаемых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родного языка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из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числа языков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народов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Федерации,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том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числе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русского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языка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как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родного языка,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государственных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языков республик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Федерации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осуществляется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по заявлениям родителей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(законных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пре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тавите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ей)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со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вер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ш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тн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их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их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при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приеме  (переводе) на обучение по образовательным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программам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ш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ко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ьн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го</a:t>
                      </a:r>
                      <a:r>
                        <a:rPr sz="11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ва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имею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щ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им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тве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ую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 marR="5194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аккредитацию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образовательным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начального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общего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основного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общего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образования.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3345" marR="1866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6.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Информация, указанная в подпунктах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"г", "д"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"л"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пункта 1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части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2 статьи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29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Федерального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закона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"Об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образовании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Федерации",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размещается</a:t>
                      </a:r>
                      <a:r>
                        <a:rPr sz="1100" spc="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форме электронного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документа,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подписанного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простой электронной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подписью в </a:t>
                      </a:r>
                      <a:r>
                        <a:rPr sz="11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соответствии</a:t>
                      </a:r>
                      <a:r>
                        <a:rPr sz="11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Федеральным</a:t>
                      </a:r>
                      <a:r>
                        <a:rPr sz="1100" spc="-4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законом</a:t>
                      </a:r>
                      <a:r>
                        <a:rPr sz="1100" spc="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"Об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электронной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подписи",</a:t>
                      </a:r>
                      <a:r>
                        <a:rPr sz="1100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приложением</a:t>
                      </a:r>
                      <a:r>
                        <a:rPr sz="1100" spc="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4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программы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0" y="0"/>
          <a:ext cx="12223749" cy="6857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02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2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182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«Образование»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150495">
                        <a:lnSpc>
                          <a:spcPts val="1420"/>
                        </a:lnSpc>
                        <a:spcBef>
                          <a:spcPts val="1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сфере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 открытость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 marR="120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 на официальном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2065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сети "Интернет"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206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206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440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6)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результатах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приема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каждой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профессии,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8923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среднего профессионального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образования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вступительных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испытаний),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каждому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направлению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высшего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образования,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каждой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научной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244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различными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условиями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приема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(на места,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финансируемые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бюджетных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ассигнований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бюджета,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субъектов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Федерации,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местных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договорам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физических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(или)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лиц)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указанием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средней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суммы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набранных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баллов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всем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вступительным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испытаниям,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также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результатах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перевода,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восстановления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отчисления;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18796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Подпункт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л)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результатах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приема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каждой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профессии,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среднего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профессионального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вступительных испытаний),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каждому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направлению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высшего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образования,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каждой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научной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12255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различными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условиями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приема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(на места,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финансируемые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бюджетных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ассигнований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бюджета,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субъектов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Федерации,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местных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договорам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физических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(или)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лиц)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указанием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средней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суммы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набранных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баллов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всем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вступительным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104266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испытаниям,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а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также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результатах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перевода,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восстановления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отчисления;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6.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Информация,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указанная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подпунктах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"г",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"д"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"л"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пункта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1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части</a:t>
                      </a:r>
                      <a:r>
                        <a:rPr sz="1200" spc="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2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статьи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29</a:t>
                      </a:r>
                      <a:r>
                        <a:rPr sz="1200" spc="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 закона</a:t>
                      </a:r>
                      <a:r>
                        <a:rPr sz="1200" spc="2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"Об образовании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в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2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Федерации",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размещается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форме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электронного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документа,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подписанного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простой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33591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электронной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подписью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соответствии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Федеральным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законом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"Об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электронной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подписи",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приложением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4870">
                <a:tc>
                  <a:txBody>
                    <a:bodyPr/>
                    <a:lstStyle/>
                    <a:p>
                      <a:pPr marL="91440" marR="1339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7)</a:t>
                      </a:r>
                      <a:r>
                        <a:rPr sz="12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трудоустройстве</a:t>
                      </a:r>
                      <a:r>
                        <a:rPr sz="1200" spc="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выпускников</a:t>
                      </a:r>
                      <a:r>
                        <a:rPr sz="1200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виде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численности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трудоустроенных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выпускников</a:t>
                      </a:r>
                      <a:r>
                        <a:rPr sz="1200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прошлого</a:t>
                      </a:r>
                      <a:r>
                        <a:rPr sz="1200" spc="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учебного</a:t>
                      </a:r>
                      <a:r>
                        <a:rPr sz="1200" spc="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года, </a:t>
                      </a:r>
                      <a:r>
                        <a:rPr sz="12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освоивших</a:t>
                      </a:r>
                      <a:r>
                        <a:rPr sz="1200" spc="3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основные</a:t>
                      </a:r>
                      <a:r>
                        <a:rPr sz="1200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профессиональные</a:t>
                      </a:r>
                      <a:r>
                        <a:rPr sz="1200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образовательные </a:t>
                      </a:r>
                      <a:r>
                        <a:rPr sz="1200" spc="-254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программы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среднего</a:t>
                      </a:r>
                      <a:r>
                        <a:rPr sz="1200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профессионального</a:t>
                      </a:r>
                      <a:r>
                        <a:rPr sz="1200" spc="7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высшего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образования,</a:t>
                      </a:r>
                      <a:r>
                        <a:rPr sz="1200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каждой</a:t>
                      </a:r>
                      <a:r>
                        <a:rPr sz="1200" spc="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профессии,</a:t>
                      </a:r>
                      <a:r>
                        <a:rPr sz="1200" spc="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специальности,</a:t>
                      </a:r>
                      <a:r>
                        <a:rPr sz="1200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том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числе научной,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направлению </a:t>
                      </a:r>
                      <a:r>
                        <a:rPr sz="12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или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укрупненной </a:t>
                      </a:r>
                      <a:r>
                        <a:rPr sz="1200" spc="-2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группе</a:t>
                      </a:r>
                      <a:r>
                        <a:rPr sz="12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профессий,</a:t>
                      </a:r>
                      <a:r>
                        <a:rPr sz="1200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специальностей</a:t>
                      </a:r>
                      <a:r>
                        <a:rPr sz="1200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направлений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подготовки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Подпункт с)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трудоустройстве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выпускников;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3345" marR="4762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8. Информация,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предусмотренная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подпунктом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"с"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пункта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1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части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статьи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29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закона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"Об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Федерации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", указывается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 виде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численности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трудоустроенных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выпускников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прошлого</a:t>
                      </a:r>
                      <a:r>
                        <a:rPr sz="1200" spc="4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учебного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года, </a:t>
                      </a: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освоивших</a:t>
                      </a:r>
                      <a:r>
                        <a:rPr sz="1200" spc="3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основные</a:t>
                      </a:r>
                      <a:r>
                        <a:rPr sz="1200" spc="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профессиональные</a:t>
                      </a:r>
                      <a:r>
                        <a:rPr sz="1200" spc="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образовательные </a:t>
                      </a:r>
                      <a:r>
                        <a:rPr sz="1200" spc="-254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программы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среднего профессионального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высшего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образования,</a:t>
                      </a:r>
                      <a:r>
                        <a:rPr sz="1200" spc="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каждым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профессии,</a:t>
                      </a:r>
                      <a:r>
                        <a:rPr sz="1200" spc="5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специальности,</a:t>
                      </a:r>
                      <a:r>
                        <a:rPr sz="1200" spc="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том </a:t>
                      </a:r>
                      <a:r>
                        <a:rPr sz="1200" spc="-254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числе научной,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направлению </a:t>
                      </a: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или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укрупненной </a:t>
                      </a:r>
                      <a:r>
                        <a:rPr sz="1200" spc="-26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группе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профессий,</a:t>
                      </a:r>
                      <a:r>
                        <a:rPr sz="1200" spc="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специальностей</a:t>
                      </a:r>
                      <a:r>
                        <a:rPr sz="1200" spc="3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направлений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подготовки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44996" y="4195571"/>
            <a:ext cx="1310640" cy="0"/>
          </a:xfrm>
          <a:custGeom>
            <a:avLst/>
            <a:gdLst/>
            <a:ahLst/>
            <a:cxnLst/>
            <a:rect l="l" t="t" r="r" b="b"/>
            <a:pathLst>
              <a:path w="1310640">
                <a:moveTo>
                  <a:pt x="0" y="0"/>
                </a:moveTo>
                <a:lnTo>
                  <a:pt x="1310512" y="0"/>
                </a:lnTo>
              </a:path>
            </a:pathLst>
          </a:custGeom>
          <a:ln w="27432">
            <a:solidFill>
              <a:srgbClr val="2E69F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6278626" y="1200911"/>
            <a:ext cx="4170679" cy="1604010"/>
            <a:chOff x="6278626" y="1200911"/>
            <a:chExt cx="4170679" cy="1604010"/>
          </a:xfrm>
        </p:grpSpPr>
        <p:sp>
          <p:nvSpPr>
            <p:cNvPr id="5" name="object 5"/>
            <p:cNvSpPr/>
            <p:nvPr/>
          </p:nvSpPr>
          <p:spPr>
            <a:xfrm>
              <a:off x="6292596" y="1967483"/>
              <a:ext cx="1310640" cy="0"/>
            </a:xfrm>
            <a:custGeom>
              <a:avLst/>
              <a:gdLst/>
              <a:ahLst/>
              <a:cxnLst/>
              <a:rect l="l" t="t" r="r" b="b"/>
              <a:pathLst>
                <a:path w="1310640">
                  <a:moveTo>
                    <a:pt x="0" y="0"/>
                  </a:moveTo>
                  <a:lnTo>
                    <a:pt x="1310512" y="0"/>
                  </a:lnTo>
                </a:path>
              </a:pathLst>
            </a:custGeom>
            <a:ln w="27432">
              <a:solidFill>
                <a:srgbClr val="2E69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35368" y="1200911"/>
              <a:ext cx="3313683" cy="160375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507224" y="1520951"/>
              <a:ext cx="2593975" cy="902335"/>
            </a:xfrm>
            <a:custGeom>
              <a:avLst/>
              <a:gdLst/>
              <a:ahLst/>
              <a:cxnLst/>
              <a:rect l="l" t="t" r="r" b="b"/>
              <a:pathLst>
                <a:path w="2593975" h="902335">
                  <a:moveTo>
                    <a:pt x="2443479" y="0"/>
                  </a:moveTo>
                  <a:lnTo>
                    <a:pt x="150368" y="0"/>
                  </a:lnTo>
                  <a:lnTo>
                    <a:pt x="102835" y="7664"/>
                  </a:lnTo>
                  <a:lnTo>
                    <a:pt x="61557" y="29008"/>
                  </a:lnTo>
                  <a:lnTo>
                    <a:pt x="29008" y="61557"/>
                  </a:lnTo>
                  <a:lnTo>
                    <a:pt x="7664" y="102835"/>
                  </a:lnTo>
                  <a:lnTo>
                    <a:pt x="0" y="150368"/>
                  </a:lnTo>
                  <a:lnTo>
                    <a:pt x="0" y="751839"/>
                  </a:lnTo>
                  <a:lnTo>
                    <a:pt x="7664" y="799372"/>
                  </a:lnTo>
                  <a:lnTo>
                    <a:pt x="29008" y="840650"/>
                  </a:lnTo>
                  <a:lnTo>
                    <a:pt x="61557" y="873199"/>
                  </a:lnTo>
                  <a:lnTo>
                    <a:pt x="102835" y="894543"/>
                  </a:lnTo>
                  <a:lnTo>
                    <a:pt x="150368" y="902208"/>
                  </a:lnTo>
                  <a:lnTo>
                    <a:pt x="2443479" y="902208"/>
                  </a:lnTo>
                  <a:lnTo>
                    <a:pt x="2491012" y="894543"/>
                  </a:lnTo>
                  <a:lnTo>
                    <a:pt x="2532290" y="873199"/>
                  </a:lnTo>
                  <a:lnTo>
                    <a:pt x="2564839" y="840650"/>
                  </a:lnTo>
                  <a:lnTo>
                    <a:pt x="2586183" y="799372"/>
                  </a:lnTo>
                  <a:lnTo>
                    <a:pt x="2593848" y="751839"/>
                  </a:lnTo>
                  <a:lnTo>
                    <a:pt x="2593848" y="150368"/>
                  </a:lnTo>
                  <a:lnTo>
                    <a:pt x="2586183" y="102835"/>
                  </a:lnTo>
                  <a:lnTo>
                    <a:pt x="2564839" y="61557"/>
                  </a:lnTo>
                  <a:lnTo>
                    <a:pt x="2532290" y="29008"/>
                  </a:lnTo>
                  <a:lnTo>
                    <a:pt x="2491012" y="7664"/>
                  </a:lnTo>
                  <a:lnTo>
                    <a:pt x="24434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986141" y="1738376"/>
            <a:ext cx="16764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C00000"/>
                </a:solidFill>
                <a:latin typeface="Calibri"/>
                <a:cs typeface="Calibri"/>
              </a:rPr>
              <a:t>Р</a:t>
            </a:r>
            <a:r>
              <a:rPr sz="2400" b="1" spc="-15" dirty="0">
                <a:solidFill>
                  <a:srgbClr val="C00000"/>
                </a:solidFill>
                <a:latin typeface="Calibri"/>
                <a:cs typeface="Calibri"/>
              </a:rPr>
              <a:t>у</a:t>
            </a:r>
            <a:r>
              <a:rPr sz="2400" b="1" spc="-60" dirty="0">
                <a:solidFill>
                  <a:srgbClr val="C00000"/>
                </a:solidFill>
                <a:latin typeface="Calibri"/>
                <a:cs typeface="Calibri"/>
              </a:rPr>
              <a:t>к</a:t>
            </a: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о</a:t>
            </a: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в</a:t>
            </a:r>
            <a:r>
              <a:rPr sz="2400" b="1" spc="-70" dirty="0">
                <a:solidFill>
                  <a:srgbClr val="C00000"/>
                </a:solidFill>
                <a:latin typeface="Calibri"/>
                <a:cs typeface="Calibri"/>
              </a:rPr>
              <a:t>о</a:t>
            </a:r>
            <a:r>
              <a:rPr sz="2400" b="1" spc="-30" dirty="0">
                <a:solidFill>
                  <a:srgbClr val="C00000"/>
                </a:solidFill>
                <a:latin typeface="Calibri"/>
                <a:cs typeface="Calibri"/>
              </a:rPr>
              <a:t>д</a:t>
            </a:r>
            <a:r>
              <a:rPr sz="2400" b="1" spc="-5" dirty="0">
                <a:solidFill>
                  <a:srgbClr val="C00000"/>
                </a:solidFill>
                <a:latin typeface="Calibri"/>
                <a:cs typeface="Calibri"/>
              </a:rPr>
              <a:t>ст</a:t>
            </a: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в</a:t>
            </a: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о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056119" y="3267455"/>
            <a:ext cx="3542665" cy="1887220"/>
            <a:chOff x="7056119" y="3267455"/>
            <a:chExt cx="3542665" cy="1887220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56119" y="3267455"/>
              <a:ext cx="3542410" cy="188722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431023" y="3587495"/>
              <a:ext cx="2816860" cy="1183005"/>
            </a:xfrm>
            <a:custGeom>
              <a:avLst/>
              <a:gdLst/>
              <a:ahLst/>
              <a:cxnLst/>
              <a:rect l="l" t="t" r="r" b="b"/>
              <a:pathLst>
                <a:path w="2816859" h="1183004">
                  <a:moveTo>
                    <a:pt x="2619248" y="0"/>
                  </a:moveTo>
                  <a:lnTo>
                    <a:pt x="197103" y="0"/>
                  </a:lnTo>
                  <a:lnTo>
                    <a:pt x="151915" y="5206"/>
                  </a:lnTo>
                  <a:lnTo>
                    <a:pt x="110430" y="20037"/>
                  </a:lnTo>
                  <a:lnTo>
                    <a:pt x="73833" y="43307"/>
                  </a:lnTo>
                  <a:lnTo>
                    <a:pt x="43307" y="73833"/>
                  </a:lnTo>
                  <a:lnTo>
                    <a:pt x="20037" y="110430"/>
                  </a:lnTo>
                  <a:lnTo>
                    <a:pt x="5206" y="151915"/>
                  </a:lnTo>
                  <a:lnTo>
                    <a:pt x="0" y="197103"/>
                  </a:lnTo>
                  <a:lnTo>
                    <a:pt x="0" y="985519"/>
                  </a:lnTo>
                  <a:lnTo>
                    <a:pt x="5206" y="1030708"/>
                  </a:lnTo>
                  <a:lnTo>
                    <a:pt x="20037" y="1072193"/>
                  </a:lnTo>
                  <a:lnTo>
                    <a:pt x="43307" y="1108790"/>
                  </a:lnTo>
                  <a:lnTo>
                    <a:pt x="73833" y="1139316"/>
                  </a:lnTo>
                  <a:lnTo>
                    <a:pt x="110430" y="1162586"/>
                  </a:lnTo>
                  <a:lnTo>
                    <a:pt x="151915" y="1177417"/>
                  </a:lnTo>
                  <a:lnTo>
                    <a:pt x="197103" y="1182623"/>
                  </a:lnTo>
                  <a:lnTo>
                    <a:pt x="2619248" y="1182623"/>
                  </a:lnTo>
                  <a:lnTo>
                    <a:pt x="2664436" y="1177417"/>
                  </a:lnTo>
                  <a:lnTo>
                    <a:pt x="2705921" y="1162586"/>
                  </a:lnTo>
                  <a:lnTo>
                    <a:pt x="2742518" y="1139316"/>
                  </a:lnTo>
                  <a:lnTo>
                    <a:pt x="2773044" y="1108790"/>
                  </a:lnTo>
                  <a:lnTo>
                    <a:pt x="2796314" y="1072193"/>
                  </a:lnTo>
                  <a:lnTo>
                    <a:pt x="2811145" y="1030708"/>
                  </a:lnTo>
                  <a:lnTo>
                    <a:pt x="2816352" y="985519"/>
                  </a:lnTo>
                  <a:lnTo>
                    <a:pt x="2816352" y="197103"/>
                  </a:lnTo>
                  <a:lnTo>
                    <a:pt x="2811145" y="151915"/>
                  </a:lnTo>
                  <a:lnTo>
                    <a:pt x="2796314" y="110430"/>
                  </a:lnTo>
                  <a:lnTo>
                    <a:pt x="2773044" y="73833"/>
                  </a:lnTo>
                  <a:lnTo>
                    <a:pt x="2742518" y="43307"/>
                  </a:lnTo>
                  <a:lnTo>
                    <a:pt x="2705921" y="20037"/>
                  </a:lnTo>
                  <a:lnTo>
                    <a:pt x="2664436" y="5206"/>
                  </a:lnTo>
                  <a:lnTo>
                    <a:pt x="26192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731379" y="3852113"/>
            <a:ext cx="2157730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735"/>
              </a:lnSpc>
              <a:spcBef>
                <a:spcPts val="100"/>
              </a:spcBef>
            </a:pP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Педагогический</a:t>
            </a:r>
            <a:endParaRPr sz="2400">
              <a:latin typeface="Calibri"/>
              <a:cs typeface="Calibri"/>
            </a:endParaRPr>
          </a:p>
          <a:p>
            <a:pPr marL="5715" algn="ctr">
              <a:lnSpc>
                <a:spcPts val="2735"/>
              </a:lnSpc>
            </a:pPr>
            <a:r>
              <a:rPr sz="2400" b="1" spc="-5" dirty="0">
                <a:solidFill>
                  <a:srgbClr val="C00000"/>
                </a:solidFill>
                <a:latin typeface="Calibri"/>
                <a:cs typeface="Calibri"/>
              </a:rPr>
              <a:t>состав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475232" y="984503"/>
            <a:ext cx="5694680" cy="4481195"/>
            <a:chOff x="1475232" y="984503"/>
            <a:chExt cx="5694680" cy="4481195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5232" y="984503"/>
              <a:ext cx="5694172" cy="448119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859280" y="1307591"/>
              <a:ext cx="4950460" cy="3746500"/>
            </a:xfrm>
            <a:custGeom>
              <a:avLst/>
              <a:gdLst/>
              <a:ahLst/>
              <a:cxnLst/>
              <a:rect l="l" t="t" r="r" b="b"/>
              <a:pathLst>
                <a:path w="4950459" h="3746500">
                  <a:moveTo>
                    <a:pt x="4325620" y="0"/>
                  </a:moveTo>
                  <a:lnTo>
                    <a:pt x="624332" y="0"/>
                  </a:lnTo>
                  <a:lnTo>
                    <a:pt x="575541" y="1878"/>
                  </a:lnTo>
                  <a:lnTo>
                    <a:pt x="527777" y="7421"/>
                  </a:lnTo>
                  <a:lnTo>
                    <a:pt x="481179" y="16489"/>
                  </a:lnTo>
                  <a:lnTo>
                    <a:pt x="435886" y="28944"/>
                  </a:lnTo>
                  <a:lnTo>
                    <a:pt x="392036" y="44646"/>
                  </a:lnTo>
                  <a:lnTo>
                    <a:pt x="349768" y="63458"/>
                  </a:lnTo>
                  <a:lnTo>
                    <a:pt x="309221" y="85240"/>
                  </a:lnTo>
                  <a:lnTo>
                    <a:pt x="270534" y="109853"/>
                  </a:lnTo>
                  <a:lnTo>
                    <a:pt x="233845" y="137160"/>
                  </a:lnTo>
                  <a:lnTo>
                    <a:pt x="199294" y="167019"/>
                  </a:lnTo>
                  <a:lnTo>
                    <a:pt x="167019" y="199294"/>
                  </a:lnTo>
                  <a:lnTo>
                    <a:pt x="137160" y="233845"/>
                  </a:lnTo>
                  <a:lnTo>
                    <a:pt x="109853" y="270534"/>
                  </a:lnTo>
                  <a:lnTo>
                    <a:pt x="85240" y="309221"/>
                  </a:lnTo>
                  <a:lnTo>
                    <a:pt x="63458" y="349768"/>
                  </a:lnTo>
                  <a:lnTo>
                    <a:pt x="44646" y="392036"/>
                  </a:lnTo>
                  <a:lnTo>
                    <a:pt x="28944" y="435886"/>
                  </a:lnTo>
                  <a:lnTo>
                    <a:pt x="16489" y="481179"/>
                  </a:lnTo>
                  <a:lnTo>
                    <a:pt x="7421" y="527777"/>
                  </a:lnTo>
                  <a:lnTo>
                    <a:pt x="1878" y="575541"/>
                  </a:lnTo>
                  <a:lnTo>
                    <a:pt x="0" y="624332"/>
                  </a:lnTo>
                  <a:lnTo>
                    <a:pt x="0" y="3121660"/>
                  </a:lnTo>
                  <a:lnTo>
                    <a:pt x="1878" y="3170450"/>
                  </a:lnTo>
                  <a:lnTo>
                    <a:pt x="7421" y="3218214"/>
                  </a:lnTo>
                  <a:lnTo>
                    <a:pt x="16489" y="3264812"/>
                  </a:lnTo>
                  <a:lnTo>
                    <a:pt x="28944" y="3310105"/>
                  </a:lnTo>
                  <a:lnTo>
                    <a:pt x="44646" y="3353955"/>
                  </a:lnTo>
                  <a:lnTo>
                    <a:pt x="63458" y="3396223"/>
                  </a:lnTo>
                  <a:lnTo>
                    <a:pt x="85240" y="3436770"/>
                  </a:lnTo>
                  <a:lnTo>
                    <a:pt x="109853" y="3475457"/>
                  </a:lnTo>
                  <a:lnTo>
                    <a:pt x="137159" y="3512146"/>
                  </a:lnTo>
                  <a:lnTo>
                    <a:pt x="167019" y="3546697"/>
                  </a:lnTo>
                  <a:lnTo>
                    <a:pt x="199294" y="3578972"/>
                  </a:lnTo>
                  <a:lnTo>
                    <a:pt x="233845" y="3608831"/>
                  </a:lnTo>
                  <a:lnTo>
                    <a:pt x="270534" y="3636138"/>
                  </a:lnTo>
                  <a:lnTo>
                    <a:pt x="309221" y="3660751"/>
                  </a:lnTo>
                  <a:lnTo>
                    <a:pt x="349768" y="3682533"/>
                  </a:lnTo>
                  <a:lnTo>
                    <a:pt x="392036" y="3701345"/>
                  </a:lnTo>
                  <a:lnTo>
                    <a:pt x="435886" y="3717047"/>
                  </a:lnTo>
                  <a:lnTo>
                    <a:pt x="481179" y="3729502"/>
                  </a:lnTo>
                  <a:lnTo>
                    <a:pt x="527777" y="3738570"/>
                  </a:lnTo>
                  <a:lnTo>
                    <a:pt x="575541" y="3744113"/>
                  </a:lnTo>
                  <a:lnTo>
                    <a:pt x="624332" y="3745992"/>
                  </a:lnTo>
                  <a:lnTo>
                    <a:pt x="4325620" y="3745992"/>
                  </a:lnTo>
                  <a:lnTo>
                    <a:pt x="4374410" y="3744113"/>
                  </a:lnTo>
                  <a:lnTo>
                    <a:pt x="4422174" y="3738570"/>
                  </a:lnTo>
                  <a:lnTo>
                    <a:pt x="4468772" y="3729502"/>
                  </a:lnTo>
                  <a:lnTo>
                    <a:pt x="4514065" y="3717047"/>
                  </a:lnTo>
                  <a:lnTo>
                    <a:pt x="4557915" y="3701345"/>
                  </a:lnTo>
                  <a:lnTo>
                    <a:pt x="4600183" y="3682533"/>
                  </a:lnTo>
                  <a:lnTo>
                    <a:pt x="4640730" y="3660751"/>
                  </a:lnTo>
                  <a:lnTo>
                    <a:pt x="4679417" y="3636138"/>
                  </a:lnTo>
                  <a:lnTo>
                    <a:pt x="4716106" y="3608832"/>
                  </a:lnTo>
                  <a:lnTo>
                    <a:pt x="4750657" y="3578972"/>
                  </a:lnTo>
                  <a:lnTo>
                    <a:pt x="4782932" y="3546697"/>
                  </a:lnTo>
                  <a:lnTo>
                    <a:pt x="4812792" y="3512146"/>
                  </a:lnTo>
                  <a:lnTo>
                    <a:pt x="4840098" y="3475457"/>
                  </a:lnTo>
                  <a:lnTo>
                    <a:pt x="4864711" y="3436770"/>
                  </a:lnTo>
                  <a:lnTo>
                    <a:pt x="4886493" y="3396223"/>
                  </a:lnTo>
                  <a:lnTo>
                    <a:pt x="4905305" y="3353955"/>
                  </a:lnTo>
                  <a:lnTo>
                    <a:pt x="4921007" y="3310105"/>
                  </a:lnTo>
                  <a:lnTo>
                    <a:pt x="4933462" y="3264812"/>
                  </a:lnTo>
                  <a:lnTo>
                    <a:pt x="4942530" y="3218214"/>
                  </a:lnTo>
                  <a:lnTo>
                    <a:pt x="4948073" y="3170450"/>
                  </a:lnTo>
                  <a:lnTo>
                    <a:pt x="4949952" y="3121660"/>
                  </a:lnTo>
                  <a:lnTo>
                    <a:pt x="4949952" y="624332"/>
                  </a:lnTo>
                  <a:lnTo>
                    <a:pt x="4948073" y="575541"/>
                  </a:lnTo>
                  <a:lnTo>
                    <a:pt x="4942530" y="527777"/>
                  </a:lnTo>
                  <a:lnTo>
                    <a:pt x="4933462" y="481179"/>
                  </a:lnTo>
                  <a:lnTo>
                    <a:pt x="4921007" y="435886"/>
                  </a:lnTo>
                  <a:lnTo>
                    <a:pt x="4905305" y="392036"/>
                  </a:lnTo>
                  <a:lnTo>
                    <a:pt x="4886493" y="349768"/>
                  </a:lnTo>
                  <a:lnTo>
                    <a:pt x="4864711" y="309221"/>
                  </a:lnTo>
                  <a:lnTo>
                    <a:pt x="4840098" y="270534"/>
                  </a:lnTo>
                  <a:lnTo>
                    <a:pt x="4812791" y="233845"/>
                  </a:lnTo>
                  <a:lnTo>
                    <a:pt x="4782932" y="199294"/>
                  </a:lnTo>
                  <a:lnTo>
                    <a:pt x="4750657" y="167019"/>
                  </a:lnTo>
                  <a:lnTo>
                    <a:pt x="4716106" y="137160"/>
                  </a:lnTo>
                  <a:lnTo>
                    <a:pt x="4679417" y="109853"/>
                  </a:lnTo>
                  <a:lnTo>
                    <a:pt x="4640730" y="85240"/>
                  </a:lnTo>
                  <a:lnTo>
                    <a:pt x="4600183" y="63458"/>
                  </a:lnTo>
                  <a:lnTo>
                    <a:pt x="4557915" y="44646"/>
                  </a:lnTo>
                  <a:lnTo>
                    <a:pt x="4514065" y="28944"/>
                  </a:lnTo>
                  <a:lnTo>
                    <a:pt x="4468772" y="16489"/>
                  </a:lnTo>
                  <a:lnTo>
                    <a:pt x="4422174" y="7421"/>
                  </a:lnTo>
                  <a:lnTo>
                    <a:pt x="4374410" y="1878"/>
                  </a:lnTo>
                  <a:lnTo>
                    <a:pt x="43256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832607" y="1614042"/>
            <a:ext cx="29298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Информация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раздела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35200" y="2104466"/>
            <a:ext cx="4125595" cy="2477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Calibri"/>
                <a:cs typeface="Calibri"/>
              </a:rPr>
              <a:t>«Руководство.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Педагогический </a:t>
            </a:r>
            <a:r>
              <a:rPr sz="2400" b="1" spc="-52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(научно-педагогический) </a:t>
            </a:r>
            <a:r>
              <a:rPr sz="2400" b="1" spc="-5" dirty="0">
                <a:latin typeface="Calibri"/>
                <a:cs typeface="Calibri"/>
              </a:rPr>
              <a:t> состав»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15"/>
              </a:spcBef>
            </a:pP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разделена</a:t>
            </a:r>
            <a:r>
              <a:rPr sz="2400" b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на</a:t>
            </a:r>
            <a:r>
              <a:rPr sz="2400" b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два</a:t>
            </a:r>
            <a:r>
              <a:rPr sz="2400" b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C00000"/>
                </a:solidFill>
                <a:latin typeface="Calibri"/>
                <a:cs typeface="Calibri"/>
              </a:rPr>
              <a:t>подраздела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10"/>
              </a:spcBef>
            </a:pPr>
            <a:r>
              <a:rPr sz="2400" b="1" spc="-20" dirty="0">
                <a:latin typeface="Calibri"/>
                <a:cs typeface="Calibri"/>
              </a:rPr>
              <a:t>«Руководство»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и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b="1" spc="-10" dirty="0">
                <a:latin typeface="Calibri"/>
                <a:cs typeface="Calibri"/>
              </a:rPr>
              <a:t>«Педагогический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состав»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545336"/>
            <a:ext cx="6819265" cy="3914775"/>
            <a:chOff x="0" y="1545336"/>
            <a:chExt cx="6819265" cy="39147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45336"/>
              <a:ext cx="6819011" cy="391426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0791" y="1865376"/>
              <a:ext cx="6212205" cy="3188335"/>
            </a:xfrm>
            <a:custGeom>
              <a:avLst/>
              <a:gdLst/>
              <a:ahLst/>
              <a:cxnLst/>
              <a:rect l="l" t="t" r="r" b="b"/>
              <a:pathLst>
                <a:path w="6212205" h="3188335">
                  <a:moveTo>
                    <a:pt x="5990971" y="0"/>
                  </a:moveTo>
                  <a:lnTo>
                    <a:pt x="220814" y="0"/>
                  </a:lnTo>
                  <a:lnTo>
                    <a:pt x="176315" y="4483"/>
                  </a:lnTo>
                  <a:lnTo>
                    <a:pt x="134866" y="17345"/>
                  </a:lnTo>
                  <a:lnTo>
                    <a:pt x="97358" y="37698"/>
                  </a:lnTo>
                  <a:lnTo>
                    <a:pt x="64677" y="64658"/>
                  </a:lnTo>
                  <a:lnTo>
                    <a:pt x="37713" y="97339"/>
                  </a:lnTo>
                  <a:lnTo>
                    <a:pt x="17353" y="134856"/>
                  </a:lnTo>
                  <a:lnTo>
                    <a:pt x="4486" y="176322"/>
                  </a:lnTo>
                  <a:lnTo>
                    <a:pt x="0" y="220852"/>
                  </a:lnTo>
                  <a:lnTo>
                    <a:pt x="0" y="2967355"/>
                  </a:lnTo>
                  <a:lnTo>
                    <a:pt x="4486" y="3011885"/>
                  </a:lnTo>
                  <a:lnTo>
                    <a:pt x="17353" y="3053351"/>
                  </a:lnTo>
                  <a:lnTo>
                    <a:pt x="37713" y="3090868"/>
                  </a:lnTo>
                  <a:lnTo>
                    <a:pt x="64677" y="3123549"/>
                  </a:lnTo>
                  <a:lnTo>
                    <a:pt x="97358" y="3150509"/>
                  </a:lnTo>
                  <a:lnTo>
                    <a:pt x="134866" y="3170862"/>
                  </a:lnTo>
                  <a:lnTo>
                    <a:pt x="176315" y="3183724"/>
                  </a:lnTo>
                  <a:lnTo>
                    <a:pt x="220814" y="3188208"/>
                  </a:lnTo>
                  <a:lnTo>
                    <a:pt x="5990971" y="3188208"/>
                  </a:lnTo>
                  <a:lnTo>
                    <a:pt x="6035501" y="3183724"/>
                  </a:lnTo>
                  <a:lnTo>
                    <a:pt x="6076967" y="3170862"/>
                  </a:lnTo>
                  <a:lnTo>
                    <a:pt x="6114484" y="3150509"/>
                  </a:lnTo>
                  <a:lnTo>
                    <a:pt x="6147165" y="3123549"/>
                  </a:lnTo>
                  <a:lnTo>
                    <a:pt x="6174125" y="3090868"/>
                  </a:lnTo>
                  <a:lnTo>
                    <a:pt x="6194478" y="3053351"/>
                  </a:lnTo>
                  <a:lnTo>
                    <a:pt x="6207340" y="3011885"/>
                  </a:lnTo>
                  <a:lnTo>
                    <a:pt x="6211824" y="2967355"/>
                  </a:lnTo>
                  <a:lnTo>
                    <a:pt x="6211824" y="220852"/>
                  </a:lnTo>
                  <a:lnTo>
                    <a:pt x="6207340" y="176322"/>
                  </a:lnTo>
                  <a:lnTo>
                    <a:pt x="6194478" y="134856"/>
                  </a:lnTo>
                  <a:lnTo>
                    <a:pt x="6174125" y="97339"/>
                  </a:lnTo>
                  <a:lnTo>
                    <a:pt x="6147165" y="64658"/>
                  </a:lnTo>
                  <a:lnTo>
                    <a:pt x="6114484" y="37698"/>
                  </a:lnTo>
                  <a:lnTo>
                    <a:pt x="6076967" y="17345"/>
                  </a:lnTo>
                  <a:lnTo>
                    <a:pt x="6035501" y="4483"/>
                  </a:lnTo>
                  <a:lnTo>
                    <a:pt x="59909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42340" y="3008756"/>
            <a:ext cx="3668395" cy="10458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050"/>
              </a:lnSpc>
              <a:spcBef>
                <a:spcPts val="105"/>
              </a:spcBef>
            </a:pP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5.</a:t>
            </a:r>
            <a:r>
              <a:rPr sz="2800" b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C00000"/>
                </a:solidFill>
                <a:latin typeface="Calibri"/>
                <a:cs typeface="Calibri"/>
              </a:rPr>
              <a:t>Подраздел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4970"/>
              </a:lnSpc>
            </a:pPr>
            <a:r>
              <a:rPr sz="4400" b="1" spc="-5" dirty="0">
                <a:solidFill>
                  <a:srgbClr val="C00000"/>
                </a:solidFill>
                <a:latin typeface="Calibri"/>
                <a:cs typeface="Calibri"/>
              </a:rPr>
              <a:t>«Ру</a:t>
            </a:r>
            <a:r>
              <a:rPr sz="4400" b="1" spc="-60" dirty="0">
                <a:solidFill>
                  <a:srgbClr val="C00000"/>
                </a:solidFill>
                <a:latin typeface="Calibri"/>
                <a:cs typeface="Calibri"/>
              </a:rPr>
              <a:t>к</a:t>
            </a:r>
            <a:r>
              <a:rPr sz="4400" b="1" spc="-5" dirty="0">
                <a:solidFill>
                  <a:srgbClr val="C00000"/>
                </a:solidFill>
                <a:latin typeface="Calibri"/>
                <a:cs typeface="Calibri"/>
              </a:rPr>
              <a:t>ов</a:t>
            </a:r>
            <a:r>
              <a:rPr sz="4400" b="1" spc="-135" dirty="0">
                <a:solidFill>
                  <a:srgbClr val="C00000"/>
                </a:solidFill>
                <a:latin typeface="Calibri"/>
                <a:cs typeface="Calibri"/>
              </a:rPr>
              <a:t>о</a:t>
            </a:r>
            <a:r>
              <a:rPr sz="4400" b="1" spc="-45" dirty="0">
                <a:solidFill>
                  <a:srgbClr val="C00000"/>
                </a:solidFill>
                <a:latin typeface="Calibri"/>
                <a:cs typeface="Calibri"/>
              </a:rPr>
              <a:t>д</a:t>
            </a:r>
            <a:r>
              <a:rPr sz="4400" b="1" dirty="0">
                <a:solidFill>
                  <a:srgbClr val="C00000"/>
                </a:solidFill>
                <a:latin typeface="Calibri"/>
                <a:cs typeface="Calibri"/>
              </a:rPr>
              <a:t>с</a:t>
            </a:r>
            <a:r>
              <a:rPr sz="4400" b="1" spc="-5" dirty="0">
                <a:solidFill>
                  <a:srgbClr val="C00000"/>
                </a:solidFill>
                <a:latin typeface="Calibri"/>
                <a:cs typeface="Calibri"/>
              </a:rPr>
              <a:t>тво»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54100" y="1333499"/>
            <a:ext cx="10528300" cy="4572000"/>
          </a:xfrm>
          <a:custGeom>
            <a:avLst/>
            <a:gdLst/>
            <a:ahLst/>
            <a:cxnLst/>
            <a:rect l="l" t="t" r="r" b="b"/>
            <a:pathLst>
              <a:path w="10528300" h="4572000">
                <a:moveTo>
                  <a:pt x="7018782" y="0"/>
                </a:moveTo>
                <a:lnTo>
                  <a:pt x="3509391" y="0"/>
                </a:lnTo>
                <a:lnTo>
                  <a:pt x="0" y="0"/>
                </a:lnTo>
                <a:lnTo>
                  <a:pt x="0" y="1371600"/>
                </a:lnTo>
                <a:lnTo>
                  <a:pt x="0" y="1828800"/>
                </a:lnTo>
                <a:lnTo>
                  <a:pt x="0" y="2103120"/>
                </a:lnTo>
                <a:lnTo>
                  <a:pt x="0" y="2377440"/>
                </a:lnTo>
                <a:lnTo>
                  <a:pt x="0" y="4572000"/>
                </a:lnTo>
                <a:lnTo>
                  <a:pt x="3509391" y="4572000"/>
                </a:lnTo>
                <a:lnTo>
                  <a:pt x="7018782" y="4572000"/>
                </a:lnTo>
                <a:lnTo>
                  <a:pt x="7018782" y="1371600"/>
                </a:lnTo>
                <a:lnTo>
                  <a:pt x="7018782" y="0"/>
                </a:lnTo>
                <a:close/>
              </a:path>
              <a:path w="10528300" h="4572000">
                <a:moveTo>
                  <a:pt x="10528300" y="0"/>
                </a:moveTo>
                <a:lnTo>
                  <a:pt x="7018909" y="0"/>
                </a:lnTo>
                <a:lnTo>
                  <a:pt x="7018909" y="1371600"/>
                </a:lnTo>
                <a:lnTo>
                  <a:pt x="7018909" y="4572000"/>
                </a:lnTo>
                <a:lnTo>
                  <a:pt x="10528300" y="4572000"/>
                </a:lnTo>
                <a:lnTo>
                  <a:pt x="10528300" y="1371600"/>
                </a:lnTo>
                <a:lnTo>
                  <a:pt x="1052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054100" y="1333500"/>
          <a:ext cx="10528935" cy="45719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9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3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«Руководство»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383540">
                        <a:lnSpc>
                          <a:spcPts val="1420"/>
                        </a:lnSpc>
                        <a:spcBef>
                          <a:spcPts val="1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 открытость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00139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ик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се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35369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фамилия,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имя,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отчество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(последнее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наличии)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руководителя, его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заместителей;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Часть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доступность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22606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Подпункт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ж)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руководителе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его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заместителях,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руководителях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филиалов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их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93345" marR="1301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10.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размещении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руководителе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организации,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его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заместителях,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руководителях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филиалов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их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наличии)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указываются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7442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) фамилия,</a:t>
                      </a:r>
                      <a:r>
                        <a:rPr sz="1200" spc="-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имя,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отчество</a:t>
                      </a:r>
                      <a:r>
                        <a:rPr sz="1200" spc="4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наличии) </a:t>
                      </a:r>
                      <a:r>
                        <a:rPr sz="1200" spc="-254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руководителя,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его</a:t>
                      </a:r>
                      <a:r>
                        <a:rPr sz="1200" spc="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заместителей;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должность</a:t>
                      </a:r>
                      <a:r>
                        <a:rPr sz="1200" spc="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руководителя,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его</a:t>
                      </a:r>
                      <a:r>
                        <a:rPr sz="1200" spc="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заместителей;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в)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контактные</a:t>
                      </a:r>
                      <a:r>
                        <a:rPr sz="1200" spc="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телефоны;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г) адреса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электронной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почты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Постановлением Правительства</a:t>
                      </a:r>
                      <a:r>
                        <a:rPr sz="1200" spc="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РФ</a:t>
                      </a:r>
                      <a:r>
                        <a:rPr sz="1200" spc="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</a:t>
                      </a:r>
                      <a:r>
                        <a:rPr sz="12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12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июня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2023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2374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3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N</a:t>
                      </a:r>
                      <a:r>
                        <a:rPr sz="1200" spc="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937</a:t>
                      </a:r>
                      <a:r>
                        <a:rPr sz="1200" spc="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действие</a:t>
                      </a:r>
                      <a:r>
                        <a:rPr sz="1200" spc="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пункта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11</a:t>
                      </a:r>
                      <a:r>
                        <a:rPr sz="1200" spc="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(в</a:t>
                      </a:r>
                      <a:r>
                        <a:rPr sz="1200" spc="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части</a:t>
                      </a:r>
                      <a:r>
                        <a:rPr sz="1200" spc="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размещения </a:t>
                      </a:r>
                      <a:r>
                        <a:rPr sz="1200" spc="-254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персональном</a:t>
                      </a:r>
                      <a:r>
                        <a:rPr sz="1200" spc="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составе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педагогических</a:t>
                      </a:r>
                      <a:r>
                        <a:rPr sz="1200" spc="9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работников,</a:t>
                      </a:r>
                      <a:r>
                        <a:rPr sz="12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являющихся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253365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иностранными</a:t>
                      </a:r>
                      <a:r>
                        <a:rPr sz="1200" spc="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гражданами)</a:t>
                      </a:r>
                      <a:r>
                        <a:rPr sz="1200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приостановлено</a:t>
                      </a:r>
                      <a:r>
                        <a:rPr sz="1200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2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31</a:t>
                      </a:r>
                      <a:r>
                        <a:rPr sz="1200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декабря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2023</a:t>
                      </a:r>
                      <a:r>
                        <a:rPr sz="1200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включительно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должности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руководителя,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его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заместителей;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контактные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телефоны;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45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г) адреса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электронной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почты.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6349492" cy="685799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28600" y="106679"/>
              <a:ext cx="5758180" cy="6751320"/>
            </a:xfrm>
            <a:custGeom>
              <a:avLst/>
              <a:gdLst/>
              <a:ahLst/>
              <a:cxnLst/>
              <a:rect l="l" t="t" r="r" b="b"/>
              <a:pathLst>
                <a:path w="5758180" h="6751320">
                  <a:moveTo>
                    <a:pt x="5358892" y="0"/>
                  </a:moveTo>
                  <a:lnTo>
                    <a:pt x="398780" y="0"/>
                  </a:lnTo>
                  <a:lnTo>
                    <a:pt x="352273" y="2683"/>
                  </a:lnTo>
                  <a:lnTo>
                    <a:pt x="307342" y="10533"/>
                  </a:lnTo>
                  <a:lnTo>
                    <a:pt x="264286" y="23250"/>
                  </a:lnTo>
                  <a:lnTo>
                    <a:pt x="223405" y="40536"/>
                  </a:lnTo>
                  <a:lnTo>
                    <a:pt x="184997" y="62090"/>
                  </a:lnTo>
                  <a:lnTo>
                    <a:pt x="149362" y="87614"/>
                  </a:lnTo>
                  <a:lnTo>
                    <a:pt x="116798" y="116808"/>
                  </a:lnTo>
                  <a:lnTo>
                    <a:pt x="87606" y="149372"/>
                  </a:lnTo>
                  <a:lnTo>
                    <a:pt x="62084" y="185008"/>
                  </a:lnTo>
                  <a:lnTo>
                    <a:pt x="40531" y="223416"/>
                  </a:lnTo>
                  <a:lnTo>
                    <a:pt x="23247" y="264296"/>
                  </a:lnTo>
                  <a:lnTo>
                    <a:pt x="10531" y="307350"/>
                  </a:lnTo>
                  <a:lnTo>
                    <a:pt x="2682" y="352277"/>
                  </a:lnTo>
                  <a:lnTo>
                    <a:pt x="0" y="398780"/>
                  </a:lnTo>
                  <a:lnTo>
                    <a:pt x="0" y="6413500"/>
                  </a:lnTo>
                  <a:lnTo>
                    <a:pt x="2682" y="6460006"/>
                  </a:lnTo>
                  <a:lnTo>
                    <a:pt x="10531" y="6504936"/>
                  </a:lnTo>
                  <a:lnTo>
                    <a:pt x="23247" y="6547992"/>
                  </a:lnTo>
                  <a:lnTo>
                    <a:pt x="40531" y="6588873"/>
                  </a:lnTo>
                  <a:lnTo>
                    <a:pt x="62084" y="6627281"/>
                  </a:lnTo>
                  <a:lnTo>
                    <a:pt x="87606" y="6662916"/>
                  </a:lnTo>
                  <a:lnTo>
                    <a:pt x="116798" y="6695480"/>
                  </a:lnTo>
                  <a:lnTo>
                    <a:pt x="149362" y="6724672"/>
                  </a:lnTo>
                  <a:lnTo>
                    <a:pt x="184997" y="6750194"/>
                  </a:lnTo>
                  <a:lnTo>
                    <a:pt x="186998" y="6751317"/>
                  </a:lnTo>
                  <a:lnTo>
                    <a:pt x="5570662" y="6751317"/>
                  </a:lnTo>
                  <a:lnTo>
                    <a:pt x="5608299" y="6724672"/>
                  </a:lnTo>
                  <a:lnTo>
                    <a:pt x="5640863" y="6695480"/>
                  </a:lnTo>
                  <a:lnTo>
                    <a:pt x="5670057" y="6662916"/>
                  </a:lnTo>
                  <a:lnTo>
                    <a:pt x="5695581" y="6627281"/>
                  </a:lnTo>
                  <a:lnTo>
                    <a:pt x="5717135" y="6588873"/>
                  </a:lnTo>
                  <a:lnTo>
                    <a:pt x="5734421" y="6547992"/>
                  </a:lnTo>
                  <a:lnTo>
                    <a:pt x="5747138" y="6504936"/>
                  </a:lnTo>
                  <a:lnTo>
                    <a:pt x="5754988" y="6460006"/>
                  </a:lnTo>
                  <a:lnTo>
                    <a:pt x="5757672" y="6413500"/>
                  </a:lnTo>
                  <a:lnTo>
                    <a:pt x="5757672" y="398780"/>
                  </a:lnTo>
                  <a:lnTo>
                    <a:pt x="5754988" y="352277"/>
                  </a:lnTo>
                  <a:lnTo>
                    <a:pt x="5747138" y="307350"/>
                  </a:lnTo>
                  <a:lnTo>
                    <a:pt x="5734421" y="264296"/>
                  </a:lnTo>
                  <a:lnTo>
                    <a:pt x="5717135" y="223416"/>
                  </a:lnTo>
                  <a:lnTo>
                    <a:pt x="5695581" y="185008"/>
                  </a:lnTo>
                  <a:lnTo>
                    <a:pt x="5670057" y="149372"/>
                  </a:lnTo>
                  <a:lnTo>
                    <a:pt x="5640863" y="116808"/>
                  </a:lnTo>
                  <a:lnTo>
                    <a:pt x="5608299" y="87614"/>
                  </a:lnTo>
                  <a:lnTo>
                    <a:pt x="5572663" y="62090"/>
                  </a:lnTo>
                  <a:lnTo>
                    <a:pt x="5534255" y="40536"/>
                  </a:lnTo>
                  <a:lnTo>
                    <a:pt x="5493375" y="23250"/>
                  </a:lnTo>
                  <a:lnTo>
                    <a:pt x="5450321" y="10533"/>
                  </a:lnTo>
                  <a:lnTo>
                    <a:pt x="5405394" y="2683"/>
                  </a:lnTo>
                  <a:lnTo>
                    <a:pt x="53588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27776" y="0"/>
              <a:ext cx="6364223" cy="685799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214871" y="106679"/>
              <a:ext cx="5755005" cy="6751320"/>
            </a:xfrm>
            <a:custGeom>
              <a:avLst/>
              <a:gdLst/>
              <a:ahLst/>
              <a:cxnLst/>
              <a:rect l="l" t="t" r="r" b="b"/>
              <a:pathLst>
                <a:path w="5755005" h="6751320">
                  <a:moveTo>
                    <a:pt x="5356098" y="0"/>
                  </a:moveTo>
                  <a:lnTo>
                    <a:pt x="398525" y="0"/>
                  </a:lnTo>
                  <a:lnTo>
                    <a:pt x="352051" y="2681"/>
                  </a:lnTo>
                  <a:lnTo>
                    <a:pt x="307150" y="10525"/>
                  </a:lnTo>
                  <a:lnTo>
                    <a:pt x="264123" y="23234"/>
                  </a:lnTo>
                  <a:lnTo>
                    <a:pt x="223268" y="40508"/>
                  </a:lnTo>
                  <a:lnTo>
                    <a:pt x="184884" y="62047"/>
                  </a:lnTo>
                  <a:lnTo>
                    <a:pt x="149272" y="87554"/>
                  </a:lnTo>
                  <a:lnTo>
                    <a:pt x="116728" y="116728"/>
                  </a:lnTo>
                  <a:lnTo>
                    <a:pt x="87554" y="149272"/>
                  </a:lnTo>
                  <a:lnTo>
                    <a:pt x="62047" y="184884"/>
                  </a:lnTo>
                  <a:lnTo>
                    <a:pt x="40508" y="223268"/>
                  </a:lnTo>
                  <a:lnTo>
                    <a:pt x="23234" y="264123"/>
                  </a:lnTo>
                  <a:lnTo>
                    <a:pt x="10525" y="307150"/>
                  </a:lnTo>
                  <a:lnTo>
                    <a:pt x="2681" y="352051"/>
                  </a:lnTo>
                  <a:lnTo>
                    <a:pt x="0" y="398525"/>
                  </a:lnTo>
                  <a:lnTo>
                    <a:pt x="0" y="6413715"/>
                  </a:lnTo>
                  <a:lnTo>
                    <a:pt x="2681" y="6460196"/>
                  </a:lnTo>
                  <a:lnTo>
                    <a:pt x="10525" y="6505102"/>
                  </a:lnTo>
                  <a:lnTo>
                    <a:pt x="23234" y="6548134"/>
                  </a:lnTo>
                  <a:lnTo>
                    <a:pt x="40508" y="6588993"/>
                  </a:lnTo>
                  <a:lnTo>
                    <a:pt x="62047" y="6627380"/>
                  </a:lnTo>
                  <a:lnTo>
                    <a:pt x="87554" y="6662996"/>
                  </a:lnTo>
                  <a:lnTo>
                    <a:pt x="116728" y="6695542"/>
                  </a:lnTo>
                  <a:lnTo>
                    <a:pt x="149272" y="6724719"/>
                  </a:lnTo>
                  <a:lnTo>
                    <a:pt x="184884" y="6750227"/>
                  </a:lnTo>
                  <a:lnTo>
                    <a:pt x="186826" y="6751317"/>
                  </a:lnTo>
                  <a:lnTo>
                    <a:pt x="5567797" y="6751317"/>
                  </a:lnTo>
                  <a:lnTo>
                    <a:pt x="5605351" y="6724719"/>
                  </a:lnTo>
                  <a:lnTo>
                    <a:pt x="5637895" y="6695542"/>
                  </a:lnTo>
                  <a:lnTo>
                    <a:pt x="5667069" y="6662996"/>
                  </a:lnTo>
                  <a:lnTo>
                    <a:pt x="5692576" y="6627380"/>
                  </a:lnTo>
                  <a:lnTo>
                    <a:pt x="5714115" y="6588993"/>
                  </a:lnTo>
                  <a:lnTo>
                    <a:pt x="5731389" y="6548134"/>
                  </a:lnTo>
                  <a:lnTo>
                    <a:pt x="5744098" y="6505102"/>
                  </a:lnTo>
                  <a:lnTo>
                    <a:pt x="5751942" y="6460196"/>
                  </a:lnTo>
                  <a:lnTo>
                    <a:pt x="5754624" y="6413715"/>
                  </a:lnTo>
                  <a:lnTo>
                    <a:pt x="5754624" y="398525"/>
                  </a:lnTo>
                  <a:lnTo>
                    <a:pt x="5751942" y="352051"/>
                  </a:lnTo>
                  <a:lnTo>
                    <a:pt x="5744098" y="307150"/>
                  </a:lnTo>
                  <a:lnTo>
                    <a:pt x="5731389" y="264123"/>
                  </a:lnTo>
                  <a:lnTo>
                    <a:pt x="5714115" y="223268"/>
                  </a:lnTo>
                  <a:lnTo>
                    <a:pt x="5692576" y="184884"/>
                  </a:lnTo>
                  <a:lnTo>
                    <a:pt x="5667069" y="149272"/>
                  </a:lnTo>
                  <a:lnTo>
                    <a:pt x="5637895" y="116728"/>
                  </a:lnTo>
                  <a:lnTo>
                    <a:pt x="5605351" y="87554"/>
                  </a:lnTo>
                  <a:lnTo>
                    <a:pt x="5569739" y="62047"/>
                  </a:lnTo>
                  <a:lnTo>
                    <a:pt x="5531355" y="40508"/>
                  </a:lnTo>
                  <a:lnTo>
                    <a:pt x="5490500" y="23234"/>
                  </a:lnTo>
                  <a:lnTo>
                    <a:pt x="5447473" y="10525"/>
                  </a:lnTo>
                  <a:lnTo>
                    <a:pt x="5402572" y="2681"/>
                  </a:lnTo>
                  <a:lnTo>
                    <a:pt x="53560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37412" y="564260"/>
            <a:ext cx="4723765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74930" indent="5715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Образовательные </a:t>
            </a:r>
            <a:r>
              <a:rPr sz="1800" dirty="0">
                <a:latin typeface="Calibri"/>
                <a:cs typeface="Calibri"/>
              </a:rPr>
              <a:t>организации </a:t>
            </a:r>
            <a:r>
              <a:rPr sz="1800" spc="-10" dirty="0">
                <a:solidFill>
                  <a:srgbClr val="C00000"/>
                </a:solidFill>
                <a:latin typeface="Calibri"/>
                <a:cs typeface="Calibri"/>
              </a:rPr>
              <a:t>формируют </a:t>
            </a: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 открытые</a:t>
            </a:r>
            <a:r>
              <a:rPr sz="1800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и</a:t>
            </a:r>
            <a:r>
              <a:rPr sz="1800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Calibri"/>
                <a:cs typeface="Calibri"/>
              </a:rPr>
              <a:t>общедоступные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 информационные </a:t>
            </a:r>
            <a:r>
              <a:rPr sz="1800" spc="-39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ресурсы</a:t>
            </a:r>
            <a:r>
              <a:rPr sz="1800" spc="-5" dirty="0">
                <a:latin typeface="Calibri"/>
                <a:cs typeface="Calibri"/>
              </a:rPr>
              <a:t>, </a:t>
            </a:r>
            <a:r>
              <a:rPr sz="1800" spc="-10" dirty="0">
                <a:latin typeface="Calibri"/>
                <a:cs typeface="Calibri"/>
              </a:rPr>
              <a:t>содержащие </a:t>
            </a:r>
            <a:r>
              <a:rPr sz="1800" dirty="0">
                <a:latin typeface="Calibri"/>
                <a:cs typeface="Calibri"/>
              </a:rPr>
              <a:t>информацию об </a:t>
            </a:r>
            <a:r>
              <a:rPr sz="1800" spc="5" dirty="0">
                <a:latin typeface="Calibri"/>
                <a:cs typeface="Calibri"/>
              </a:rPr>
              <a:t>их 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деятельности,</a:t>
            </a:r>
            <a:r>
              <a:rPr sz="1800" dirty="0">
                <a:latin typeface="Calibri"/>
                <a:cs typeface="Calibri"/>
              </a:rPr>
              <a:t> и </a:t>
            </a:r>
            <a:r>
              <a:rPr sz="1800" spc="-5" dirty="0">
                <a:latin typeface="Calibri"/>
                <a:cs typeface="Calibri"/>
              </a:rPr>
              <a:t>обеспечивают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доступ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таким 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ресурсам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посредством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размещения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их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alibri"/>
                <a:cs typeface="Calibri"/>
              </a:rPr>
              <a:t>информационно-телекоммуникационных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сетях,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в</a:t>
            </a:r>
            <a:r>
              <a:rPr sz="1800" spc="-10" dirty="0">
                <a:solidFill>
                  <a:srgbClr val="C00000"/>
                </a:solidFill>
                <a:latin typeface="Calibri"/>
                <a:cs typeface="Calibri"/>
              </a:rPr>
              <a:t> том</a:t>
            </a: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числе</a:t>
            </a:r>
            <a:r>
              <a:rPr sz="18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на</a:t>
            </a:r>
            <a:r>
              <a:rPr sz="1800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официальном</a:t>
            </a:r>
            <a:r>
              <a:rPr sz="18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сайте</a:t>
            </a:r>
            <a:r>
              <a:rPr sz="1800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5" dirty="0">
                <a:latin typeface="Calibri"/>
                <a:cs typeface="Calibri"/>
              </a:rPr>
              <a:t> сети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«Интернет»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0252" y="3308730"/>
            <a:ext cx="49891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(официальный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сайт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 </a:t>
            </a:r>
            <a:r>
              <a:rPr sz="1800" dirty="0">
                <a:latin typeface="Calibri"/>
                <a:cs typeface="Calibri"/>
              </a:rPr>
              <a:t>организации</a:t>
            </a:r>
            <a:endParaRPr sz="180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проверяется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органами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контроля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(надзора)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563614" y="615188"/>
            <a:ext cx="510857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790" marR="93980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Мониторинг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 в</a:t>
            </a: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 сфере</a:t>
            </a:r>
            <a:r>
              <a:rPr sz="1800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образования</a:t>
            </a:r>
            <a:r>
              <a:rPr sz="1800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Calibri"/>
                <a:cs typeface="Calibri"/>
              </a:rPr>
              <a:t>осуществляется </a:t>
            </a:r>
            <a:r>
              <a:rPr sz="1800" spc="-39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основе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данных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федерального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статистического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наблюдения,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обследований,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социологических</a:t>
            </a:r>
            <a:endParaRPr sz="18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обследований,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также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информации</a:t>
            </a:r>
            <a:r>
              <a:rPr sz="1800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на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официальных</a:t>
            </a:r>
            <a:r>
              <a:rPr sz="1800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сайтах</a:t>
            </a:r>
            <a:r>
              <a:rPr sz="1800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образовательных</a:t>
            </a:r>
            <a:r>
              <a:rPr sz="1800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организаций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42861" y="5185994"/>
            <a:ext cx="5103495" cy="1398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latin typeface="Calibri"/>
                <a:cs typeface="Calibri"/>
              </a:rPr>
              <a:t>ст.97</a:t>
            </a:r>
            <a:r>
              <a:rPr sz="1800" i="1" spc="2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Федерального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закона</a:t>
            </a:r>
            <a:r>
              <a:rPr sz="1800" i="1" spc="-2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от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29.12.2012 </a:t>
            </a:r>
            <a:r>
              <a:rPr sz="1800" i="1" dirty="0">
                <a:latin typeface="Calibri"/>
                <a:cs typeface="Calibri"/>
              </a:rPr>
              <a:t>№</a:t>
            </a:r>
            <a:r>
              <a:rPr sz="1800" i="1" spc="5" dirty="0">
                <a:latin typeface="Calibri"/>
                <a:cs typeface="Calibri"/>
              </a:rPr>
              <a:t> 273-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800" i="1" spc="-20" dirty="0">
                <a:latin typeface="Calibri"/>
                <a:cs typeface="Calibri"/>
              </a:rPr>
              <a:t>ФЗ</a:t>
            </a:r>
            <a:r>
              <a:rPr sz="1800" i="1" spc="-5" dirty="0">
                <a:latin typeface="Calibri"/>
                <a:cs typeface="Calibri"/>
              </a:rPr>
              <a:t> «Об</a:t>
            </a:r>
            <a:r>
              <a:rPr sz="1800" i="1" spc="1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образовании</a:t>
            </a:r>
            <a:r>
              <a:rPr sz="1800" i="1" spc="-4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в</a:t>
            </a:r>
            <a:r>
              <a:rPr sz="1800" i="1" spc="-10" dirty="0">
                <a:latin typeface="Calibri"/>
                <a:cs typeface="Calibri"/>
              </a:rPr>
              <a:t> Российской</a:t>
            </a:r>
            <a:r>
              <a:rPr sz="1800" i="1" spc="2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Федерации»,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i="1" spc="-5" dirty="0">
                <a:latin typeface="Calibri"/>
                <a:cs typeface="Calibri"/>
              </a:rPr>
              <a:t>постановление Правительства</a:t>
            </a:r>
            <a:r>
              <a:rPr sz="1800" i="1" spc="-2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РФ</a:t>
            </a:r>
            <a:r>
              <a:rPr sz="1800" i="1" spc="-5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от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05.08.2013</a:t>
            </a:r>
            <a:endParaRPr sz="1800">
              <a:latin typeface="Calibri"/>
              <a:cs typeface="Calibri"/>
            </a:endParaRPr>
          </a:p>
          <a:p>
            <a:pPr marL="12065" marR="5080" algn="ctr">
              <a:lnSpc>
                <a:spcPct val="100000"/>
              </a:lnSpc>
            </a:pPr>
            <a:r>
              <a:rPr sz="1800" i="1" dirty="0">
                <a:latin typeface="Calibri"/>
                <a:cs typeface="Calibri"/>
              </a:rPr>
              <a:t>№ 662 </a:t>
            </a:r>
            <a:r>
              <a:rPr sz="1800" i="1" spc="-5" dirty="0">
                <a:latin typeface="Calibri"/>
                <a:cs typeface="Calibri"/>
              </a:rPr>
              <a:t>«Об осуществлении мониторинга системы </a:t>
            </a:r>
            <a:r>
              <a:rPr sz="1800" i="1" spc="-39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образования»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77646" y="5643778"/>
            <a:ext cx="466661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latin typeface="Calibri"/>
                <a:cs typeface="Calibri"/>
              </a:rPr>
              <a:t>ч.1</a:t>
            </a:r>
            <a:r>
              <a:rPr sz="1800" i="1" spc="-10" dirty="0">
                <a:latin typeface="Calibri"/>
                <a:cs typeface="Calibri"/>
              </a:rPr>
              <a:t> ст.29</a:t>
            </a:r>
            <a:r>
              <a:rPr sz="1800" i="1" spc="1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Федерального</a:t>
            </a:r>
            <a:r>
              <a:rPr sz="1800" i="1" spc="-1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закона</a:t>
            </a:r>
            <a:r>
              <a:rPr sz="1800" i="1" spc="-2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от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29.12.20212</a:t>
            </a:r>
            <a:endParaRPr sz="1800">
              <a:latin typeface="Calibri"/>
              <a:cs typeface="Calibri"/>
            </a:endParaRPr>
          </a:p>
          <a:p>
            <a:pPr marL="341630" marR="336550" algn="ctr">
              <a:lnSpc>
                <a:spcPct val="100000"/>
              </a:lnSpc>
            </a:pPr>
            <a:r>
              <a:rPr sz="1800" i="1" spc="-5" dirty="0">
                <a:latin typeface="Calibri"/>
                <a:cs typeface="Calibri"/>
              </a:rPr>
              <a:t>№273-ФЗ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«Об </a:t>
            </a:r>
            <a:r>
              <a:rPr sz="1800" i="1" dirty="0">
                <a:latin typeface="Calibri"/>
                <a:cs typeface="Calibri"/>
              </a:rPr>
              <a:t>образовании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в</a:t>
            </a:r>
            <a:r>
              <a:rPr sz="1800" i="1" spc="-25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Российской </a:t>
            </a:r>
            <a:r>
              <a:rPr sz="1800" i="1" spc="-39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Федерации»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545336"/>
            <a:ext cx="6819265" cy="3914775"/>
            <a:chOff x="0" y="1545336"/>
            <a:chExt cx="6819265" cy="39147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45336"/>
              <a:ext cx="6819011" cy="391426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0791" y="1865376"/>
              <a:ext cx="6212205" cy="3188335"/>
            </a:xfrm>
            <a:custGeom>
              <a:avLst/>
              <a:gdLst/>
              <a:ahLst/>
              <a:cxnLst/>
              <a:rect l="l" t="t" r="r" b="b"/>
              <a:pathLst>
                <a:path w="6212205" h="3188335">
                  <a:moveTo>
                    <a:pt x="5990971" y="0"/>
                  </a:moveTo>
                  <a:lnTo>
                    <a:pt x="220814" y="0"/>
                  </a:lnTo>
                  <a:lnTo>
                    <a:pt x="176315" y="4483"/>
                  </a:lnTo>
                  <a:lnTo>
                    <a:pt x="134866" y="17345"/>
                  </a:lnTo>
                  <a:lnTo>
                    <a:pt x="97358" y="37698"/>
                  </a:lnTo>
                  <a:lnTo>
                    <a:pt x="64677" y="64658"/>
                  </a:lnTo>
                  <a:lnTo>
                    <a:pt x="37713" y="97339"/>
                  </a:lnTo>
                  <a:lnTo>
                    <a:pt x="17353" y="134856"/>
                  </a:lnTo>
                  <a:lnTo>
                    <a:pt x="4486" y="176322"/>
                  </a:lnTo>
                  <a:lnTo>
                    <a:pt x="0" y="220852"/>
                  </a:lnTo>
                  <a:lnTo>
                    <a:pt x="0" y="2967355"/>
                  </a:lnTo>
                  <a:lnTo>
                    <a:pt x="4486" y="3011885"/>
                  </a:lnTo>
                  <a:lnTo>
                    <a:pt x="17353" y="3053351"/>
                  </a:lnTo>
                  <a:lnTo>
                    <a:pt x="37713" y="3090868"/>
                  </a:lnTo>
                  <a:lnTo>
                    <a:pt x="64677" y="3123549"/>
                  </a:lnTo>
                  <a:lnTo>
                    <a:pt x="97358" y="3150509"/>
                  </a:lnTo>
                  <a:lnTo>
                    <a:pt x="134866" y="3170862"/>
                  </a:lnTo>
                  <a:lnTo>
                    <a:pt x="176315" y="3183724"/>
                  </a:lnTo>
                  <a:lnTo>
                    <a:pt x="220814" y="3188208"/>
                  </a:lnTo>
                  <a:lnTo>
                    <a:pt x="5990971" y="3188208"/>
                  </a:lnTo>
                  <a:lnTo>
                    <a:pt x="6035501" y="3183724"/>
                  </a:lnTo>
                  <a:lnTo>
                    <a:pt x="6076967" y="3170862"/>
                  </a:lnTo>
                  <a:lnTo>
                    <a:pt x="6114484" y="3150509"/>
                  </a:lnTo>
                  <a:lnTo>
                    <a:pt x="6147165" y="3123549"/>
                  </a:lnTo>
                  <a:lnTo>
                    <a:pt x="6174125" y="3090868"/>
                  </a:lnTo>
                  <a:lnTo>
                    <a:pt x="6194478" y="3053351"/>
                  </a:lnTo>
                  <a:lnTo>
                    <a:pt x="6207340" y="3011885"/>
                  </a:lnTo>
                  <a:lnTo>
                    <a:pt x="6211824" y="2967355"/>
                  </a:lnTo>
                  <a:lnTo>
                    <a:pt x="6211824" y="220852"/>
                  </a:lnTo>
                  <a:lnTo>
                    <a:pt x="6207340" y="176322"/>
                  </a:lnTo>
                  <a:lnTo>
                    <a:pt x="6194478" y="134856"/>
                  </a:lnTo>
                  <a:lnTo>
                    <a:pt x="6174125" y="97339"/>
                  </a:lnTo>
                  <a:lnTo>
                    <a:pt x="6147165" y="64658"/>
                  </a:lnTo>
                  <a:lnTo>
                    <a:pt x="6114484" y="37698"/>
                  </a:lnTo>
                  <a:lnTo>
                    <a:pt x="6076967" y="17345"/>
                  </a:lnTo>
                  <a:lnTo>
                    <a:pt x="6035501" y="4483"/>
                  </a:lnTo>
                  <a:lnTo>
                    <a:pt x="59909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42340" y="3032582"/>
            <a:ext cx="13442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6.</a:t>
            </a:r>
            <a:r>
              <a:rPr sz="1800" b="1" spc="-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C00000"/>
                </a:solidFill>
                <a:latin typeface="Calibri"/>
                <a:cs typeface="Calibri"/>
              </a:rPr>
              <a:t>Подраздел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2340" y="3249244"/>
            <a:ext cx="453136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10" dirty="0">
                <a:solidFill>
                  <a:srgbClr val="C00000"/>
                </a:solidFill>
                <a:latin typeface="Calibri"/>
                <a:cs typeface="Calibri"/>
              </a:rPr>
              <a:t>«Педагогический</a:t>
            </a:r>
            <a:r>
              <a:rPr sz="3200" b="1" spc="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C00000"/>
                </a:solidFill>
                <a:latin typeface="Calibri"/>
                <a:cs typeface="Calibri"/>
              </a:rPr>
              <a:t>состав»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54100" y="1333499"/>
            <a:ext cx="10528300" cy="4206240"/>
          </a:xfrm>
          <a:custGeom>
            <a:avLst/>
            <a:gdLst/>
            <a:ahLst/>
            <a:cxnLst/>
            <a:rect l="l" t="t" r="r" b="b"/>
            <a:pathLst>
              <a:path w="10528300" h="4206240">
                <a:moveTo>
                  <a:pt x="7018782" y="0"/>
                </a:moveTo>
                <a:lnTo>
                  <a:pt x="3509391" y="0"/>
                </a:lnTo>
                <a:lnTo>
                  <a:pt x="0" y="0"/>
                </a:lnTo>
                <a:lnTo>
                  <a:pt x="0" y="1371600"/>
                </a:lnTo>
                <a:lnTo>
                  <a:pt x="0" y="1828800"/>
                </a:lnTo>
                <a:lnTo>
                  <a:pt x="0" y="2103120"/>
                </a:lnTo>
                <a:lnTo>
                  <a:pt x="0" y="2560320"/>
                </a:lnTo>
                <a:lnTo>
                  <a:pt x="3509391" y="2560320"/>
                </a:lnTo>
                <a:lnTo>
                  <a:pt x="0" y="2560332"/>
                </a:lnTo>
                <a:lnTo>
                  <a:pt x="0" y="4206240"/>
                </a:lnTo>
                <a:lnTo>
                  <a:pt x="3509391" y="4206240"/>
                </a:lnTo>
                <a:lnTo>
                  <a:pt x="7018782" y="4206240"/>
                </a:lnTo>
                <a:lnTo>
                  <a:pt x="7018782" y="1371600"/>
                </a:lnTo>
                <a:lnTo>
                  <a:pt x="7018782" y="0"/>
                </a:lnTo>
                <a:close/>
              </a:path>
              <a:path w="10528300" h="4206240">
                <a:moveTo>
                  <a:pt x="10528300" y="0"/>
                </a:moveTo>
                <a:lnTo>
                  <a:pt x="7018909" y="0"/>
                </a:lnTo>
                <a:lnTo>
                  <a:pt x="7018909" y="1371600"/>
                </a:lnTo>
                <a:lnTo>
                  <a:pt x="7018909" y="4206240"/>
                </a:lnTo>
                <a:lnTo>
                  <a:pt x="10528300" y="4206240"/>
                </a:lnTo>
                <a:lnTo>
                  <a:pt x="10528300" y="1371600"/>
                </a:lnTo>
                <a:lnTo>
                  <a:pt x="1052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054100" y="1333500"/>
          <a:ext cx="10528935" cy="42062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9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«Педагогический</a:t>
                      </a:r>
                      <a:r>
                        <a:rPr sz="1800" b="1" spc="-8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состав»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ра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ова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на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уки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0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ав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100" b="1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 открытость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00139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ик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се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35369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фамилия,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имя,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отчество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(последнее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наличии)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педагогического</a:t>
                      </a:r>
                      <a:r>
                        <a:rPr sz="12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работника;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Часть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доступность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ts val="1435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ts val="1675"/>
                        </a:lnSpc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Подпункт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з)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 персональном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составе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 marR="34734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педагогических</a:t>
                      </a:r>
                      <a:r>
                        <a:rPr sz="14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работников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указанием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уровня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образования,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квалификации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опыта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работы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11.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размещении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965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персональном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составе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педагогических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работников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указываются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а) фамилия,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имя,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отчество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наличии)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15" dirty="0">
                          <a:latin typeface="Calibri"/>
                          <a:cs typeface="Calibri"/>
                        </a:rPr>
                        <a:t>педагогического</a:t>
                      </a:r>
                      <a:r>
                        <a:rPr sz="12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работника;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занимаемая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должность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(должности);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в)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преподаваемые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учебные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предметы,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курсы,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дисциплины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(модули);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447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г) уровень (уровни) профессионального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указанием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наименования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направления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(или)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 научной,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квалификации;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26238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д)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ученая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степень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наличии);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ученое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звание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(при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занимаемая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должность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(должности);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9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преподаваемые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учебные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предметы,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курсы,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дисциплины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(модули);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5920">
                <a:tc>
                  <a:txBody>
                    <a:bodyPr/>
                    <a:lstStyle/>
                    <a:p>
                      <a:pPr marL="91440" marR="1466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г) уровень (уровни) профессионального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указанием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наименования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направления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(или)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 научной,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квалификации;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54100" y="1333499"/>
            <a:ext cx="10528300" cy="3657600"/>
          </a:xfrm>
          <a:custGeom>
            <a:avLst/>
            <a:gdLst/>
            <a:ahLst/>
            <a:cxnLst/>
            <a:rect l="l" t="t" r="r" b="b"/>
            <a:pathLst>
              <a:path w="10528300" h="3657600">
                <a:moveTo>
                  <a:pt x="7018782" y="0"/>
                </a:moveTo>
                <a:lnTo>
                  <a:pt x="3509391" y="0"/>
                </a:lnTo>
                <a:lnTo>
                  <a:pt x="0" y="0"/>
                </a:lnTo>
                <a:lnTo>
                  <a:pt x="0" y="1371600"/>
                </a:lnTo>
                <a:lnTo>
                  <a:pt x="0" y="1828800"/>
                </a:lnTo>
                <a:lnTo>
                  <a:pt x="0" y="2468880"/>
                </a:lnTo>
                <a:lnTo>
                  <a:pt x="0" y="3657600"/>
                </a:lnTo>
                <a:lnTo>
                  <a:pt x="3509391" y="3657600"/>
                </a:lnTo>
                <a:lnTo>
                  <a:pt x="7018782" y="3657600"/>
                </a:lnTo>
                <a:lnTo>
                  <a:pt x="7018782" y="1371600"/>
                </a:lnTo>
                <a:lnTo>
                  <a:pt x="7018782" y="0"/>
                </a:lnTo>
                <a:close/>
              </a:path>
              <a:path w="10528300" h="3657600">
                <a:moveTo>
                  <a:pt x="10528300" y="0"/>
                </a:moveTo>
                <a:lnTo>
                  <a:pt x="7018909" y="0"/>
                </a:lnTo>
                <a:lnTo>
                  <a:pt x="7018909" y="1371600"/>
                </a:lnTo>
                <a:lnTo>
                  <a:pt x="7018909" y="3657600"/>
                </a:lnTo>
                <a:lnTo>
                  <a:pt x="10528300" y="3657600"/>
                </a:lnTo>
                <a:lnTo>
                  <a:pt x="10528300" y="1371600"/>
                </a:lnTo>
                <a:lnTo>
                  <a:pt x="1052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054100" y="1333500"/>
          <a:ext cx="10528935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9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«Педагогический</a:t>
                      </a:r>
                      <a:r>
                        <a:rPr sz="1800" b="1" spc="-8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состав»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ра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ова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на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уки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0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ав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100" b="1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 открытость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00139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ик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се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35369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ж)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сведения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повышении</a:t>
                      </a:r>
                      <a:r>
                        <a:rPr sz="1200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квалификации</a:t>
                      </a:r>
                      <a:r>
                        <a:rPr sz="1200" spc="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spc="-5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Calibri"/>
                          <a:cs typeface="Calibri"/>
                        </a:rPr>
                        <a:t>(за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u="sng" spc="-5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Calibri"/>
                          <a:cs typeface="Calibri"/>
                        </a:rPr>
                        <a:t>последние</a:t>
                      </a:r>
                      <a:r>
                        <a:rPr sz="1200" u="sng" spc="-15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u="sng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Calibri"/>
                          <a:cs typeface="Calibri"/>
                        </a:rPr>
                        <a:t>3</a:t>
                      </a:r>
                      <a:r>
                        <a:rPr sz="1200" u="sng" spc="-15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Calibri"/>
                          <a:cs typeface="Calibri"/>
                        </a:rPr>
                        <a:t> года);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Часть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доступность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ts val="1435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ts val="1675"/>
                        </a:lnSpc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Подпункт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ж)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руководителе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 marR="40449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образовательной организации,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его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заместителях,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руководителях</a:t>
                      </a:r>
                      <a:r>
                        <a:rPr sz="14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филиалов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4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их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наличии);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11.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размещении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965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персональном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составе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педагогических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работников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указываются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ж)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сведения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повышении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квалификации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(за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последние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года);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8732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з)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сведения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профессиональной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переподготовке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9050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и)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сведения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продолжительности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опыта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(лет)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работы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профессиональной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сфере,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соответствующей образовательной деятельности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реализации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учебных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предметов,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курсов,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дисциплин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(модулей);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з)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сведения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профессиональной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переподготовке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91440" marR="19240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сведения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продолжительности</a:t>
                      </a:r>
                      <a:r>
                        <a:rPr sz="1200" spc="3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опыта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(лет)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работы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в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профессиональной</a:t>
                      </a:r>
                      <a:r>
                        <a:rPr sz="1200" spc="3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сфере,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соответствующей образовательной деятельности </a:t>
                      </a:r>
                      <a:r>
                        <a:rPr sz="1200" spc="-26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реализации</a:t>
                      </a:r>
                      <a:r>
                        <a:rPr sz="1200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учебных</a:t>
                      </a:r>
                      <a:r>
                        <a:rPr sz="1200" spc="-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предметов,</a:t>
                      </a:r>
                      <a:r>
                        <a:rPr sz="1200" spc="5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курсов,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дисциплин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(модулей);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54100" y="1333499"/>
            <a:ext cx="10528300" cy="5120640"/>
          </a:xfrm>
          <a:custGeom>
            <a:avLst/>
            <a:gdLst/>
            <a:ahLst/>
            <a:cxnLst/>
            <a:rect l="l" t="t" r="r" b="b"/>
            <a:pathLst>
              <a:path w="10528300" h="5120640">
                <a:moveTo>
                  <a:pt x="7018782" y="0"/>
                </a:moveTo>
                <a:lnTo>
                  <a:pt x="3509391" y="0"/>
                </a:lnTo>
                <a:lnTo>
                  <a:pt x="0" y="0"/>
                </a:lnTo>
                <a:lnTo>
                  <a:pt x="0" y="1371600"/>
                </a:lnTo>
                <a:lnTo>
                  <a:pt x="0" y="5120640"/>
                </a:lnTo>
                <a:lnTo>
                  <a:pt x="3509391" y="5120640"/>
                </a:lnTo>
                <a:lnTo>
                  <a:pt x="7018782" y="5120640"/>
                </a:lnTo>
                <a:lnTo>
                  <a:pt x="7018782" y="1371600"/>
                </a:lnTo>
                <a:lnTo>
                  <a:pt x="7018782" y="0"/>
                </a:lnTo>
                <a:close/>
              </a:path>
              <a:path w="10528300" h="5120640">
                <a:moveTo>
                  <a:pt x="10528300" y="0"/>
                </a:moveTo>
                <a:lnTo>
                  <a:pt x="7018909" y="0"/>
                </a:lnTo>
                <a:lnTo>
                  <a:pt x="7018909" y="1371600"/>
                </a:lnTo>
                <a:lnTo>
                  <a:pt x="7018909" y="5120640"/>
                </a:lnTo>
                <a:lnTo>
                  <a:pt x="10528300" y="5120640"/>
                </a:lnTo>
                <a:lnTo>
                  <a:pt x="10528300" y="1371600"/>
                </a:lnTo>
                <a:lnTo>
                  <a:pt x="1052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054100" y="1333500"/>
          <a:ext cx="10528935" cy="5120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9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«Педагогический</a:t>
                      </a:r>
                      <a:r>
                        <a:rPr sz="1800" b="1" spc="-8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состав»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ра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ова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на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уки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0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ав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100" b="1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 открытость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00139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ик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се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35369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90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к)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наименование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общеобразовательной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2451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(общеобразовательных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программ),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код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наименование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профессии,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(специальностей),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направления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(направлений)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укрупненной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группы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профессий,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специальностей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направлений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2063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профессиональной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высшего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бакалавриата, специалитета,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магистратуры,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ординатуры,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ассистентуры-стажировки,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шифр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наименование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области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науки,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группы научных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специальностей,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научной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365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(программ)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научных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научно-педагогических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кадров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аспирантуре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(адъюнктуре),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реализации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которых</a:t>
                      </a:r>
                      <a:r>
                        <a:rPr sz="12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участвует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педагогический</a:t>
                      </a:r>
                      <a:r>
                        <a:rPr sz="12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работник</a:t>
                      </a:r>
                      <a:r>
                        <a:rPr sz="1200" u="sng" spc="-7" baseline="24305" dirty="0">
                          <a:solidFill>
                            <a:srgbClr val="0462C1"/>
                          </a:solidFill>
                          <a:uFill>
                            <a:solidFill>
                              <a:srgbClr val="0462C1"/>
                            </a:solidFill>
                          </a:uFill>
                          <a:latin typeface="Calibri"/>
                          <a:cs typeface="Calibri"/>
                          <a:hlinkClick r:id="rId2"/>
                        </a:rPr>
                        <a:t>15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Часть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доступность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ts val="1435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ts val="1675"/>
                        </a:lnSpc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Подпункт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з)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 персональном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составе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 marR="34734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педагогических</a:t>
                      </a:r>
                      <a:r>
                        <a:rPr sz="14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работников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указанием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уровня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образования,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квалификации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опыта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работы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11.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размещении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965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персональном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составе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педагогических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работников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указываются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к)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наименование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общеобразовательной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243204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(общеобразовательных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программ),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код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наименование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профессии,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(специальностей),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направления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(направлений)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2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укрупненной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группы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профессий,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специальностей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направлений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2044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профессиональной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высшего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бакалавриата,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специалитета,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53149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магистратуры,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ординатуры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ассистентуры-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стажировки,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шифр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наименование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области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0413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науки,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группы научных специальностей, научной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(программ)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научных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научно-педагогических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кадров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аспирантуре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(адъюнктуре),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реализации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которых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участвует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педагогический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работник.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816863"/>
            <a:ext cx="11287760" cy="2411730"/>
            <a:chOff x="0" y="816863"/>
            <a:chExt cx="11287760" cy="2411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816863"/>
              <a:ext cx="11287379" cy="241147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25552" y="1136904"/>
              <a:ext cx="10671175" cy="1701164"/>
            </a:xfrm>
            <a:custGeom>
              <a:avLst/>
              <a:gdLst/>
              <a:ahLst/>
              <a:cxnLst/>
              <a:rect l="l" t="t" r="r" b="b"/>
              <a:pathLst>
                <a:path w="10671175" h="1701164">
                  <a:moveTo>
                    <a:pt x="10387584" y="0"/>
                  </a:moveTo>
                  <a:lnTo>
                    <a:pt x="283463" y="0"/>
                  </a:lnTo>
                  <a:lnTo>
                    <a:pt x="237484" y="3709"/>
                  </a:lnTo>
                  <a:lnTo>
                    <a:pt x="193867" y="14447"/>
                  </a:lnTo>
                  <a:lnTo>
                    <a:pt x="153195" y="31632"/>
                  </a:lnTo>
                  <a:lnTo>
                    <a:pt x="116053" y="54681"/>
                  </a:lnTo>
                  <a:lnTo>
                    <a:pt x="83024" y="83010"/>
                  </a:lnTo>
                  <a:lnTo>
                    <a:pt x="54692" y="116037"/>
                  </a:lnTo>
                  <a:lnTo>
                    <a:pt x="31639" y="153179"/>
                  </a:lnTo>
                  <a:lnTo>
                    <a:pt x="14451" y="193852"/>
                  </a:lnTo>
                  <a:lnTo>
                    <a:pt x="3710" y="237475"/>
                  </a:lnTo>
                  <a:lnTo>
                    <a:pt x="0" y="283463"/>
                  </a:lnTo>
                  <a:lnTo>
                    <a:pt x="0" y="1417320"/>
                  </a:lnTo>
                  <a:lnTo>
                    <a:pt x="3710" y="1463308"/>
                  </a:lnTo>
                  <a:lnTo>
                    <a:pt x="14451" y="1506931"/>
                  </a:lnTo>
                  <a:lnTo>
                    <a:pt x="31639" y="1547604"/>
                  </a:lnTo>
                  <a:lnTo>
                    <a:pt x="54692" y="1584746"/>
                  </a:lnTo>
                  <a:lnTo>
                    <a:pt x="83024" y="1617773"/>
                  </a:lnTo>
                  <a:lnTo>
                    <a:pt x="116053" y="1646102"/>
                  </a:lnTo>
                  <a:lnTo>
                    <a:pt x="153195" y="1669151"/>
                  </a:lnTo>
                  <a:lnTo>
                    <a:pt x="193867" y="1686336"/>
                  </a:lnTo>
                  <a:lnTo>
                    <a:pt x="237484" y="1697074"/>
                  </a:lnTo>
                  <a:lnTo>
                    <a:pt x="283463" y="1700784"/>
                  </a:lnTo>
                  <a:lnTo>
                    <a:pt x="10387584" y="1700784"/>
                  </a:lnTo>
                  <a:lnTo>
                    <a:pt x="10433572" y="1697074"/>
                  </a:lnTo>
                  <a:lnTo>
                    <a:pt x="10477195" y="1686336"/>
                  </a:lnTo>
                  <a:lnTo>
                    <a:pt x="10517868" y="1669151"/>
                  </a:lnTo>
                  <a:lnTo>
                    <a:pt x="10555010" y="1646102"/>
                  </a:lnTo>
                  <a:lnTo>
                    <a:pt x="10588037" y="1617773"/>
                  </a:lnTo>
                  <a:lnTo>
                    <a:pt x="10616366" y="1584746"/>
                  </a:lnTo>
                  <a:lnTo>
                    <a:pt x="10639415" y="1547604"/>
                  </a:lnTo>
                  <a:lnTo>
                    <a:pt x="10656600" y="1506931"/>
                  </a:lnTo>
                  <a:lnTo>
                    <a:pt x="10667338" y="1463308"/>
                  </a:lnTo>
                  <a:lnTo>
                    <a:pt x="10671048" y="1417320"/>
                  </a:lnTo>
                  <a:lnTo>
                    <a:pt x="10671048" y="283463"/>
                  </a:lnTo>
                  <a:lnTo>
                    <a:pt x="10667338" y="237475"/>
                  </a:lnTo>
                  <a:lnTo>
                    <a:pt x="10656600" y="193852"/>
                  </a:lnTo>
                  <a:lnTo>
                    <a:pt x="10639415" y="153179"/>
                  </a:lnTo>
                  <a:lnTo>
                    <a:pt x="10616366" y="116037"/>
                  </a:lnTo>
                  <a:lnTo>
                    <a:pt x="10588037" y="83010"/>
                  </a:lnTo>
                  <a:lnTo>
                    <a:pt x="10555010" y="54681"/>
                  </a:lnTo>
                  <a:lnTo>
                    <a:pt x="10517868" y="31632"/>
                  </a:lnTo>
                  <a:lnTo>
                    <a:pt x="10477195" y="14447"/>
                  </a:lnTo>
                  <a:lnTo>
                    <a:pt x="10433572" y="3709"/>
                  </a:lnTo>
                  <a:lnTo>
                    <a:pt x="103875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9740" y="162255"/>
            <a:ext cx="900747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40" dirty="0"/>
              <a:t>Подраздел</a:t>
            </a:r>
            <a:r>
              <a:rPr sz="4400" spc="85" dirty="0"/>
              <a:t> </a:t>
            </a:r>
            <a:r>
              <a:rPr sz="4400" spc="-15" dirty="0"/>
              <a:t>«Педагогический</a:t>
            </a:r>
            <a:r>
              <a:rPr sz="4400" spc="105" dirty="0"/>
              <a:t> </a:t>
            </a:r>
            <a:r>
              <a:rPr sz="4400" spc="-5" dirty="0"/>
              <a:t>состав»</a:t>
            </a:r>
            <a:endParaRPr sz="4400"/>
          </a:p>
        </p:txBody>
      </p:sp>
      <p:sp>
        <p:nvSpPr>
          <p:cNvPr id="7" name="object 7"/>
          <p:cNvSpPr txBox="1"/>
          <p:nvPr/>
        </p:nvSpPr>
        <p:spPr>
          <a:xfrm>
            <a:off x="535940" y="1289263"/>
            <a:ext cx="8632190" cy="106553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2000" b="1" spc="-30" dirty="0">
                <a:solidFill>
                  <a:srgbClr val="C00000"/>
                </a:solidFill>
                <a:latin typeface="Calibri"/>
                <a:cs typeface="Calibri"/>
              </a:rPr>
              <a:t>Удалили:</a:t>
            </a:r>
            <a:endParaRPr sz="2000">
              <a:latin typeface="Calibri"/>
              <a:cs typeface="Calibri"/>
            </a:endParaRPr>
          </a:p>
          <a:p>
            <a:pPr marL="241300" marR="5080" indent="-229235">
              <a:lnSpc>
                <a:spcPts val="1939"/>
              </a:lnSpc>
              <a:spcBef>
                <a:spcPts val="1050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spc="-5" dirty="0">
                <a:latin typeface="Calibri"/>
                <a:cs typeface="Calibri"/>
              </a:rPr>
              <a:t>требование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размещении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информации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форме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электронного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документа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или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</a:t>
            </a:r>
            <a:r>
              <a:rPr sz="1800" spc="-5" dirty="0">
                <a:latin typeface="Calibri"/>
                <a:cs typeface="Calibri"/>
              </a:rPr>
              <a:t>виде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активных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ссылок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 страницы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сайта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4127" y="493776"/>
            <a:ext cx="11168380" cy="5005705"/>
            <a:chOff x="1024127" y="493776"/>
            <a:chExt cx="11168380" cy="5005705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77984" y="493776"/>
              <a:ext cx="1926335" cy="192633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24127" y="2676143"/>
              <a:ext cx="11167871" cy="282308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435608" y="2996183"/>
              <a:ext cx="10408920" cy="2109470"/>
            </a:xfrm>
            <a:custGeom>
              <a:avLst/>
              <a:gdLst/>
              <a:ahLst/>
              <a:cxnLst/>
              <a:rect l="l" t="t" r="r" b="b"/>
              <a:pathLst>
                <a:path w="10408920" h="2109470">
                  <a:moveTo>
                    <a:pt x="10057384" y="0"/>
                  </a:moveTo>
                  <a:lnTo>
                    <a:pt x="351535" y="0"/>
                  </a:lnTo>
                  <a:lnTo>
                    <a:pt x="303827" y="3208"/>
                  </a:lnTo>
                  <a:lnTo>
                    <a:pt x="258071" y="12554"/>
                  </a:lnTo>
                  <a:lnTo>
                    <a:pt x="214687" y="27620"/>
                  </a:lnTo>
                  <a:lnTo>
                    <a:pt x="174093" y="47987"/>
                  </a:lnTo>
                  <a:lnTo>
                    <a:pt x="136707" y="73236"/>
                  </a:lnTo>
                  <a:lnTo>
                    <a:pt x="102949" y="102949"/>
                  </a:lnTo>
                  <a:lnTo>
                    <a:pt x="73236" y="136707"/>
                  </a:lnTo>
                  <a:lnTo>
                    <a:pt x="47987" y="174093"/>
                  </a:lnTo>
                  <a:lnTo>
                    <a:pt x="27620" y="214687"/>
                  </a:lnTo>
                  <a:lnTo>
                    <a:pt x="12554" y="258071"/>
                  </a:lnTo>
                  <a:lnTo>
                    <a:pt x="3208" y="303827"/>
                  </a:lnTo>
                  <a:lnTo>
                    <a:pt x="0" y="351536"/>
                  </a:lnTo>
                  <a:lnTo>
                    <a:pt x="0" y="1757679"/>
                  </a:lnTo>
                  <a:lnTo>
                    <a:pt x="3208" y="1805388"/>
                  </a:lnTo>
                  <a:lnTo>
                    <a:pt x="12554" y="1851144"/>
                  </a:lnTo>
                  <a:lnTo>
                    <a:pt x="27620" y="1894528"/>
                  </a:lnTo>
                  <a:lnTo>
                    <a:pt x="47987" y="1935122"/>
                  </a:lnTo>
                  <a:lnTo>
                    <a:pt x="73236" y="1972508"/>
                  </a:lnTo>
                  <a:lnTo>
                    <a:pt x="102949" y="2006266"/>
                  </a:lnTo>
                  <a:lnTo>
                    <a:pt x="136707" y="2035979"/>
                  </a:lnTo>
                  <a:lnTo>
                    <a:pt x="174093" y="2061228"/>
                  </a:lnTo>
                  <a:lnTo>
                    <a:pt x="214687" y="2081595"/>
                  </a:lnTo>
                  <a:lnTo>
                    <a:pt x="258071" y="2096661"/>
                  </a:lnTo>
                  <a:lnTo>
                    <a:pt x="303827" y="2106007"/>
                  </a:lnTo>
                  <a:lnTo>
                    <a:pt x="351535" y="2109216"/>
                  </a:lnTo>
                  <a:lnTo>
                    <a:pt x="10057384" y="2109216"/>
                  </a:lnTo>
                  <a:lnTo>
                    <a:pt x="10105092" y="2106007"/>
                  </a:lnTo>
                  <a:lnTo>
                    <a:pt x="10150848" y="2096661"/>
                  </a:lnTo>
                  <a:lnTo>
                    <a:pt x="10194232" y="2081595"/>
                  </a:lnTo>
                  <a:lnTo>
                    <a:pt x="10234826" y="2061228"/>
                  </a:lnTo>
                  <a:lnTo>
                    <a:pt x="10272212" y="2035979"/>
                  </a:lnTo>
                  <a:lnTo>
                    <a:pt x="10305970" y="2006266"/>
                  </a:lnTo>
                  <a:lnTo>
                    <a:pt x="10335683" y="1972508"/>
                  </a:lnTo>
                  <a:lnTo>
                    <a:pt x="10360932" y="1935122"/>
                  </a:lnTo>
                  <a:lnTo>
                    <a:pt x="10381299" y="1894528"/>
                  </a:lnTo>
                  <a:lnTo>
                    <a:pt x="10396365" y="1851144"/>
                  </a:lnTo>
                  <a:lnTo>
                    <a:pt x="10405711" y="1805388"/>
                  </a:lnTo>
                  <a:lnTo>
                    <a:pt x="10408920" y="1757679"/>
                  </a:lnTo>
                  <a:lnTo>
                    <a:pt x="10408920" y="351536"/>
                  </a:lnTo>
                  <a:lnTo>
                    <a:pt x="10405711" y="303827"/>
                  </a:lnTo>
                  <a:lnTo>
                    <a:pt x="10396365" y="258071"/>
                  </a:lnTo>
                  <a:lnTo>
                    <a:pt x="10381299" y="214687"/>
                  </a:lnTo>
                  <a:lnTo>
                    <a:pt x="10360932" y="174093"/>
                  </a:lnTo>
                  <a:lnTo>
                    <a:pt x="10335683" y="136707"/>
                  </a:lnTo>
                  <a:lnTo>
                    <a:pt x="10305970" y="102949"/>
                  </a:lnTo>
                  <a:lnTo>
                    <a:pt x="10272212" y="73236"/>
                  </a:lnTo>
                  <a:lnTo>
                    <a:pt x="10234826" y="47987"/>
                  </a:lnTo>
                  <a:lnTo>
                    <a:pt x="10194232" y="27620"/>
                  </a:lnTo>
                  <a:lnTo>
                    <a:pt x="10150848" y="12554"/>
                  </a:lnTo>
                  <a:lnTo>
                    <a:pt x="10105092" y="3208"/>
                  </a:lnTo>
                  <a:lnTo>
                    <a:pt x="100573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L="1041400">
              <a:lnSpc>
                <a:spcPct val="100000"/>
              </a:lnSpc>
              <a:spcBef>
                <a:spcPts val="975"/>
              </a:spcBef>
            </a:pPr>
            <a:r>
              <a:rPr spc="-15" dirty="0"/>
              <a:t>Изменения:</a:t>
            </a:r>
          </a:p>
          <a:p>
            <a:pPr marL="1270000" indent="-228600">
              <a:lnSpc>
                <a:spcPts val="2055"/>
              </a:lnSpc>
              <a:spcBef>
                <a:spcPts val="800"/>
              </a:spcBef>
              <a:buFont typeface="Arial MT"/>
              <a:buChar char="•"/>
              <a:tabLst>
                <a:tab pos="1269365" algn="l"/>
                <a:tab pos="1270000" algn="l"/>
              </a:tabLst>
            </a:pP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привели</a:t>
            </a:r>
            <a:r>
              <a:rPr sz="1800" b="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в</a:t>
            </a:r>
            <a:r>
              <a:rPr sz="1800" b="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соответствие</a:t>
            </a:r>
            <a:r>
              <a:rPr sz="1800" b="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с</a:t>
            </a:r>
            <a:r>
              <a:rPr sz="1800" b="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текстом</a:t>
            </a:r>
            <a:r>
              <a:rPr sz="1800" b="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Постановления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Правительства</a:t>
            </a:r>
            <a:r>
              <a:rPr sz="1800" b="0" spc="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РФ</a:t>
            </a:r>
            <a:r>
              <a:rPr sz="1800"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от</a:t>
            </a:r>
            <a:r>
              <a:rPr sz="1800" b="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20.10.2021</a:t>
            </a:r>
            <a:r>
              <a:rPr sz="1800" b="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№</a:t>
            </a:r>
            <a:r>
              <a:rPr sz="1800" b="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1802</a:t>
            </a:r>
            <a:r>
              <a:rPr sz="1800" b="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Об</a:t>
            </a:r>
            <a:endParaRPr sz="1800">
              <a:latin typeface="Calibri"/>
              <a:cs typeface="Calibri"/>
            </a:endParaRPr>
          </a:p>
          <a:p>
            <a:pPr marL="1270000">
              <a:lnSpc>
                <a:spcPts val="1945"/>
              </a:lnSpc>
            </a:pP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утверждении</a:t>
            </a:r>
            <a:r>
              <a:rPr sz="1800" b="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Правил</a:t>
            </a:r>
            <a:r>
              <a:rPr sz="1800" b="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размещения</a:t>
            </a:r>
            <a:r>
              <a:rPr sz="1800" b="0" spc="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на</a:t>
            </a:r>
            <a:r>
              <a:rPr sz="1800" b="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официальном</a:t>
            </a:r>
            <a:r>
              <a:rPr sz="1800"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сайте</a:t>
            </a:r>
            <a:r>
              <a:rPr sz="1800" b="0" spc="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ОО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в</a:t>
            </a:r>
            <a:r>
              <a:rPr sz="1800" b="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информационно-</a:t>
            </a:r>
            <a:endParaRPr sz="1800">
              <a:latin typeface="Calibri"/>
              <a:cs typeface="Calibri"/>
            </a:endParaRPr>
          </a:p>
          <a:p>
            <a:pPr marL="1270000" marR="5080">
              <a:lnSpc>
                <a:spcPct val="90100"/>
              </a:lnSpc>
              <a:spcBef>
                <a:spcPts val="105"/>
              </a:spcBef>
            </a:pP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телекоммуникационной</a:t>
            </a:r>
            <a:r>
              <a:rPr sz="1800"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сети</a:t>
            </a:r>
            <a:r>
              <a:rPr sz="1800" b="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"Интернет"</a:t>
            </a:r>
            <a:r>
              <a:rPr sz="1800" b="0" spc="8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и</a:t>
            </a:r>
            <a:r>
              <a:rPr sz="1800" b="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обновления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информации</a:t>
            </a:r>
            <a:r>
              <a:rPr sz="1800"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5" dirty="0">
                <a:solidFill>
                  <a:srgbClr val="000000"/>
                </a:solidFill>
                <a:latin typeface="Calibri"/>
                <a:cs typeface="Calibri"/>
              </a:rPr>
              <a:t>об</a:t>
            </a:r>
            <a:r>
              <a:rPr sz="1800" b="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ОО,</a:t>
            </a:r>
            <a:r>
              <a:rPr sz="1800" b="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а</a:t>
            </a:r>
            <a:r>
              <a:rPr sz="1800" b="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также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 о</a:t>
            </a:r>
            <a:r>
              <a:rPr sz="1800" b="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признании </a:t>
            </a:r>
            <a:r>
              <a:rPr sz="1800" b="0" spc="-39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утратившими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силу</a:t>
            </a:r>
            <a:r>
              <a:rPr sz="1800"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некоторых</a:t>
            </a:r>
            <a:r>
              <a:rPr sz="1800" b="0" spc="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актов</a:t>
            </a:r>
            <a:r>
              <a:rPr sz="1800"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и</a:t>
            </a:r>
            <a:r>
              <a:rPr sz="1800" b="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20" dirty="0">
                <a:solidFill>
                  <a:srgbClr val="000000"/>
                </a:solidFill>
                <a:latin typeface="Calibri"/>
                <a:cs typeface="Calibri"/>
              </a:rPr>
              <a:t>отдельных</a:t>
            </a:r>
            <a:r>
              <a:rPr sz="1800" b="0" spc="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положений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некоторых</a:t>
            </a:r>
            <a:r>
              <a:rPr sz="1800" b="0" spc="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актов</a:t>
            </a:r>
            <a:r>
              <a:rPr sz="1800"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Правительства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 Российской</a:t>
            </a:r>
            <a:r>
              <a:rPr sz="1800" b="0" spc="-8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Федерации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4059935"/>
            <a:ext cx="2636520" cy="2798063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545336"/>
            <a:ext cx="6819265" cy="3914775"/>
            <a:chOff x="0" y="1545336"/>
            <a:chExt cx="6819265" cy="39147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45336"/>
              <a:ext cx="6819011" cy="391426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0791" y="1865376"/>
              <a:ext cx="6212205" cy="3188335"/>
            </a:xfrm>
            <a:custGeom>
              <a:avLst/>
              <a:gdLst/>
              <a:ahLst/>
              <a:cxnLst/>
              <a:rect l="l" t="t" r="r" b="b"/>
              <a:pathLst>
                <a:path w="6212205" h="3188335">
                  <a:moveTo>
                    <a:pt x="5990971" y="0"/>
                  </a:moveTo>
                  <a:lnTo>
                    <a:pt x="220814" y="0"/>
                  </a:lnTo>
                  <a:lnTo>
                    <a:pt x="176315" y="4483"/>
                  </a:lnTo>
                  <a:lnTo>
                    <a:pt x="134866" y="17345"/>
                  </a:lnTo>
                  <a:lnTo>
                    <a:pt x="97358" y="37698"/>
                  </a:lnTo>
                  <a:lnTo>
                    <a:pt x="64677" y="64658"/>
                  </a:lnTo>
                  <a:lnTo>
                    <a:pt x="37713" y="97339"/>
                  </a:lnTo>
                  <a:lnTo>
                    <a:pt x="17353" y="134856"/>
                  </a:lnTo>
                  <a:lnTo>
                    <a:pt x="4486" y="176322"/>
                  </a:lnTo>
                  <a:lnTo>
                    <a:pt x="0" y="220852"/>
                  </a:lnTo>
                  <a:lnTo>
                    <a:pt x="0" y="2967355"/>
                  </a:lnTo>
                  <a:lnTo>
                    <a:pt x="4486" y="3011885"/>
                  </a:lnTo>
                  <a:lnTo>
                    <a:pt x="17353" y="3053351"/>
                  </a:lnTo>
                  <a:lnTo>
                    <a:pt x="37713" y="3090868"/>
                  </a:lnTo>
                  <a:lnTo>
                    <a:pt x="64677" y="3123549"/>
                  </a:lnTo>
                  <a:lnTo>
                    <a:pt x="97358" y="3150509"/>
                  </a:lnTo>
                  <a:lnTo>
                    <a:pt x="134866" y="3170862"/>
                  </a:lnTo>
                  <a:lnTo>
                    <a:pt x="176315" y="3183724"/>
                  </a:lnTo>
                  <a:lnTo>
                    <a:pt x="220814" y="3188208"/>
                  </a:lnTo>
                  <a:lnTo>
                    <a:pt x="5990971" y="3188208"/>
                  </a:lnTo>
                  <a:lnTo>
                    <a:pt x="6035501" y="3183724"/>
                  </a:lnTo>
                  <a:lnTo>
                    <a:pt x="6076967" y="3170862"/>
                  </a:lnTo>
                  <a:lnTo>
                    <a:pt x="6114484" y="3150509"/>
                  </a:lnTo>
                  <a:lnTo>
                    <a:pt x="6147165" y="3123549"/>
                  </a:lnTo>
                  <a:lnTo>
                    <a:pt x="6174125" y="3090868"/>
                  </a:lnTo>
                  <a:lnTo>
                    <a:pt x="6194478" y="3053351"/>
                  </a:lnTo>
                  <a:lnTo>
                    <a:pt x="6207340" y="3011885"/>
                  </a:lnTo>
                  <a:lnTo>
                    <a:pt x="6211824" y="2967355"/>
                  </a:lnTo>
                  <a:lnTo>
                    <a:pt x="6211824" y="220852"/>
                  </a:lnTo>
                  <a:lnTo>
                    <a:pt x="6207340" y="176322"/>
                  </a:lnTo>
                  <a:lnTo>
                    <a:pt x="6194478" y="134856"/>
                  </a:lnTo>
                  <a:lnTo>
                    <a:pt x="6174125" y="97339"/>
                  </a:lnTo>
                  <a:lnTo>
                    <a:pt x="6147165" y="64658"/>
                  </a:lnTo>
                  <a:lnTo>
                    <a:pt x="6114484" y="37698"/>
                  </a:lnTo>
                  <a:lnTo>
                    <a:pt x="6076967" y="17345"/>
                  </a:lnTo>
                  <a:lnTo>
                    <a:pt x="6035501" y="4483"/>
                  </a:lnTo>
                  <a:lnTo>
                    <a:pt x="59909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42340" y="2636266"/>
            <a:ext cx="120269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solidFill>
                  <a:srgbClr val="C00000"/>
                </a:solidFill>
                <a:latin typeface="Calibri"/>
                <a:cs typeface="Calibri"/>
              </a:rPr>
              <a:t>7.</a:t>
            </a:r>
            <a:r>
              <a:rPr sz="1600" b="1" spc="-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Calibri"/>
                <a:cs typeface="Calibri"/>
              </a:rPr>
              <a:t>Подраздел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2340" y="2828670"/>
            <a:ext cx="5414645" cy="160591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1057910">
              <a:lnSpc>
                <a:spcPts val="3020"/>
              </a:lnSpc>
              <a:spcBef>
                <a:spcPts val="490"/>
              </a:spcBef>
            </a:pPr>
            <a:r>
              <a:rPr sz="2800" b="1" spc="5" dirty="0">
                <a:solidFill>
                  <a:srgbClr val="C00000"/>
                </a:solidFill>
                <a:latin typeface="Calibri"/>
                <a:cs typeface="Calibri"/>
              </a:rPr>
              <a:t>«Ма</a:t>
            </a:r>
            <a:r>
              <a:rPr sz="2800" b="1" spc="-20" dirty="0">
                <a:solidFill>
                  <a:srgbClr val="C00000"/>
                </a:solidFill>
                <a:latin typeface="Calibri"/>
                <a:cs typeface="Calibri"/>
              </a:rPr>
              <a:t>т</a:t>
            </a:r>
            <a:r>
              <a:rPr sz="2800" b="1" spc="-5" dirty="0">
                <a:solidFill>
                  <a:srgbClr val="C00000"/>
                </a:solidFill>
                <a:latin typeface="Calibri"/>
                <a:cs typeface="Calibri"/>
              </a:rPr>
              <a:t>ери</a:t>
            </a:r>
            <a:r>
              <a:rPr sz="2800" b="1" spc="5" dirty="0">
                <a:solidFill>
                  <a:srgbClr val="C00000"/>
                </a:solidFill>
                <a:latin typeface="Calibri"/>
                <a:cs typeface="Calibri"/>
              </a:rPr>
              <a:t>ал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ь</a:t>
            </a:r>
            <a:r>
              <a:rPr sz="2800" b="1" spc="5" dirty="0">
                <a:solidFill>
                  <a:srgbClr val="C00000"/>
                </a:solidFill>
                <a:latin typeface="Calibri"/>
                <a:cs typeface="Calibri"/>
              </a:rPr>
              <a:t>н</a:t>
            </a:r>
            <a:r>
              <a:rPr sz="2800" b="1" spc="10" dirty="0">
                <a:solidFill>
                  <a:srgbClr val="C00000"/>
                </a:solidFill>
                <a:latin typeface="Calibri"/>
                <a:cs typeface="Calibri"/>
              </a:rPr>
              <a:t>о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2800" b="1" spc="-40" dirty="0">
                <a:solidFill>
                  <a:srgbClr val="C00000"/>
                </a:solidFill>
                <a:latin typeface="Calibri"/>
                <a:cs typeface="Calibri"/>
              </a:rPr>
              <a:t>т</a:t>
            </a:r>
            <a:r>
              <a:rPr sz="2800" b="1" spc="-25" dirty="0">
                <a:solidFill>
                  <a:srgbClr val="C00000"/>
                </a:solidFill>
                <a:latin typeface="Calibri"/>
                <a:cs typeface="Calibri"/>
              </a:rPr>
              <a:t>е</a:t>
            </a:r>
            <a:r>
              <a:rPr sz="2800" b="1" spc="-5" dirty="0">
                <a:solidFill>
                  <a:srgbClr val="C00000"/>
                </a:solidFill>
                <a:latin typeface="Calibri"/>
                <a:cs typeface="Calibri"/>
              </a:rPr>
              <a:t>х</a:t>
            </a:r>
            <a:r>
              <a:rPr sz="2800" b="1" spc="-15" dirty="0">
                <a:solidFill>
                  <a:srgbClr val="C00000"/>
                </a:solidFill>
                <a:latin typeface="Calibri"/>
                <a:cs typeface="Calibri"/>
              </a:rPr>
              <a:t>н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ичес</a:t>
            </a:r>
            <a:r>
              <a:rPr sz="2800" b="1" spc="-50" dirty="0">
                <a:solidFill>
                  <a:srgbClr val="C00000"/>
                </a:solidFill>
                <a:latin typeface="Calibri"/>
                <a:cs typeface="Calibri"/>
              </a:rPr>
              <a:t>к</a:t>
            </a:r>
            <a:r>
              <a:rPr sz="2800" b="1" spc="-25" dirty="0">
                <a:solidFill>
                  <a:srgbClr val="C00000"/>
                </a:solidFill>
                <a:latin typeface="Calibri"/>
                <a:cs typeface="Calibri"/>
              </a:rPr>
              <a:t>о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е  обеспечение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3020"/>
              </a:lnSpc>
              <a:spcBef>
                <a:spcPts val="10"/>
              </a:spcBef>
            </a:pP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и</a:t>
            </a:r>
            <a:r>
              <a:rPr sz="2800" b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оснащенность</a:t>
            </a:r>
            <a:r>
              <a:rPr sz="2800" b="1" spc="-9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C00000"/>
                </a:solidFill>
                <a:latin typeface="Calibri"/>
                <a:cs typeface="Calibri"/>
              </a:rPr>
              <a:t>образовательного </a:t>
            </a:r>
            <a:r>
              <a:rPr sz="2800" b="1" spc="-6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C00000"/>
                </a:solidFill>
                <a:latin typeface="Calibri"/>
                <a:cs typeface="Calibri"/>
              </a:rPr>
              <a:t>процесса.</a:t>
            </a:r>
            <a:r>
              <a:rPr sz="2800" b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Доступная</a:t>
            </a:r>
            <a:r>
              <a:rPr sz="2800" b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среда»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278626" y="1530096"/>
            <a:ext cx="4783455" cy="3929379"/>
            <a:chOff x="6278626" y="1530096"/>
            <a:chExt cx="4783455" cy="3929379"/>
          </a:xfrm>
        </p:grpSpPr>
        <p:sp>
          <p:nvSpPr>
            <p:cNvPr id="4" name="object 4"/>
            <p:cNvSpPr/>
            <p:nvPr/>
          </p:nvSpPr>
          <p:spPr>
            <a:xfrm>
              <a:off x="6292596" y="3144012"/>
              <a:ext cx="1310640" cy="0"/>
            </a:xfrm>
            <a:custGeom>
              <a:avLst/>
              <a:gdLst/>
              <a:ahLst/>
              <a:cxnLst/>
              <a:rect l="l" t="t" r="r" b="b"/>
              <a:pathLst>
                <a:path w="1310640">
                  <a:moveTo>
                    <a:pt x="0" y="0"/>
                  </a:moveTo>
                  <a:lnTo>
                    <a:pt x="1310512" y="0"/>
                  </a:lnTo>
                </a:path>
              </a:pathLst>
            </a:custGeom>
            <a:ln w="27432">
              <a:solidFill>
                <a:srgbClr val="2E69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32320" y="1530096"/>
              <a:ext cx="3929379" cy="392937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507224" y="1853184"/>
              <a:ext cx="3203575" cy="3200400"/>
            </a:xfrm>
            <a:custGeom>
              <a:avLst/>
              <a:gdLst/>
              <a:ahLst/>
              <a:cxnLst/>
              <a:rect l="l" t="t" r="r" b="b"/>
              <a:pathLst>
                <a:path w="3203575" h="3200400">
                  <a:moveTo>
                    <a:pt x="2670048" y="0"/>
                  </a:moveTo>
                  <a:lnTo>
                    <a:pt x="533400" y="0"/>
                  </a:lnTo>
                  <a:lnTo>
                    <a:pt x="484842" y="2179"/>
                  </a:lnTo>
                  <a:lnTo>
                    <a:pt x="437507" y="8592"/>
                  </a:lnTo>
                  <a:lnTo>
                    <a:pt x="391583" y="19050"/>
                  </a:lnTo>
                  <a:lnTo>
                    <a:pt x="347258" y="33364"/>
                  </a:lnTo>
                  <a:lnTo>
                    <a:pt x="304721" y="51348"/>
                  </a:lnTo>
                  <a:lnTo>
                    <a:pt x="264160" y="72813"/>
                  </a:lnTo>
                  <a:lnTo>
                    <a:pt x="225762" y="97570"/>
                  </a:lnTo>
                  <a:lnTo>
                    <a:pt x="189716" y="125432"/>
                  </a:lnTo>
                  <a:lnTo>
                    <a:pt x="156210" y="156210"/>
                  </a:lnTo>
                  <a:lnTo>
                    <a:pt x="125432" y="189716"/>
                  </a:lnTo>
                  <a:lnTo>
                    <a:pt x="97570" y="225762"/>
                  </a:lnTo>
                  <a:lnTo>
                    <a:pt x="72813" y="264160"/>
                  </a:lnTo>
                  <a:lnTo>
                    <a:pt x="51348" y="304721"/>
                  </a:lnTo>
                  <a:lnTo>
                    <a:pt x="33364" y="347258"/>
                  </a:lnTo>
                  <a:lnTo>
                    <a:pt x="19050" y="391583"/>
                  </a:lnTo>
                  <a:lnTo>
                    <a:pt x="8592" y="437507"/>
                  </a:lnTo>
                  <a:lnTo>
                    <a:pt x="2179" y="484842"/>
                  </a:lnTo>
                  <a:lnTo>
                    <a:pt x="0" y="533400"/>
                  </a:lnTo>
                  <a:lnTo>
                    <a:pt x="0" y="2666999"/>
                  </a:lnTo>
                  <a:lnTo>
                    <a:pt x="2179" y="2715557"/>
                  </a:lnTo>
                  <a:lnTo>
                    <a:pt x="8592" y="2762892"/>
                  </a:lnTo>
                  <a:lnTo>
                    <a:pt x="19049" y="2808816"/>
                  </a:lnTo>
                  <a:lnTo>
                    <a:pt x="33364" y="2853141"/>
                  </a:lnTo>
                  <a:lnTo>
                    <a:pt x="51348" y="2895678"/>
                  </a:lnTo>
                  <a:lnTo>
                    <a:pt x="72813" y="2936240"/>
                  </a:lnTo>
                  <a:lnTo>
                    <a:pt x="97570" y="2974637"/>
                  </a:lnTo>
                  <a:lnTo>
                    <a:pt x="125432" y="3010683"/>
                  </a:lnTo>
                  <a:lnTo>
                    <a:pt x="156210" y="3044190"/>
                  </a:lnTo>
                  <a:lnTo>
                    <a:pt x="189716" y="3074967"/>
                  </a:lnTo>
                  <a:lnTo>
                    <a:pt x="225762" y="3102829"/>
                  </a:lnTo>
                  <a:lnTo>
                    <a:pt x="264160" y="3127586"/>
                  </a:lnTo>
                  <a:lnTo>
                    <a:pt x="304721" y="3149051"/>
                  </a:lnTo>
                  <a:lnTo>
                    <a:pt x="347258" y="3167035"/>
                  </a:lnTo>
                  <a:lnTo>
                    <a:pt x="391583" y="3181349"/>
                  </a:lnTo>
                  <a:lnTo>
                    <a:pt x="437507" y="3191807"/>
                  </a:lnTo>
                  <a:lnTo>
                    <a:pt x="484842" y="3198220"/>
                  </a:lnTo>
                  <a:lnTo>
                    <a:pt x="533400" y="3200399"/>
                  </a:lnTo>
                  <a:lnTo>
                    <a:pt x="2670048" y="3200399"/>
                  </a:lnTo>
                  <a:lnTo>
                    <a:pt x="2718605" y="3198220"/>
                  </a:lnTo>
                  <a:lnTo>
                    <a:pt x="2765940" y="3191807"/>
                  </a:lnTo>
                  <a:lnTo>
                    <a:pt x="2811864" y="3181349"/>
                  </a:lnTo>
                  <a:lnTo>
                    <a:pt x="2856189" y="3167035"/>
                  </a:lnTo>
                  <a:lnTo>
                    <a:pt x="2898726" y="3149051"/>
                  </a:lnTo>
                  <a:lnTo>
                    <a:pt x="2939287" y="3127586"/>
                  </a:lnTo>
                  <a:lnTo>
                    <a:pt x="2977685" y="3102829"/>
                  </a:lnTo>
                  <a:lnTo>
                    <a:pt x="3013731" y="3074967"/>
                  </a:lnTo>
                  <a:lnTo>
                    <a:pt x="3047237" y="3044190"/>
                  </a:lnTo>
                  <a:lnTo>
                    <a:pt x="3078015" y="3010683"/>
                  </a:lnTo>
                  <a:lnTo>
                    <a:pt x="3105877" y="2974637"/>
                  </a:lnTo>
                  <a:lnTo>
                    <a:pt x="3130634" y="2936240"/>
                  </a:lnTo>
                  <a:lnTo>
                    <a:pt x="3152099" y="2895678"/>
                  </a:lnTo>
                  <a:lnTo>
                    <a:pt x="3170083" y="2853141"/>
                  </a:lnTo>
                  <a:lnTo>
                    <a:pt x="3184398" y="2808816"/>
                  </a:lnTo>
                  <a:lnTo>
                    <a:pt x="3194855" y="2762892"/>
                  </a:lnTo>
                  <a:lnTo>
                    <a:pt x="3201268" y="2715557"/>
                  </a:lnTo>
                  <a:lnTo>
                    <a:pt x="3203448" y="2666999"/>
                  </a:lnTo>
                  <a:lnTo>
                    <a:pt x="3203448" y="533400"/>
                  </a:lnTo>
                  <a:lnTo>
                    <a:pt x="3201268" y="484842"/>
                  </a:lnTo>
                  <a:lnTo>
                    <a:pt x="3194855" y="437507"/>
                  </a:lnTo>
                  <a:lnTo>
                    <a:pt x="3184398" y="391583"/>
                  </a:lnTo>
                  <a:lnTo>
                    <a:pt x="3170083" y="347258"/>
                  </a:lnTo>
                  <a:lnTo>
                    <a:pt x="3152099" y="304721"/>
                  </a:lnTo>
                  <a:lnTo>
                    <a:pt x="3130634" y="264159"/>
                  </a:lnTo>
                  <a:lnTo>
                    <a:pt x="3105877" y="225762"/>
                  </a:lnTo>
                  <a:lnTo>
                    <a:pt x="3078015" y="189716"/>
                  </a:lnTo>
                  <a:lnTo>
                    <a:pt x="3047237" y="156209"/>
                  </a:lnTo>
                  <a:lnTo>
                    <a:pt x="3013731" y="125432"/>
                  </a:lnTo>
                  <a:lnTo>
                    <a:pt x="2977685" y="97570"/>
                  </a:lnTo>
                  <a:lnTo>
                    <a:pt x="2939287" y="72813"/>
                  </a:lnTo>
                  <a:lnTo>
                    <a:pt x="2898726" y="51348"/>
                  </a:lnTo>
                  <a:lnTo>
                    <a:pt x="2856189" y="33364"/>
                  </a:lnTo>
                  <a:lnTo>
                    <a:pt x="2811864" y="19050"/>
                  </a:lnTo>
                  <a:lnTo>
                    <a:pt x="2765940" y="8592"/>
                  </a:lnTo>
                  <a:lnTo>
                    <a:pt x="2718605" y="2179"/>
                  </a:lnTo>
                  <a:lnTo>
                    <a:pt x="26700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894446" y="2222068"/>
            <a:ext cx="2432685" cy="2367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>
              <a:lnSpc>
                <a:spcPts val="2740"/>
              </a:lnSpc>
              <a:spcBef>
                <a:spcPts val="100"/>
              </a:spcBef>
            </a:pPr>
            <a:r>
              <a:rPr sz="2400" b="1" spc="-5" dirty="0">
                <a:solidFill>
                  <a:srgbClr val="C00000"/>
                </a:solidFill>
                <a:latin typeface="Calibri"/>
                <a:cs typeface="Calibri"/>
              </a:rPr>
              <a:t>«Материально-</a:t>
            </a:r>
            <a:endParaRPr sz="2400">
              <a:latin typeface="Calibri"/>
              <a:cs typeface="Calibri"/>
            </a:endParaRPr>
          </a:p>
          <a:p>
            <a:pPr marL="238125" marR="227329" indent="161290">
              <a:lnSpc>
                <a:spcPct val="90000"/>
              </a:lnSpc>
              <a:spcBef>
                <a:spcPts val="145"/>
              </a:spcBef>
            </a:pPr>
            <a:r>
              <a:rPr sz="2400" b="1" spc="-15" dirty="0">
                <a:solidFill>
                  <a:srgbClr val="C00000"/>
                </a:solidFill>
                <a:latin typeface="Calibri"/>
                <a:cs typeface="Calibri"/>
              </a:rPr>
              <a:t>техническое </a:t>
            </a: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libri"/>
                <a:cs typeface="Calibri"/>
              </a:rPr>
              <a:t>обеспечение </a:t>
            </a: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и </a:t>
            </a:r>
            <a:r>
              <a:rPr sz="2400" b="1" spc="-5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оснащенность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ts val="2450"/>
              </a:lnSpc>
            </a:pP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образовательного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ts val="2595"/>
              </a:lnSpc>
            </a:pP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процесса.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ts val="2735"/>
              </a:lnSpc>
            </a:pP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Доступная среда»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475232" y="143255"/>
            <a:ext cx="5694680" cy="6389370"/>
            <a:chOff x="1475232" y="143255"/>
            <a:chExt cx="5694680" cy="6389370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75232" y="143255"/>
              <a:ext cx="5694172" cy="638924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59280" y="463296"/>
              <a:ext cx="4950460" cy="5638800"/>
            </a:xfrm>
            <a:custGeom>
              <a:avLst/>
              <a:gdLst/>
              <a:ahLst/>
              <a:cxnLst/>
              <a:rect l="l" t="t" r="r" b="b"/>
              <a:pathLst>
                <a:path w="4950459" h="5638800">
                  <a:moveTo>
                    <a:pt x="4124959" y="0"/>
                  </a:moveTo>
                  <a:lnTo>
                    <a:pt x="824992" y="0"/>
                  </a:lnTo>
                  <a:lnTo>
                    <a:pt x="776512" y="1400"/>
                  </a:lnTo>
                  <a:lnTo>
                    <a:pt x="728772" y="5549"/>
                  </a:lnTo>
                  <a:lnTo>
                    <a:pt x="681846" y="12370"/>
                  </a:lnTo>
                  <a:lnTo>
                    <a:pt x="635814" y="21786"/>
                  </a:lnTo>
                  <a:lnTo>
                    <a:pt x="590752" y="33718"/>
                  </a:lnTo>
                  <a:lnTo>
                    <a:pt x="546738" y="48090"/>
                  </a:lnTo>
                  <a:lnTo>
                    <a:pt x="503848" y="64825"/>
                  </a:lnTo>
                  <a:lnTo>
                    <a:pt x="462161" y="83845"/>
                  </a:lnTo>
                  <a:lnTo>
                    <a:pt x="421753" y="105072"/>
                  </a:lnTo>
                  <a:lnTo>
                    <a:pt x="382703" y="128430"/>
                  </a:lnTo>
                  <a:lnTo>
                    <a:pt x="345087" y="153840"/>
                  </a:lnTo>
                  <a:lnTo>
                    <a:pt x="308982" y="181227"/>
                  </a:lnTo>
                  <a:lnTo>
                    <a:pt x="274466" y="210511"/>
                  </a:lnTo>
                  <a:lnTo>
                    <a:pt x="241617" y="241617"/>
                  </a:lnTo>
                  <a:lnTo>
                    <a:pt x="210511" y="274466"/>
                  </a:lnTo>
                  <a:lnTo>
                    <a:pt x="181227" y="308982"/>
                  </a:lnTo>
                  <a:lnTo>
                    <a:pt x="153840" y="345087"/>
                  </a:lnTo>
                  <a:lnTo>
                    <a:pt x="128430" y="382703"/>
                  </a:lnTo>
                  <a:lnTo>
                    <a:pt x="105072" y="421753"/>
                  </a:lnTo>
                  <a:lnTo>
                    <a:pt x="83845" y="462161"/>
                  </a:lnTo>
                  <a:lnTo>
                    <a:pt x="64825" y="503848"/>
                  </a:lnTo>
                  <a:lnTo>
                    <a:pt x="48090" y="546738"/>
                  </a:lnTo>
                  <a:lnTo>
                    <a:pt x="33718" y="590752"/>
                  </a:lnTo>
                  <a:lnTo>
                    <a:pt x="21786" y="635814"/>
                  </a:lnTo>
                  <a:lnTo>
                    <a:pt x="12370" y="681846"/>
                  </a:lnTo>
                  <a:lnTo>
                    <a:pt x="5549" y="728772"/>
                  </a:lnTo>
                  <a:lnTo>
                    <a:pt x="1400" y="776512"/>
                  </a:lnTo>
                  <a:lnTo>
                    <a:pt x="0" y="824991"/>
                  </a:lnTo>
                  <a:lnTo>
                    <a:pt x="0" y="4813808"/>
                  </a:lnTo>
                  <a:lnTo>
                    <a:pt x="1400" y="4862282"/>
                  </a:lnTo>
                  <a:lnTo>
                    <a:pt x="5549" y="4910018"/>
                  </a:lnTo>
                  <a:lnTo>
                    <a:pt x="12370" y="4956940"/>
                  </a:lnTo>
                  <a:lnTo>
                    <a:pt x="21786" y="5002969"/>
                  </a:lnTo>
                  <a:lnTo>
                    <a:pt x="33718" y="5048029"/>
                  </a:lnTo>
                  <a:lnTo>
                    <a:pt x="48090" y="5092041"/>
                  </a:lnTo>
                  <a:lnTo>
                    <a:pt x="64825" y="5134929"/>
                  </a:lnTo>
                  <a:lnTo>
                    <a:pt x="83845" y="5176616"/>
                  </a:lnTo>
                  <a:lnTo>
                    <a:pt x="105072" y="5217023"/>
                  </a:lnTo>
                  <a:lnTo>
                    <a:pt x="128430" y="5256074"/>
                  </a:lnTo>
                  <a:lnTo>
                    <a:pt x="153840" y="5293690"/>
                  </a:lnTo>
                  <a:lnTo>
                    <a:pt x="181227" y="5329796"/>
                  </a:lnTo>
                  <a:lnTo>
                    <a:pt x="210511" y="5364312"/>
                  </a:lnTo>
                  <a:lnTo>
                    <a:pt x="241617" y="5397163"/>
                  </a:lnTo>
                  <a:lnTo>
                    <a:pt x="274466" y="5428270"/>
                  </a:lnTo>
                  <a:lnTo>
                    <a:pt x="308982" y="5457556"/>
                  </a:lnTo>
                  <a:lnTo>
                    <a:pt x="345087" y="5484944"/>
                  </a:lnTo>
                  <a:lnTo>
                    <a:pt x="382703" y="5510357"/>
                  </a:lnTo>
                  <a:lnTo>
                    <a:pt x="421753" y="5533716"/>
                  </a:lnTo>
                  <a:lnTo>
                    <a:pt x="462161" y="5554945"/>
                  </a:lnTo>
                  <a:lnTo>
                    <a:pt x="503848" y="5573967"/>
                  </a:lnTo>
                  <a:lnTo>
                    <a:pt x="546738" y="5590703"/>
                  </a:lnTo>
                  <a:lnTo>
                    <a:pt x="590752" y="5605077"/>
                  </a:lnTo>
                  <a:lnTo>
                    <a:pt x="635814" y="5617011"/>
                  </a:lnTo>
                  <a:lnTo>
                    <a:pt x="681846" y="5626427"/>
                  </a:lnTo>
                  <a:lnTo>
                    <a:pt x="728772" y="5633249"/>
                  </a:lnTo>
                  <a:lnTo>
                    <a:pt x="776512" y="5637399"/>
                  </a:lnTo>
                  <a:lnTo>
                    <a:pt x="824992" y="5638800"/>
                  </a:lnTo>
                  <a:lnTo>
                    <a:pt x="4124959" y="5638800"/>
                  </a:lnTo>
                  <a:lnTo>
                    <a:pt x="4173439" y="5637399"/>
                  </a:lnTo>
                  <a:lnTo>
                    <a:pt x="4221179" y="5633249"/>
                  </a:lnTo>
                  <a:lnTo>
                    <a:pt x="4268105" y="5626427"/>
                  </a:lnTo>
                  <a:lnTo>
                    <a:pt x="4314137" y="5617011"/>
                  </a:lnTo>
                  <a:lnTo>
                    <a:pt x="4359199" y="5605077"/>
                  </a:lnTo>
                  <a:lnTo>
                    <a:pt x="4403213" y="5590703"/>
                  </a:lnTo>
                  <a:lnTo>
                    <a:pt x="4446103" y="5573967"/>
                  </a:lnTo>
                  <a:lnTo>
                    <a:pt x="4487790" y="5554945"/>
                  </a:lnTo>
                  <a:lnTo>
                    <a:pt x="4528198" y="5533716"/>
                  </a:lnTo>
                  <a:lnTo>
                    <a:pt x="4567248" y="5510357"/>
                  </a:lnTo>
                  <a:lnTo>
                    <a:pt x="4604864" y="5484944"/>
                  </a:lnTo>
                  <a:lnTo>
                    <a:pt x="4640969" y="5457556"/>
                  </a:lnTo>
                  <a:lnTo>
                    <a:pt x="4675485" y="5428270"/>
                  </a:lnTo>
                  <a:lnTo>
                    <a:pt x="4708334" y="5397163"/>
                  </a:lnTo>
                  <a:lnTo>
                    <a:pt x="4739440" y="5364312"/>
                  </a:lnTo>
                  <a:lnTo>
                    <a:pt x="4768724" y="5329796"/>
                  </a:lnTo>
                  <a:lnTo>
                    <a:pt x="4796111" y="5293690"/>
                  </a:lnTo>
                  <a:lnTo>
                    <a:pt x="4821521" y="5256074"/>
                  </a:lnTo>
                  <a:lnTo>
                    <a:pt x="4844879" y="5217023"/>
                  </a:lnTo>
                  <a:lnTo>
                    <a:pt x="4866106" y="5176616"/>
                  </a:lnTo>
                  <a:lnTo>
                    <a:pt x="4885126" y="5134929"/>
                  </a:lnTo>
                  <a:lnTo>
                    <a:pt x="4901861" y="5092041"/>
                  </a:lnTo>
                  <a:lnTo>
                    <a:pt x="4916233" y="5048029"/>
                  </a:lnTo>
                  <a:lnTo>
                    <a:pt x="4928165" y="5002969"/>
                  </a:lnTo>
                  <a:lnTo>
                    <a:pt x="4937581" y="4956940"/>
                  </a:lnTo>
                  <a:lnTo>
                    <a:pt x="4944402" y="4910018"/>
                  </a:lnTo>
                  <a:lnTo>
                    <a:pt x="4948551" y="4862282"/>
                  </a:lnTo>
                  <a:lnTo>
                    <a:pt x="4949952" y="4813808"/>
                  </a:lnTo>
                  <a:lnTo>
                    <a:pt x="4949952" y="824991"/>
                  </a:lnTo>
                  <a:lnTo>
                    <a:pt x="4948551" y="776512"/>
                  </a:lnTo>
                  <a:lnTo>
                    <a:pt x="4944402" y="728772"/>
                  </a:lnTo>
                  <a:lnTo>
                    <a:pt x="4937581" y="681846"/>
                  </a:lnTo>
                  <a:lnTo>
                    <a:pt x="4928165" y="635814"/>
                  </a:lnTo>
                  <a:lnTo>
                    <a:pt x="4916233" y="590752"/>
                  </a:lnTo>
                  <a:lnTo>
                    <a:pt x="4901861" y="546738"/>
                  </a:lnTo>
                  <a:lnTo>
                    <a:pt x="4885126" y="503848"/>
                  </a:lnTo>
                  <a:lnTo>
                    <a:pt x="4866106" y="462161"/>
                  </a:lnTo>
                  <a:lnTo>
                    <a:pt x="4844879" y="421753"/>
                  </a:lnTo>
                  <a:lnTo>
                    <a:pt x="4821521" y="382703"/>
                  </a:lnTo>
                  <a:lnTo>
                    <a:pt x="4796111" y="345087"/>
                  </a:lnTo>
                  <a:lnTo>
                    <a:pt x="4768724" y="308982"/>
                  </a:lnTo>
                  <a:lnTo>
                    <a:pt x="4739440" y="274466"/>
                  </a:lnTo>
                  <a:lnTo>
                    <a:pt x="4708334" y="241617"/>
                  </a:lnTo>
                  <a:lnTo>
                    <a:pt x="4675485" y="210511"/>
                  </a:lnTo>
                  <a:lnTo>
                    <a:pt x="4640969" y="181227"/>
                  </a:lnTo>
                  <a:lnTo>
                    <a:pt x="4604864" y="153840"/>
                  </a:lnTo>
                  <a:lnTo>
                    <a:pt x="4567248" y="128430"/>
                  </a:lnTo>
                  <a:lnTo>
                    <a:pt x="4528198" y="105072"/>
                  </a:lnTo>
                  <a:lnTo>
                    <a:pt x="4487790" y="83845"/>
                  </a:lnTo>
                  <a:lnTo>
                    <a:pt x="4446103" y="64825"/>
                  </a:lnTo>
                  <a:lnTo>
                    <a:pt x="4403213" y="48090"/>
                  </a:lnTo>
                  <a:lnTo>
                    <a:pt x="4359199" y="33718"/>
                  </a:lnTo>
                  <a:lnTo>
                    <a:pt x="4314137" y="21786"/>
                  </a:lnTo>
                  <a:lnTo>
                    <a:pt x="4268105" y="12370"/>
                  </a:lnTo>
                  <a:lnTo>
                    <a:pt x="4221179" y="5549"/>
                  </a:lnTo>
                  <a:lnTo>
                    <a:pt x="4173439" y="1400"/>
                  </a:lnTo>
                  <a:lnTo>
                    <a:pt x="41249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312923" y="769442"/>
            <a:ext cx="4025900" cy="2346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C00000"/>
                </a:solidFill>
                <a:latin typeface="Calibri"/>
                <a:cs typeface="Calibri"/>
              </a:rPr>
              <a:t>Два </a:t>
            </a:r>
            <a:r>
              <a:rPr sz="2400" b="1" spc="-20" dirty="0">
                <a:solidFill>
                  <a:srgbClr val="C00000"/>
                </a:solidFill>
                <a:latin typeface="Calibri"/>
                <a:cs typeface="Calibri"/>
              </a:rPr>
              <a:t>подраздела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b="1" spc="-5" dirty="0">
                <a:solidFill>
                  <a:srgbClr val="C00000"/>
                </a:solidFill>
                <a:latin typeface="Calibri"/>
                <a:cs typeface="Calibri"/>
              </a:rPr>
              <a:t>объединены</a:t>
            </a:r>
            <a:r>
              <a:rPr sz="2400" b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в</a:t>
            </a:r>
            <a:r>
              <a:rPr sz="2400" b="1" spc="-25" dirty="0">
                <a:solidFill>
                  <a:srgbClr val="C00000"/>
                </a:solidFill>
                <a:latin typeface="Calibri"/>
                <a:cs typeface="Calibri"/>
              </a:rPr>
              <a:t> один</a:t>
            </a:r>
            <a:endParaRPr sz="2400">
              <a:latin typeface="Calibri"/>
              <a:cs typeface="Calibri"/>
            </a:endParaRPr>
          </a:p>
          <a:p>
            <a:pPr marL="12700" marR="5080" indent="484505">
              <a:lnSpc>
                <a:spcPct val="100000"/>
              </a:lnSpc>
              <a:spcBef>
                <a:spcPts val="985"/>
              </a:spcBef>
            </a:pPr>
            <a:r>
              <a:rPr sz="2400" b="1" spc="-20" dirty="0">
                <a:latin typeface="Calibri"/>
                <a:cs typeface="Calibri"/>
              </a:rPr>
              <a:t>Устраняется</a:t>
            </a:r>
            <a:r>
              <a:rPr sz="2400" b="1" spc="-10" dirty="0">
                <a:latin typeface="Calibri"/>
                <a:cs typeface="Calibri"/>
              </a:rPr>
              <a:t> некоторое 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дублирование </a:t>
            </a:r>
            <a:r>
              <a:rPr sz="2400" b="1" dirty="0">
                <a:latin typeface="Calibri"/>
                <a:cs typeface="Calibri"/>
              </a:rPr>
              <a:t>информации. 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При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заполнении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информации </a:t>
            </a:r>
            <a:r>
              <a:rPr sz="2400" b="1" spc="-5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о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материально-техническом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37307" y="3090417"/>
            <a:ext cx="3978910" cy="2586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3510" marR="5080" indent="-131445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libri"/>
                <a:cs typeface="Calibri"/>
              </a:rPr>
              <a:t>обеспечении </a:t>
            </a:r>
            <a:r>
              <a:rPr sz="2400" b="1" dirty="0">
                <a:latin typeface="Calibri"/>
                <a:cs typeface="Calibri"/>
              </a:rPr>
              <a:t>и </a:t>
            </a:r>
            <a:r>
              <a:rPr sz="2400" b="1" spc="-5" dirty="0">
                <a:latin typeface="Calibri"/>
                <a:cs typeface="Calibri"/>
              </a:rPr>
              <a:t>оснащенности </a:t>
            </a:r>
            <a:r>
              <a:rPr sz="2400" b="1" spc="-53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образовательного процесса 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обязательно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указывается</a:t>
            </a:r>
            <a:endParaRPr sz="24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2400" b="1" dirty="0">
                <a:latin typeface="Calibri"/>
                <a:cs typeface="Calibri"/>
              </a:rPr>
              <a:t>информация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в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отношении</a:t>
            </a:r>
            <a:endParaRPr sz="2400">
              <a:latin typeface="Calibri"/>
              <a:cs typeface="Calibri"/>
            </a:endParaRPr>
          </a:p>
          <a:p>
            <a:pPr marL="811530" marR="802640" indent="635" algn="ctr">
              <a:lnSpc>
                <a:spcPct val="100000"/>
              </a:lnSpc>
              <a:spcBef>
                <a:spcPts val="5"/>
              </a:spcBef>
            </a:pPr>
            <a:r>
              <a:rPr sz="2400" b="1" spc="-5" dirty="0">
                <a:latin typeface="Calibri"/>
                <a:cs typeface="Calibri"/>
              </a:rPr>
              <a:t>инвалидов </a:t>
            </a:r>
            <a:r>
              <a:rPr sz="2400" b="1" dirty="0">
                <a:latin typeface="Calibri"/>
                <a:cs typeface="Calibri"/>
              </a:rPr>
              <a:t>и лиц 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с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ограниченными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b="1" spc="-5" dirty="0">
                <a:latin typeface="Calibri"/>
                <a:cs typeface="Calibri"/>
              </a:rPr>
              <a:t>возможностями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здоровья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33104" y="4197094"/>
            <a:ext cx="3358895" cy="260604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17474"/>
            <a:ext cx="5156835" cy="758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-10" dirty="0"/>
              <a:t>Подраздел</a:t>
            </a:r>
            <a:endParaRPr sz="1600"/>
          </a:p>
          <a:p>
            <a:pPr marL="12700" marR="5080">
              <a:lnSpc>
                <a:spcPct val="100000"/>
              </a:lnSpc>
            </a:pPr>
            <a:r>
              <a:rPr sz="1600" spc="-5" dirty="0"/>
              <a:t>«Материально-техническое</a:t>
            </a:r>
            <a:r>
              <a:rPr sz="1600" spc="-65" dirty="0"/>
              <a:t> </a:t>
            </a:r>
            <a:r>
              <a:rPr sz="1600" dirty="0"/>
              <a:t>обеспечение</a:t>
            </a:r>
            <a:r>
              <a:rPr sz="1600" spc="-90" dirty="0"/>
              <a:t> </a:t>
            </a:r>
            <a:r>
              <a:rPr sz="1600" dirty="0"/>
              <a:t>и</a:t>
            </a:r>
            <a:r>
              <a:rPr sz="1600" spc="15" dirty="0"/>
              <a:t> </a:t>
            </a:r>
            <a:r>
              <a:rPr sz="1600" dirty="0"/>
              <a:t>оснащенность </a:t>
            </a:r>
            <a:r>
              <a:rPr sz="1600" spc="-345" dirty="0"/>
              <a:t> </a:t>
            </a:r>
            <a:r>
              <a:rPr sz="1600" spc="-5" dirty="0"/>
              <a:t>образовательного</a:t>
            </a:r>
            <a:r>
              <a:rPr sz="1600" spc="-75" dirty="0"/>
              <a:t> </a:t>
            </a:r>
            <a:r>
              <a:rPr sz="1600" spc="-5" dirty="0"/>
              <a:t>процесса.</a:t>
            </a:r>
            <a:r>
              <a:rPr sz="1600" spc="-55" dirty="0"/>
              <a:t> </a:t>
            </a:r>
            <a:r>
              <a:rPr sz="1600" dirty="0"/>
              <a:t>Доступная</a:t>
            </a:r>
            <a:r>
              <a:rPr sz="1600" spc="-60" dirty="0"/>
              <a:t> </a:t>
            </a:r>
            <a:r>
              <a:rPr sz="1600" spc="-5" dirty="0"/>
              <a:t>среда»</a:t>
            </a:r>
            <a:endParaRPr sz="1600"/>
          </a:p>
        </p:txBody>
      </p:sp>
      <p:sp>
        <p:nvSpPr>
          <p:cNvPr id="3" name="object 3"/>
          <p:cNvSpPr txBox="1"/>
          <p:nvPr/>
        </p:nvSpPr>
        <p:spPr>
          <a:xfrm>
            <a:off x="6176264" y="17474"/>
            <a:ext cx="3406140" cy="1002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spc="-10" dirty="0">
                <a:latin typeface="Calibri"/>
                <a:cs typeface="Calibri"/>
              </a:rPr>
              <a:t>Подраздел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«Доступная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среда»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latin typeface="Calibri"/>
                <a:cs typeface="Calibri"/>
              </a:rPr>
              <a:t>Приказ</a:t>
            </a:r>
            <a:r>
              <a:rPr sz="1600" b="1" spc="34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Федеральной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службы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по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Calibri"/>
                <a:cs typeface="Calibri"/>
              </a:rPr>
              <a:t>надзору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в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сфере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образования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и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науки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Calibri"/>
                <a:cs typeface="Calibri"/>
              </a:rPr>
              <a:t>от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14.08.2020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spc="5" dirty="0">
                <a:latin typeface="Calibri"/>
                <a:cs typeface="Calibri"/>
              </a:rPr>
              <a:t>N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831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761441"/>
            <a:ext cx="5930900" cy="422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5" dirty="0">
                <a:latin typeface="Calibri"/>
                <a:cs typeface="Calibri"/>
              </a:rPr>
              <a:t>Приказ</a:t>
            </a:r>
            <a:r>
              <a:rPr sz="1050" b="1" spc="-7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Федеральной</a:t>
            </a:r>
            <a:r>
              <a:rPr sz="1050" b="1" spc="-50" dirty="0">
                <a:latin typeface="Calibri"/>
                <a:cs typeface="Calibri"/>
              </a:rPr>
              <a:t> </a:t>
            </a:r>
            <a:r>
              <a:rPr sz="1050" b="1" spc="-5" dirty="0">
                <a:latin typeface="Calibri"/>
                <a:cs typeface="Calibri"/>
              </a:rPr>
              <a:t>службы</a:t>
            </a:r>
            <a:r>
              <a:rPr sz="1050" b="1" spc="20" dirty="0">
                <a:latin typeface="Calibri"/>
                <a:cs typeface="Calibri"/>
              </a:rPr>
              <a:t> </a:t>
            </a:r>
            <a:r>
              <a:rPr sz="1050" b="1" spc="5" dirty="0">
                <a:latin typeface="Calibri"/>
                <a:cs typeface="Calibri"/>
              </a:rPr>
              <a:t>по</a:t>
            </a:r>
            <a:r>
              <a:rPr sz="1050" b="1" spc="-40" dirty="0">
                <a:latin typeface="Calibri"/>
                <a:cs typeface="Calibri"/>
              </a:rPr>
              <a:t> </a:t>
            </a:r>
            <a:r>
              <a:rPr sz="1050" b="1" spc="5" dirty="0">
                <a:latin typeface="Calibri"/>
                <a:cs typeface="Calibri"/>
              </a:rPr>
              <a:t>надзору</a:t>
            </a:r>
            <a:r>
              <a:rPr sz="1050" b="1" spc="-4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в</a:t>
            </a:r>
            <a:r>
              <a:rPr sz="1050" b="1" spc="-1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сфере</a:t>
            </a:r>
            <a:r>
              <a:rPr sz="1050" b="1" spc="-2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образования</a:t>
            </a:r>
            <a:r>
              <a:rPr sz="1050" b="1" spc="-6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и</a:t>
            </a:r>
            <a:r>
              <a:rPr sz="1050" b="1" spc="-10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науки</a:t>
            </a:r>
            <a:r>
              <a:rPr sz="1050" b="1" spc="-35" dirty="0">
                <a:latin typeface="Calibri"/>
                <a:cs typeface="Calibri"/>
              </a:rPr>
              <a:t> </a:t>
            </a:r>
            <a:r>
              <a:rPr sz="1050" b="1" spc="5" dirty="0">
                <a:latin typeface="Calibri"/>
                <a:cs typeface="Calibri"/>
              </a:rPr>
              <a:t>от</a:t>
            </a:r>
            <a:r>
              <a:rPr sz="1050" b="1" dirty="0">
                <a:latin typeface="Calibri"/>
                <a:cs typeface="Calibri"/>
              </a:rPr>
              <a:t> </a:t>
            </a:r>
            <a:r>
              <a:rPr sz="1050" b="1" spc="-5" dirty="0">
                <a:latin typeface="Calibri"/>
                <a:cs typeface="Calibri"/>
              </a:rPr>
              <a:t>04</a:t>
            </a:r>
            <a:r>
              <a:rPr sz="1050" b="1" spc="25" dirty="0">
                <a:latin typeface="Calibri"/>
                <a:cs typeface="Calibri"/>
              </a:rPr>
              <a:t> </a:t>
            </a:r>
            <a:r>
              <a:rPr sz="1050" b="1" dirty="0">
                <a:latin typeface="Calibri"/>
                <a:cs typeface="Calibri"/>
              </a:rPr>
              <a:t>августа</a:t>
            </a:r>
            <a:r>
              <a:rPr sz="1050" b="1" spc="-40" dirty="0">
                <a:latin typeface="Calibri"/>
                <a:cs typeface="Calibri"/>
              </a:rPr>
              <a:t> </a:t>
            </a:r>
            <a:r>
              <a:rPr sz="1050" b="1" spc="-5" dirty="0">
                <a:latin typeface="Calibri"/>
                <a:cs typeface="Calibri"/>
              </a:rPr>
              <a:t>2023</a:t>
            </a:r>
            <a:r>
              <a:rPr sz="1050" b="1" spc="80" dirty="0">
                <a:latin typeface="Calibri"/>
                <a:cs typeface="Calibri"/>
              </a:rPr>
              <a:t> </a:t>
            </a:r>
            <a:r>
              <a:rPr sz="1050" b="1" spc="5" dirty="0">
                <a:latin typeface="Calibri"/>
                <a:cs typeface="Calibri"/>
              </a:rPr>
              <a:t>г.</a:t>
            </a:r>
            <a:r>
              <a:rPr sz="1050" b="1" spc="-15" dirty="0">
                <a:latin typeface="Calibri"/>
                <a:cs typeface="Calibri"/>
              </a:rPr>
              <a:t> </a:t>
            </a:r>
            <a:r>
              <a:rPr sz="1050" b="1" spc="5" dirty="0">
                <a:latin typeface="Calibri"/>
                <a:cs typeface="Calibri"/>
              </a:rPr>
              <a:t>№ </a:t>
            </a:r>
            <a:r>
              <a:rPr sz="1050" b="1" spc="-10" dirty="0">
                <a:latin typeface="Calibri"/>
                <a:cs typeface="Calibri"/>
              </a:rPr>
              <a:t>1493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Calibri"/>
              <a:cs typeface="Calibri"/>
            </a:endParaRPr>
          </a:p>
          <a:p>
            <a:pPr marL="173355" indent="-161290">
              <a:lnSpc>
                <a:spcPct val="100000"/>
              </a:lnSpc>
              <a:buAutoNum type="arabicParenR"/>
              <a:tabLst>
                <a:tab pos="173990" algn="l"/>
              </a:tabLst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 материально-техническом</a:t>
            </a:r>
            <a:r>
              <a:rPr sz="12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обеспечении</a:t>
            </a:r>
            <a:r>
              <a:rPr sz="12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образовательной</a:t>
            </a:r>
            <a:r>
              <a:rPr sz="12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деятельности,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 в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 том</a:t>
            </a:r>
            <a:r>
              <a:rPr sz="12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числе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 отношении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 инвалидов</a:t>
            </a:r>
            <a:r>
              <a:rPr sz="12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и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лиц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с</a:t>
            </a:r>
            <a:r>
              <a:rPr sz="12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ограниченными</a:t>
            </a:r>
            <a:r>
              <a:rPr sz="1200" b="1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возможностями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здоровья: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а) о наличии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оборудованных</a:t>
            </a:r>
            <a:r>
              <a:rPr sz="12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учебных</a:t>
            </a:r>
            <a:r>
              <a:rPr sz="1200" spc="-10" dirty="0">
                <a:latin typeface="Calibri"/>
                <a:cs typeface="Calibri"/>
              </a:rPr>
              <a:t> кабинетов;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б)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наличии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оборудованных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объектов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для</a:t>
            </a:r>
            <a:r>
              <a:rPr sz="1200" spc="-5" dirty="0">
                <a:latin typeface="Calibri"/>
                <a:cs typeface="Calibri"/>
              </a:rPr>
              <a:t> проведения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практических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занятий;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в) о </a:t>
            </a:r>
            <a:r>
              <a:rPr sz="1200" spc="-5" dirty="0">
                <a:latin typeface="Calibri"/>
                <a:cs typeface="Calibri"/>
              </a:rPr>
              <a:t>наличии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оборудованных</a:t>
            </a:r>
            <a:r>
              <a:rPr sz="12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библиотек;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Calibri"/>
                <a:cs typeface="Calibri"/>
              </a:rPr>
              <a:t>г)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о наличии</a:t>
            </a:r>
            <a:r>
              <a:rPr sz="1200" spc="-10" dirty="0">
                <a:latin typeface="Calibri"/>
                <a:cs typeface="Calibri"/>
              </a:rPr>
              <a:t> оборудованных объектов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спорта;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д)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наличии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оборудованных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средствах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обучения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воспитания;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е)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о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доступе </a:t>
            </a:r>
            <a:r>
              <a:rPr sz="1200" dirty="0">
                <a:latin typeface="Calibri"/>
                <a:cs typeface="Calibri"/>
              </a:rPr>
              <a:t>к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информационным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системам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информационно-телекоммуникационным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сетям;</a:t>
            </a:r>
            <a:endParaRPr sz="1200">
              <a:latin typeface="Calibri"/>
              <a:cs typeface="Calibri"/>
            </a:endParaRPr>
          </a:p>
          <a:p>
            <a:pPr marL="12700" marR="624840">
              <a:lnSpc>
                <a:spcPct val="100000"/>
              </a:lnSpc>
            </a:pPr>
            <a:r>
              <a:rPr sz="1200" spc="-10" dirty="0">
                <a:latin typeface="Calibri"/>
                <a:cs typeface="Calibri"/>
              </a:rPr>
              <a:t>ж)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электронных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образовательных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ресурсах,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к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которым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обеспечивается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доступ </a:t>
            </a:r>
            <a:r>
              <a:rPr sz="1200" spc="-254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обучающихся;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з)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количестве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жилых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помещений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общежитии,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интернате,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формировании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платы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за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проживание</a:t>
            </a:r>
            <a:r>
              <a:rPr sz="1200" dirty="0">
                <a:latin typeface="Calibri"/>
                <a:cs typeface="Calibri"/>
              </a:rPr>
              <a:t> в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общежитии;</a:t>
            </a:r>
            <a:endParaRPr sz="1200">
              <a:latin typeface="Calibri"/>
              <a:cs typeface="Calibri"/>
            </a:endParaRPr>
          </a:p>
          <a:p>
            <a:pPr marL="12700" marR="568960">
              <a:lnSpc>
                <a:spcPct val="100000"/>
              </a:lnSpc>
              <a:spcBef>
                <a:spcPts val="5"/>
              </a:spcBef>
              <a:buAutoNum type="arabicParenR" startAt="2"/>
              <a:tabLst>
                <a:tab pos="173990" algn="l"/>
              </a:tabLst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о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специальных условиях для 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получения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образования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инвалидами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и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лицами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с </a:t>
            </a:r>
            <a:r>
              <a:rPr sz="1200" b="1" spc="-2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ограниченными</a:t>
            </a:r>
            <a:r>
              <a:rPr sz="12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возможностями</a:t>
            </a:r>
            <a:r>
              <a:rPr sz="12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здоровья:</a:t>
            </a:r>
            <a:endParaRPr sz="1200">
              <a:latin typeface="Calibri"/>
              <a:cs typeface="Calibri"/>
            </a:endParaRPr>
          </a:p>
          <a:p>
            <a:pPr marL="12700" marR="36322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а)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 обеспечении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доступа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-5" dirty="0">
                <a:latin typeface="Calibri"/>
                <a:cs typeface="Calibri"/>
              </a:rPr>
              <a:t> здания образовательной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организации,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том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числе </a:t>
            </a:r>
            <a:r>
              <a:rPr sz="1200" dirty="0">
                <a:latin typeface="Calibri"/>
                <a:cs typeface="Calibri"/>
              </a:rPr>
              <a:t>в 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общежитие,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интернат,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приспособленных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для</a:t>
            </a:r>
            <a:r>
              <a:rPr sz="1200" spc="-5" dirty="0">
                <a:latin typeface="Calibri"/>
                <a:cs typeface="Calibri"/>
              </a:rPr>
              <a:t> использования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инвалидами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лицами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с </a:t>
            </a:r>
            <a:r>
              <a:rPr sz="1200" spc="-254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ограниченными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возможностями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здоровья;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б) о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наличии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специальных</a:t>
            </a:r>
            <a:r>
              <a:rPr sz="12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технических</a:t>
            </a:r>
            <a:r>
              <a:rPr sz="12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средств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 обучения</a:t>
            </a:r>
            <a:r>
              <a:rPr sz="12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FF0000"/>
                </a:solidFill>
                <a:latin typeface="Calibri"/>
                <a:cs typeface="Calibri"/>
              </a:rPr>
              <a:t>коллективного</a:t>
            </a:r>
            <a:r>
              <a:rPr sz="1200" b="1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индивидуального</a:t>
            </a:r>
            <a:r>
              <a:rPr sz="1200" b="1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пользования</a:t>
            </a:r>
            <a:r>
              <a:rPr sz="12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инвалидов</a:t>
            </a:r>
            <a:r>
              <a:rPr sz="1200" b="1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2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лиц</a:t>
            </a:r>
            <a:r>
              <a:rPr sz="12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FF0000"/>
                </a:solidFill>
                <a:latin typeface="Calibri"/>
                <a:cs typeface="Calibri"/>
              </a:rPr>
              <a:t>с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ограниченными</a:t>
            </a:r>
            <a:r>
              <a:rPr sz="1200" b="1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возможностями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solidFill>
                  <a:srgbClr val="FF0000"/>
                </a:solidFill>
                <a:latin typeface="Calibri"/>
                <a:cs typeface="Calibri"/>
              </a:rPr>
              <a:t>здоровья.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76264" y="1116584"/>
            <a:ext cx="5897245" cy="4050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специально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оборудованных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учебных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кабинетах;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об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объектах</a:t>
            </a:r>
            <a:r>
              <a:rPr sz="1200" dirty="0">
                <a:latin typeface="Calibri"/>
                <a:cs typeface="Calibri"/>
              </a:rPr>
              <a:t> для</a:t>
            </a:r>
            <a:r>
              <a:rPr sz="1200" spc="-5" dirty="0">
                <a:latin typeface="Calibri"/>
                <a:cs typeface="Calibri"/>
              </a:rPr>
              <a:t> проведения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практических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занятий,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приспособленных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для </a:t>
            </a:r>
            <a:r>
              <a:rPr sz="1200" spc="-5" dirty="0">
                <a:latin typeface="Calibri"/>
                <a:cs typeface="Calibri"/>
              </a:rPr>
              <a:t>использования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инвалидами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лицами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с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ограниченными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возможностями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здоровья;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о </a:t>
            </a:r>
            <a:r>
              <a:rPr sz="1200" spc="-5" dirty="0">
                <a:latin typeface="Calibri"/>
                <a:cs typeface="Calibri"/>
              </a:rPr>
              <a:t>библиотеке(ах), приспособленных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для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использования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инвалидами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лицами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с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ограниченными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возможностями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здоровья;</a:t>
            </a:r>
            <a:endParaRPr sz="1200">
              <a:latin typeface="Calibri"/>
              <a:cs typeface="Calibri"/>
            </a:endParaRPr>
          </a:p>
          <a:p>
            <a:pPr marL="12700" marR="479425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Calibri"/>
                <a:cs typeface="Calibri"/>
              </a:rPr>
              <a:t>об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объектах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спорта,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приспособленных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для</a:t>
            </a:r>
            <a:r>
              <a:rPr sz="1200" spc="-5" dirty="0">
                <a:latin typeface="Calibri"/>
                <a:cs typeface="Calibri"/>
              </a:rPr>
              <a:t> использования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инвалидами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лицами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с </a:t>
            </a:r>
            <a:r>
              <a:rPr sz="1200" spc="-26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ограниченными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возможностями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здоровья;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о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средствах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обучения</a:t>
            </a:r>
            <a:r>
              <a:rPr sz="1200" dirty="0">
                <a:latin typeface="Calibri"/>
                <a:cs typeface="Calibri"/>
              </a:rPr>
              <a:t> и</a:t>
            </a:r>
            <a:r>
              <a:rPr sz="1200" spc="-5" dirty="0">
                <a:latin typeface="Calibri"/>
                <a:cs typeface="Calibri"/>
              </a:rPr>
              <a:t> воспитания,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приспособленных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для </a:t>
            </a:r>
            <a:r>
              <a:rPr sz="1200" spc="-5" dirty="0">
                <a:latin typeface="Calibri"/>
                <a:cs typeface="Calibri"/>
              </a:rPr>
              <a:t>использования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инвалидами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лицами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с </a:t>
            </a:r>
            <a:r>
              <a:rPr sz="1200" spc="-5" dirty="0">
                <a:latin typeface="Calibri"/>
                <a:cs typeface="Calibri"/>
              </a:rPr>
              <a:t>ограниченными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возможностями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здоровья;</a:t>
            </a:r>
            <a:endParaRPr sz="1200">
              <a:latin typeface="Calibri"/>
              <a:cs typeface="Calibri"/>
            </a:endParaRPr>
          </a:p>
          <a:p>
            <a:pPr marL="12700" marR="26035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об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обеспечении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беспрепятственного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доступа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здания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образовательной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организации; </a:t>
            </a:r>
            <a:r>
              <a:rPr sz="1200" spc="-254" dirty="0"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о </a:t>
            </a:r>
            <a:r>
              <a:rPr sz="1200" spc="-5" dirty="0">
                <a:solidFill>
                  <a:srgbClr val="FF0000"/>
                </a:solidFill>
                <a:latin typeface="Calibri"/>
                <a:cs typeface="Calibri"/>
              </a:rPr>
              <a:t>специальных</a:t>
            </a:r>
            <a:r>
              <a:rPr sz="1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условиях</a:t>
            </a:r>
            <a:r>
              <a:rPr sz="1200" spc="-5" dirty="0">
                <a:solidFill>
                  <a:srgbClr val="FF0000"/>
                </a:solidFill>
                <a:latin typeface="Calibri"/>
                <a:cs typeface="Calibri"/>
              </a:rPr>
              <a:t> питания;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1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Calibri"/>
                <a:cs typeface="Calibri"/>
              </a:rPr>
              <a:t>специальных</a:t>
            </a:r>
            <a:r>
              <a:rPr sz="1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0000"/>
                </a:solidFill>
                <a:latin typeface="Calibri"/>
                <a:cs typeface="Calibri"/>
              </a:rPr>
              <a:t>условиях </a:t>
            </a:r>
            <a:r>
              <a:rPr sz="1200" spc="-10" dirty="0">
                <a:solidFill>
                  <a:srgbClr val="FF0000"/>
                </a:solidFill>
                <a:latin typeface="Calibri"/>
                <a:cs typeface="Calibri"/>
              </a:rPr>
              <a:t>охраны</a:t>
            </a:r>
            <a:r>
              <a:rPr sz="1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0000"/>
                </a:solidFill>
                <a:latin typeface="Calibri"/>
                <a:cs typeface="Calibri"/>
              </a:rPr>
              <a:t>здоровья;</a:t>
            </a:r>
            <a:endParaRPr sz="1200">
              <a:latin typeface="Calibri"/>
              <a:cs typeface="Calibri"/>
            </a:endParaRPr>
          </a:p>
          <a:p>
            <a:pPr marL="12700" marR="245745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о </a:t>
            </a:r>
            <a:r>
              <a:rPr sz="1200" spc="-5" dirty="0">
                <a:latin typeface="Calibri"/>
                <a:cs typeface="Calibri"/>
              </a:rPr>
              <a:t>доступе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к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информационным системам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информационно-телекоммуникационным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сетям,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приспособленным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для</a:t>
            </a:r>
            <a:r>
              <a:rPr sz="1200" spc="-5" dirty="0">
                <a:latin typeface="Calibri"/>
                <a:cs typeface="Calibri"/>
              </a:rPr>
              <a:t> использования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инвалидами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лицами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с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ограниченными </a:t>
            </a:r>
            <a:r>
              <a:rPr sz="1200" spc="-254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возможностями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здоровья;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Calibri"/>
                <a:cs typeface="Calibri"/>
              </a:rPr>
              <a:t>об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электронных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образовательных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ресурсах,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к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которым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обеспечивается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доступ </a:t>
            </a:r>
            <a:r>
              <a:rPr sz="1200" dirty="0">
                <a:latin typeface="Calibri"/>
                <a:cs typeface="Calibri"/>
              </a:rPr>
              <a:t>инвалидов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и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лиц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с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ограниченными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возможностями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здоровья;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наличии</a:t>
            </a:r>
            <a:r>
              <a:rPr sz="1200" spc="-5" dirty="0">
                <a:latin typeface="Calibri"/>
                <a:cs typeface="Calibri"/>
              </a:rPr>
              <a:t> специальных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технических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средств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обучения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коллективного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 </a:t>
            </a:r>
            <a:r>
              <a:rPr sz="1200" spc="-5" dirty="0">
                <a:latin typeface="Calibri"/>
                <a:cs typeface="Calibri"/>
              </a:rPr>
              <a:t>индивидуального </a:t>
            </a:r>
            <a:r>
              <a:rPr sz="1200" spc="-26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пользования;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наличии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условий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для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беспрепятственного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доступа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общежитие,</a:t>
            </a:r>
            <a:r>
              <a:rPr sz="1200" spc="5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интернат;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о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количестве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жилых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помещений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общежитии,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интернате,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приспособленных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для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использования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инвалидами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лицами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с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ограниченными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возможностями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здоровья.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54100" y="1333499"/>
            <a:ext cx="10528300" cy="1638300"/>
          </a:xfrm>
          <a:custGeom>
            <a:avLst/>
            <a:gdLst/>
            <a:ahLst/>
            <a:cxnLst/>
            <a:rect l="l" t="t" r="r" b="b"/>
            <a:pathLst>
              <a:path w="10528300" h="1638300">
                <a:moveTo>
                  <a:pt x="7018782" y="0"/>
                </a:moveTo>
                <a:lnTo>
                  <a:pt x="3509391" y="0"/>
                </a:lnTo>
                <a:lnTo>
                  <a:pt x="0" y="0"/>
                </a:lnTo>
                <a:lnTo>
                  <a:pt x="0" y="1638300"/>
                </a:lnTo>
                <a:lnTo>
                  <a:pt x="3509391" y="1638300"/>
                </a:lnTo>
                <a:lnTo>
                  <a:pt x="7018782" y="1638300"/>
                </a:lnTo>
                <a:lnTo>
                  <a:pt x="7018782" y="0"/>
                </a:lnTo>
                <a:close/>
              </a:path>
              <a:path w="10528300" h="1638300">
                <a:moveTo>
                  <a:pt x="10528300" y="0"/>
                </a:moveTo>
                <a:lnTo>
                  <a:pt x="7018909" y="0"/>
                </a:lnTo>
                <a:lnTo>
                  <a:pt x="7018909" y="1638300"/>
                </a:lnTo>
                <a:lnTo>
                  <a:pt x="10528300" y="1638300"/>
                </a:lnTo>
                <a:lnTo>
                  <a:pt x="1052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054100" y="1333500"/>
          <a:ext cx="10528935" cy="5143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9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383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 marR="7924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«Материально-техническое </a:t>
                      </a:r>
                      <a:r>
                        <a:rPr sz="16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обеспечение</a:t>
                      </a:r>
                      <a:r>
                        <a:rPr sz="1600" b="1" spc="-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600" b="1" spc="-8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оснащенность </a:t>
                      </a:r>
                      <a:r>
                        <a:rPr sz="1600" b="1" spc="-3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образовательного процесса. </a:t>
                      </a:r>
                      <a:r>
                        <a:rPr sz="16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Доступная</a:t>
                      </a:r>
                      <a:r>
                        <a:rPr sz="1600" b="1" spc="-7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среда»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b="1" spc="5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05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05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05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05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05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05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сфере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05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05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05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 04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05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05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05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№ 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 открытость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00139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ик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се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35369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 gridSpan="3">
                  <a:txBody>
                    <a:bodyPr/>
                    <a:lstStyle/>
                    <a:p>
                      <a:pPr marL="91440" marR="1371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1)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материально-техническом обеспечении образовательной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деятельности,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том числе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отношении инвалидов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лиц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с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ограниченными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возможностями </a:t>
                      </a:r>
                      <a:r>
                        <a:rPr sz="1200" b="1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здоровья: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оборудованных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учебных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кабинетов;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61404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оборудованных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объектов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проведения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практических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занятий;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оборудованных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библиотек;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г)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наличии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оборудованных объектов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спорта;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936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д)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оборудованных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средствах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обучения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воспитания;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е)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информационным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системам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20320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информационно-телекоммуникационным сетям;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ж)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электронных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ресурсах,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к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которым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обеспечивается</a:t>
                      </a:r>
                      <a:r>
                        <a:rPr sz="1200" spc="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</a:t>
                      </a:r>
                      <a:r>
                        <a:rPr sz="1200" spc="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обучающихся;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количестве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жилых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помещений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общежитии,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276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интернате, формировании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платы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 проживание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общежитии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Подпункт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и)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материально-техническом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322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обеспечении образовательной деятельности (в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оборудованных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учебных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кабинетов,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объектов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проведения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47879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практических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занятий,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библиотек,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объектов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спорта,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обучения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воспитания,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условиях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питания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охраны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здоровья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обучающихся,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к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информационным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системам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информационно-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2667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телекоммуникационным сетям, об электронных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ресурсах,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которым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обеспечивается доступ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1238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13.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размещении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материально-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техническом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обеспечении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деятельности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наличии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общежития,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интерната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такая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информация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указывается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отношении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инвалидов и лиц с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ограниченными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возможностями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здоровья,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включая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указание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обеспечение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их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доступа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здания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них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специальных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технических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обучения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коллективного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индивидуального пользования.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1054100" y="3429000"/>
            <a:ext cx="10528300" cy="3048000"/>
          </a:xfrm>
          <a:custGeom>
            <a:avLst/>
            <a:gdLst/>
            <a:ahLst/>
            <a:cxnLst/>
            <a:rect l="l" t="t" r="r" b="b"/>
            <a:pathLst>
              <a:path w="10528300" h="3048000">
                <a:moveTo>
                  <a:pt x="7018782" y="0"/>
                </a:moveTo>
                <a:lnTo>
                  <a:pt x="3509391" y="0"/>
                </a:lnTo>
                <a:lnTo>
                  <a:pt x="0" y="0"/>
                </a:lnTo>
                <a:lnTo>
                  <a:pt x="0" y="3048000"/>
                </a:lnTo>
                <a:lnTo>
                  <a:pt x="3509391" y="3048000"/>
                </a:lnTo>
                <a:lnTo>
                  <a:pt x="7018782" y="3048000"/>
                </a:lnTo>
                <a:lnTo>
                  <a:pt x="7018782" y="0"/>
                </a:lnTo>
                <a:close/>
              </a:path>
              <a:path w="10528300" h="3048000">
                <a:moveTo>
                  <a:pt x="10528300" y="0"/>
                </a:moveTo>
                <a:lnTo>
                  <a:pt x="7018909" y="0"/>
                </a:lnTo>
                <a:lnTo>
                  <a:pt x="7018909" y="3048000"/>
                </a:lnTo>
                <a:lnTo>
                  <a:pt x="10528300" y="3048000"/>
                </a:lnTo>
                <a:lnTo>
                  <a:pt x="1052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54100" y="1333499"/>
            <a:ext cx="10528300" cy="1638300"/>
          </a:xfrm>
          <a:custGeom>
            <a:avLst/>
            <a:gdLst/>
            <a:ahLst/>
            <a:cxnLst/>
            <a:rect l="l" t="t" r="r" b="b"/>
            <a:pathLst>
              <a:path w="10528300" h="1638300">
                <a:moveTo>
                  <a:pt x="7018782" y="0"/>
                </a:moveTo>
                <a:lnTo>
                  <a:pt x="3509391" y="0"/>
                </a:lnTo>
                <a:lnTo>
                  <a:pt x="0" y="0"/>
                </a:lnTo>
                <a:lnTo>
                  <a:pt x="0" y="1638300"/>
                </a:lnTo>
                <a:lnTo>
                  <a:pt x="3509391" y="1638300"/>
                </a:lnTo>
                <a:lnTo>
                  <a:pt x="7018782" y="1638300"/>
                </a:lnTo>
                <a:lnTo>
                  <a:pt x="7018782" y="0"/>
                </a:lnTo>
                <a:close/>
              </a:path>
              <a:path w="10528300" h="1638300">
                <a:moveTo>
                  <a:pt x="10528300" y="0"/>
                </a:moveTo>
                <a:lnTo>
                  <a:pt x="7018909" y="0"/>
                </a:lnTo>
                <a:lnTo>
                  <a:pt x="7018909" y="1638300"/>
                </a:lnTo>
                <a:lnTo>
                  <a:pt x="10528300" y="1638300"/>
                </a:lnTo>
                <a:lnTo>
                  <a:pt x="1052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054100" y="1333500"/>
          <a:ext cx="10528935" cy="50547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9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9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383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 marR="7924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«Материально-техническое </a:t>
                      </a:r>
                      <a:r>
                        <a:rPr sz="16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обеспечение</a:t>
                      </a:r>
                      <a:r>
                        <a:rPr sz="1600" b="1" spc="-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600" b="1" spc="-8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оснащенность </a:t>
                      </a:r>
                      <a:r>
                        <a:rPr sz="1600" b="1" spc="-3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образовательного процесса. </a:t>
                      </a:r>
                      <a:r>
                        <a:rPr sz="16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Доступная</a:t>
                      </a:r>
                      <a:r>
                        <a:rPr sz="1600" b="1" spc="-7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среда»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b="1" spc="5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05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05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05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05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05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05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сфере</a:t>
                      </a:r>
                      <a:endParaRPr sz="105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5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05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05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05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 04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05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05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05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№ 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 открытость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00139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ик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се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35369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426">
                <a:tc gridSpan="3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2)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специальных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условиях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получения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инвалидами</a:t>
                      </a:r>
                      <a:r>
                        <a:rPr sz="12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лицами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ограниченными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возможностями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здоровья: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0">
                <a:tc>
                  <a:txBody>
                    <a:bodyPr/>
                    <a:lstStyle/>
                    <a:p>
                      <a:pPr marL="91440" marR="473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обеспечении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здания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организации,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общежитие,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интернат,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приспособленных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использования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инвалидами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лицами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ограниченными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возможностями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здоровья;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специальных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технических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обучения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коллективного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индивидуального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пользования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инвалидов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лиц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ограниченными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возможностями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здоровья.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Подпункт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и)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материально-техническом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32258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обеспечении образовательной деятельности (в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о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оборудованных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учебных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кабинетов,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объектов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проведения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478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практических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занятий,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библиотек,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объектов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спорта,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обучения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воспитания,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условиях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питания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охраны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здоровья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обучающихся,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к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информационным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системам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информационно-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телекоммуникационным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сетям,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электронных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90614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 ресурсах,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к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которым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обеспечивается доступ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1238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13.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размещении информации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материально-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техническом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обеспечении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деятельности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наличии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общежития,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интерната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такая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информация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указывается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отношении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инвалидов и лиц с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ограниченными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возможностями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здоровья,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включая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указание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обеспечение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их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доступа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здания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 организации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наличие для них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технических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обучения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коллективного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индивидуального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пользования.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1054100" y="3340226"/>
            <a:ext cx="10528300" cy="3048000"/>
          </a:xfrm>
          <a:custGeom>
            <a:avLst/>
            <a:gdLst/>
            <a:ahLst/>
            <a:cxnLst/>
            <a:rect l="l" t="t" r="r" b="b"/>
            <a:pathLst>
              <a:path w="10528300" h="3048000">
                <a:moveTo>
                  <a:pt x="7018782" y="0"/>
                </a:moveTo>
                <a:lnTo>
                  <a:pt x="3509391" y="0"/>
                </a:lnTo>
                <a:lnTo>
                  <a:pt x="0" y="0"/>
                </a:lnTo>
                <a:lnTo>
                  <a:pt x="0" y="3048000"/>
                </a:lnTo>
                <a:lnTo>
                  <a:pt x="3509391" y="3048000"/>
                </a:lnTo>
                <a:lnTo>
                  <a:pt x="7018782" y="3048000"/>
                </a:lnTo>
                <a:lnTo>
                  <a:pt x="7018782" y="0"/>
                </a:lnTo>
                <a:close/>
              </a:path>
              <a:path w="10528300" h="3048000">
                <a:moveTo>
                  <a:pt x="10528300" y="0"/>
                </a:moveTo>
                <a:lnTo>
                  <a:pt x="7018909" y="0"/>
                </a:lnTo>
                <a:lnTo>
                  <a:pt x="7018909" y="3048000"/>
                </a:lnTo>
                <a:lnTo>
                  <a:pt x="10528300" y="3048000"/>
                </a:lnTo>
                <a:lnTo>
                  <a:pt x="1052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867400" y="2142768"/>
            <a:ext cx="6020435" cy="4188460"/>
            <a:chOff x="5867400" y="2142768"/>
            <a:chExt cx="6020435" cy="41884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67400" y="2142768"/>
              <a:ext cx="6020053" cy="418795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379463" y="2590799"/>
              <a:ext cx="5029200" cy="3215640"/>
            </a:xfrm>
            <a:custGeom>
              <a:avLst/>
              <a:gdLst/>
              <a:ahLst/>
              <a:cxnLst/>
              <a:rect l="l" t="t" r="r" b="b"/>
              <a:pathLst>
                <a:path w="5029200" h="3215640">
                  <a:moveTo>
                    <a:pt x="4493260" y="0"/>
                  </a:moveTo>
                  <a:lnTo>
                    <a:pt x="535939" y="0"/>
                  </a:lnTo>
                  <a:lnTo>
                    <a:pt x="487151" y="2189"/>
                  </a:lnTo>
                  <a:lnTo>
                    <a:pt x="439592" y="8633"/>
                  </a:lnTo>
                  <a:lnTo>
                    <a:pt x="393450" y="19141"/>
                  </a:lnTo>
                  <a:lnTo>
                    <a:pt x="348914" y="33524"/>
                  </a:lnTo>
                  <a:lnTo>
                    <a:pt x="306175" y="51594"/>
                  </a:lnTo>
                  <a:lnTo>
                    <a:pt x="265420" y="73161"/>
                  </a:lnTo>
                  <a:lnTo>
                    <a:pt x="226839" y="98036"/>
                  </a:lnTo>
                  <a:lnTo>
                    <a:pt x="190621" y="126031"/>
                  </a:lnTo>
                  <a:lnTo>
                    <a:pt x="156956" y="156956"/>
                  </a:lnTo>
                  <a:lnTo>
                    <a:pt x="126031" y="190621"/>
                  </a:lnTo>
                  <a:lnTo>
                    <a:pt x="98036" y="226839"/>
                  </a:lnTo>
                  <a:lnTo>
                    <a:pt x="73161" y="265420"/>
                  </a:lnTo>
                  <a:lnTo>
                    <a:pt x="51594" y="306175"/>
                  </a:lnTo>
                  <a:lnTo>
                    <a:pt x="33524" y="348914"/>
                  </a:lnTo>
                  <a:lnTo>
                    <a:pt x="19141" y="393450"/>
                  </a:lnTo>
                  <a:lnTo>
                    <a:pt x="8633" y="439592"/>
                  </a:lnTo>
                  <a:lnTo>
                    <a:pt x="2189" y="487151"/>
                  </a:lnTo>
                  <a:lnTo>
                    <a:pt x="0" y="535939"/>
                  </a:lnTo>
                  <a:lnTo>
                    <a:pt x="0" y="2679700"/>
                  </a:lnTo>
                  <a:lnTo>
                    <a:pt x="2189" y="2728488"/>
                  </a:lnTo>
                  <a:lnTo>
                    <a:pt x="8633" y="2776047"/>
                  </a:lnTo>
                  <a:lnTo>
                    <a:pt x="19141" y="2822189"/>
                  </a:lnTo>
                  <a:lnTo>
                    <a:pt x="33524" y="2866725"/>
                  </a:lnTo>
                  <a:lnTo>
                    <a:pt x="51594" y="2909464"/>
                  </a:lnTo>
                  <a:lnTo>
                    <a:pt x="73161" y="2950219"/>
                  </a:lnTo>
                  <a:lnTo>
                    <a:pt x="98036" y="2988800"/>
                  </a:lnTo>
                  <a:lnTo>
                    <a:pt x="126031" y="3025018"/>
                  </a:lnTo>
                  <a:lnTo>
                    <a:pt x="156956" y="3058683"/>
                  </a:lnTo>
                  <a:lnTo>
                    <a:pt x="190621" y="3089608"/>
                  </a:lnTo>
                  <a:lnTo>
                    <a:pt x="226839" y="3117603"/>
                  </a:lnTo>
                  <a:lnTo>
                    <a:pt x="265420" y="3142478"/>
                  </a:lnTo>
                  <a:lnTo>
                    <a:pt x="306175" y="3164045"/>
                  </a:lnTo>
                  <a:lnTo>
                    <a:pt x="348914" y="3182115"/>
                  </a:lnTo>
                  <a:lnTo>
                    <a:pt x="393450" y="3196498"/>
                  </a:lnTo>
                  <a:lnTo>
                    <a:pt x="439592" y="3207006"/>
                  </a:lnTo>
                  <a:lnTo>
                    <a:pt x="487151" y="3213450"/>
                  </a:lnTo>
                  <a:lnTo>
                    <a:pt x="535939" y="3215640"/>
                  </a:lnTo>
                  <a:lnTo>
                    <a:pt x="4493260" y="3215640"/>
                  </a:lnTo>
                  <a:lnTo>
                    <a:pt x="4542048" y="3213450"/>
                  </a:lnTo>
                  <a:lnTo>
                    <a:pt x="4589607" y="3207006"/>
                  </a:lnTo>
                  <a:lnTo>
                    <a:pt x="4635749" y="3196498"/>
                  </a:lnTo>
                  <a:lnTo>
                    <a:pt x="4680285" y="3182115"/>
                  </a:lnTo>
                  <a:lnTo>
                    <a:pt x="4723024" y="3164045"/>
                  </a:lnTo>
                  <a:lnTo>
                    <a:pt x="4763779" y="3142478"/>
                  </a:lnTo>
                  <a:lnTo>
                    <a:pt x="4802360" y="3117603"/>
                  </a:lnTo>
                  <a:lnTo>
                    <a:pt x="4838578" y="3089608"/>
                  </a:lnTo>
                  <a:lnTo>
                    <a:pt x="4872243" y="3058683"/>
                  </a:lnTo>
                  <a:lnTo>
                    <a:pt x="4903168" y="3025018"/>
                  </a:lnTo>
                  <a:lnTo>
                    <a:pt x="4931163" y="2988800"/>
                  </a:lnTo>
                  <a:lnTo>
                    <a:pt x="4956038" y="2950219"/>
                  </a:lnTo>
                  <a:lnTo>
                    <a:pt x="4977605" y="2909464"/>
                  </a:lnTo>
                  <a:lnTo>
                    <a:pt x="4995675" y="2866725"/>
                  </a:lnTo>
                  <a:lnTo>
                    <a:pt x="5010058" y="2822189"/>
                  </a:lnTo>
                  <a:lnTo>
                    <a:pt x="5020566" y="2776047"/>
                  </a:lnTo>
                  <a:lnTo>
                    <a:pt x="5027010" y="2728488"/>
                  </a:lnTo>
                  <a:lnTo>
                    <a:pt x="5029200" y="2679700"/>
                  </a:lnTo>
                  <a:lnTo>
                    <a:pt x="5029200" y="535939"/>
                  </a:lnTo>
                  <a:lnTo>
                    <a:pt x="5027010" y="487151"/>
                  </a:lnTo>
                  <a:lnTo>
                    <a:pt x="5020566" y="439592"/>
                  </a:lnTo>
                  <a:lnTo>
                    <a:pt x="5010058" y="393450"/>
                  </a:lnTo>
                  <a:lnTo>
                    <a:pt x="4995675" y="348914"/>
                  </a:lnTo>
                  <a:lnTo>
                    <a:pt x="4977605" y="306175"/>
                  </a:lnTo>
                  <a:lnTo>
                    <a:pt x="4956038" y="265420"/>
                  </a:lnTo>
                  <a:lnTo>
                    <a:pt x="4931163" y="226839"/>
                  </a:lnTo>
                  <a:lnTo>
                    <a:pt x="4903168" y="190621"/>
                  </a:lnTo>
                  <a:lnTo>
                    <a:pt x="4872243" y="156956"/>
                  </a:lnTo>
                  <a:lnTo>
                    <a:pt x="4838578" y="126031"/>
                  </a:lnTo>
                  <a:lnTo>
                    <a:pt x="4802360" y="98036"/>
                  </a:lnTo>
                  <a:lnTo>
                    <a:pt x="4763779" y="73161"/>
                  </a:lnTo>
                  <a:lnTo>
                    <a:pt x="4723024" y="51594"/>
                  </a:lnTo>
                  <a:lnTo>
                    <a:pt x="4680285" y="33524"/>
                  </a:lnTo>
                  <a:lnTo>
                    <a:pt x="4635749" y="19141"/>
                  </a:lnTo>
                  <a:lnTo>
                    <a:pt x="4589607" y="8633"/>
                  </a:lnTo>
                  <a:lnTo>
                    <a:pt x="4542048" y="2189"/>
                  </a:lnTo>
                  <a:lnTo>
                    <a:pt x="44932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06297" y="217170"/>
            <a:ext cx="1013333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/>
              <a:t>Федеральный</a:t>
            </a:r>
            <a:r>
              <a:rPr sz="2400" spc="25" dirty="0"/>
              <a:t> </a:t>
            </a:r>
            <a:r>
              <a:rPr sz="2400" spc="-15" dirty="0"/>
              <a:t>закон</a:t>
            </a:r>
            <a:r>
              <a:rPr sz="2400" spc="20" dirty="0"/>
              <a:t> </a:t>
            </a:r>
            <a:r>
              <a:rPr sz="2400" dirty="0"/>
              <a:t>от</a:t>
            </a:r>
            <a:r>
              <a:rPr sz="2400" spc="-35" dirty="0"/>
              <a:t> </a:t>
            </a:r>
            <a:r>
              <a:rPr sz="2400" dirty="0"/>
              <a:t>27.07.2006</a:t>
            </a:r>
            <a:r>
              <a:rPr sz="2400" spc="-85" dirty="0"/>
              <a:t> </a:t>
            </a:r>
            <a:r>
              <a:rPr sz="2400" dirty="0"/>
              <a:t>N</a:t>
            </a:r>
            <a:r>
              <a:rPr sz="2400" spc="-15" dirty="0"/>
              <a:t> </a:t>
            </a:r>
            <a:r>
              <a:rPr sz="2400" dirty="0"/>
              <a:t>149-ФЗ</a:t>
            </a:r>
            <a:r>
              <a:rPr sz="2400" spc="-45" dirty="0"/>
              <a:t> </a:t>
            </a:r>
            <a:r>
              <a:rPr sz="2400" spc="-10" dirty="0"/>
              <a:t>(ред.</a:t>
            </a:r>
            <a:r>
              <a:rPr sz="2400" dirty="0"/>
              <a:t> от</a:t>
            </a:r>
            <a:r>
              <a:rPr sz="2400" spc="-35" dirty="0"/>
              <a:t> </a:t>
            </a:r>
            <a:r>
              <a:rPr sz="2400" dirty="0"/>
              <a:t>12.12.2023)</a:t>
            </a:r>
            <a:endParaRPr sz="2400"/>
          </a:p>
          <a:p>
            <a:pPr marL="12700">
              <a:lnSpc>
                <a:spcPct val="100000"/>
              </a:lnSpc>
            </a:pPr>
            <a:r>
              <a:rPr sz="2400" dirty="0"/>
              <a:t>«Об</a:t>
            </a:r>
            <a:r>
              <a:rPr sz="2400" spc="-25" dirty="0"/>
              <a:t> </a:t>
            </a:r>
            <a:r>
              <a:rPr sz="2400" dirty="0"/>
              <a:t>информации,</a:t>
            </a:r>
            <a:r>
              <a:rPr sz="2400" spc="-35" dirty="0"/>
              <a:t> </a:t>
            </a:r>
            <a:r>
              <a:rPr sz="2400" dirty="0"/>
              <a:t>информационных</a:t>
            </a:r>
            <a:r>
              <a:rPr sz="2400" spc="-45" dirty="0"/>
              <a:t> </a:t>
            </a:r>
            <a:r>
              <a:rPr sz="2400" spc="-10" dirty="0"/>
              <a:t>технологиях</a:t>
            </a:r>
            <a:r>
              <a:rPr sz="2400" spc="-20" dirty="0"/>
              <a:t> </a:t>
            </a:r>
            <a:r>
              <a:rPr sz="2400" dirty="0"/>
              <a:t>и</a:t>
            </a:r>
            <a:r>
              <a:rPr sz="2400" spc="-10" dirty="0"/>
              <a:t> </a:t>
            </a:r>
            <a:r>
              <a:rPr sz="2400" dirty="0"/>
              <a:t>о</a:t>
            </a:r>
            <a:r>
              <a:rPr sz="2400" spc="10" dirty="0"/>
              <a:t> </a:t>
            </a:r>
            <a:r>
              <a:rPr sz="2400" spc="-5" dirty="0"/>
              <a:t>защите</a:t>
            </a:r>
            <a:r>
              <a:rPr sz="2400" dirty="0"/>
              <a:t> информации»</a:t>
            </a:r>
            <a:endParaRPr sz="2400"/>
          </a:p>
        </p:txBody>
      </p:sp>
      <p:sp>
        <p:nvSpPr>
          <p:cNvPr id="6" name="object 6"/>
          <p:cNvSpPr txBox="1"/>
          <p:nvPr/>
        </p:nvSpPr>
        <p:spPr>
          <a:xfrm>
            <a:off x="806297" y="1178179"/>
            <a:ext cx="10416540" cy="53740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400" b="1" spc="-5" dirty="0">
                <a:latin typeface="Calibri"/>
                <a:cs typeface="Calibri"/>
              </a:rPr>
              <a:t>Сайт в </a:t>
            </a:r>
            <a:r>
              <a:rPr sz="1400" b="1" spc="-10" dirty="0">
                <a:latin typeface="Calibri"/>
                <a:cs typeface="Calibri"/>
              </a:rPr>
              <a:t>сети </a:t>
            </a:r>
            <a:r>
              <a:rPr sz="1400" b="1" spc="-5" dirty="0">
                <a:latin typeface="Calibri"/>
                <a:cs typeface="Calibri"/>
              </a:rPr>
              <a:t>«Интернет» </a:t>
            </a:r>
            <a:r>
              <a:rPr sz="1400" spc="-10" dirty="0">
                <a:latin typeface="Calibri"/>
                <a:cs typeface="Calibri"/>
              </a:rPr>
              <a:t>— </a:t>
            </a:r>
            <a:r>
              <a:rPr sz="1400" spc="-20" dirty="0">
                <a:latin typeface="Calibri"/>
                <a:cs typeface="Calibri"/>
              </a:rPr>
              <a:t>это </a:t>
            </a:r>
            <a:r>
              <a:rPr sz="1400" spc="-5" dirty="0">
                <a:latin typeface="Calibri"/>
                <a:cs typeface="Calibri"/>
              </a:rPr>
              <a:t>совокупность </a:t>
            </a:r>
            <a:r>
              <a:rPr sz="1400" spc="-10" dirty="0">
                <a:latin typeface="Calibri"/>
                <a:cs typeface="Calibri"/>
              </a:rPr>
              <a:t>программ для электронных вычислительных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машин </a:t>
            </a:r>
            <a:r>
              <a:rPr sz="1400" spc="-5" dirty="0">
                <a:latin typeface="Calibri"/>
                <a:cs typeface="Calibri"/>
              </a:rPr>
              <a:t>и </a:t>
            </a:r>
            <a:r>
              <a:rPr sz="1400" spc="-10" dirty="0">
                <a:latin typeface="Calibri"/>
                <a:cs typeface="Calibri"/>
              </a:rPr>
              <a:t>иной </a:t>
            </a:r>
            <a:r>
              <a:rPr sz="1400" spc="-15" dirty="0">
                <a:latin typeface="Calibri"/>
                <a:cs typeface="Calibri"/>
              </a:rPr>
              <a:t>информации,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содержащейся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информационной</a:t>
            </a:r>
            <a:r>
              <a:rPr sz="1400" spc="1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системе,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доступ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к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которой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обеспечивается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посредством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информационно-телекоммуникационной</a:t>
            </a:r>
            <a:r>
              <a:rPr sz="1400" spc="1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сети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«Интернет»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по </a:t>
            </a:r>
            <a:r>
              <a:rPr sz="1400" b="1" spc="-30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доменным</a:t>
            </a:r>
            <a:r>
              <a:rPr sz="1400" b="1" spc="3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именам</a:t>
            </a:r>
            <a:r>
              <a:rPr sz="1400" b="1" spc="3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и</a:t>
            </a:r>
            <a:r>
              <a:rPr sz="1400" b="1" spc="-10" dirty="0">
                <a:latin typeface="Calibri"/>
                <a:cs typeface="Calibri"/>
              </a:rPr>
              <a:t> (или)</a:t>
            </a:r>
            <a:r>
              <a:rPr sz="1400" b="1" spc="1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по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сетевым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адресам</a:t>
            </a:r>
            <a:r>
              <a:rPr sz="1400" spc="-5" dirty="0">
                <a:latin typeface="Calibri"/>
                <a:cs typeface="Calibri"/>
              </a:rPr>
              <a:t>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позволяющим идентифицировать</a:t>
            </a:r>
            <a:r>
              <a:rPr sz="1400" spc="1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сайты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сети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«Интернет».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  <a:p>
            <a:pPr marL="12700" marR="259715">
              <a:lnSpc>
                <a:spcPct val="100000"/>
              </a:lnSpc>
              <a:spcBef>
                <a:spcPts val="1075"/>
              </a:spcBef>
            </a:pPr>
            <a:r>
              <a:rPr sz="1400" b="1" spc="-10" dirty="0">
                <a:latin typeface="Calibri"/>
                <a:cs typeface="Calibri"/>
              </a:rPr>
              <a:t>Доменное</a:t>
            </a:r>
            <a:r>
              <a:rPr sz="1400" b="1" spc="15" dirty="0">
                <a:latin typeface="Calibri"/>
                <a:cs typeface="Calibri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имя</a:t>
            </a:r>
            <a:r>
              <a:rPr sz="1400" b="1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-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обозначение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символами,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предназначенное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для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адресации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сайтов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сети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«Интернет»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целях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обеспечения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доступа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к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информации,</a:t>
            </a:r>
            <a:r>
              <a:rPr sz="1400" spc="9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размещенной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сети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«Интернет»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Доменное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имя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сайта,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где: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400" spc="-10" dirty="0">
                <a:latin typeface="Calibri"/>
                <a:cs typeface="Calibri"/>
              </a:rPr>
              <a:t>Имя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сайта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(наименование</a:t>
            </a:r>
            <a:r>
              <a:rPr sz="1400" spc="8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школы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–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поддомен,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obrvrn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–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домен)</a:t>
            </a:r>
            <a:endParaRPr sz="1400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Char char="-"/>
              <a:tabLst>
                <a:tab pos="299085" algn="l"/>
                <a:tab pos="299720" algn="l"/>
              </a:tabLst>
            </a:pPr>
            <a:r>
              <a:rPr sz="1400" spc="-10" dirty="0">
                <a:latin typeface="Calibri"/>
                <a:cs typeface="Calibri"/>
              </a:rPr>
              <a:t>Расширение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сайта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(.ru)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  <a:p>
            <a:pPr marL="12700" marR="5274310">
              <a:lnSpc>
                <a:spcPct val="100000"/>
              </a:lnSpc>
              <a:spcBef>
                <a:spcPts val="855"/>
              </a:spcBef>
            </a:pPr>
            <a:r>
              <a:rPr sz="1400" b="1" spc="-5" dirty="0">
                <a:latin typeface="Calibri"/>
                <a:cs typeface="Calibri"/>
              </a:rPr>
              <a:t>Сетевой </a:t>
            </a:r>
            <a:r>
              <a:rPr sz="1400" b="1" spc="-10" dirty="0">
                <a:latin typeface="Calibri"/>
                <a:cs typeface="Calibri"/>
              </a:rPr>
              <a:t>адрес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(IP-адрес)</a:t>
            </a:r>
            <a:r>
              <a:rPr sz="1400" b="1" spc="5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-</a:t>
            </a:r>
            <a:r>
              <a:rPr sz="1400" spc="-15" dirty="0">
                <a:latin typeface="Calibri"/>
                <a:cs typeface="Calibri"/>
              </a:rPr>
              <a:t> идентификатор</a:t>
            </a:r>
            <a:r>
              <a:rPr sz="1400" spc="1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сети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передачи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данных,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определяющий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при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оказании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телематических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услуг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связи</a:t>
            </a: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абонентский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терминал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или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иные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средства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связи,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входящие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информационную</a:t>
            </a:r>
            <a:r>
              <a:rPr sz="1400" spc="7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систему.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Calibri"/>
                <a:cs typeface="Calibri"/>
              </a:rPr>
              <a:t>Страница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сайта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в </a:t>
            </a:r>
            <a:r>
              <a:rPr sz="1400" b="1" spc="-10" dirty="0">
                <a:latin typeface="Calibri"/>
                <a:cs typeface="Calibri"/>
              </a:rPr>
              <a:t>сети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«Интернет» </a:t>
            </a:r>
            <a:r>
              <a:rPr sz="1400" spc="-5" dirty="0">
                <a:latin typeface="Calibri"/>
                <a:cs typeface="Calibri"/>
              </a:rPr>
              <a:t>-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часть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сайта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 сети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«Интернет»,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15" dirty="0">
                <a:latin typeface="Calibri"/>
                <a:cs typeface="Calibri"/>
              </a:rPr>
              <a:t>доступ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которой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осуществляется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по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указателю,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состоящему </a:t>
            </a:r>
            <a:r>
              <a:rPr sz="1400" spc="-15" dirty="0">
                <a:latin typeface="Calibri"/>
                <a:cs typeface="Calibri"/>
              </a:rPr>
              <a:t>из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15" dirty="0">
                <a:latin typeface="Calibri"/>
                <a:cs typeface="Calibri"/>
              </a:rPr>
              <a:t>доменного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имени</a:t>
            </a:r>
            <a:r>
              <a:rPr sz="1400" spc="7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символов,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определенных</a:t>
            </a:r>
            <a:r>
              <a:rPr sz="1400" spc="9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владельцем</a:t>
            </a:r>
            <a:r>
              <a:rPr sz="1400" spc="1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сайта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в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сети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«Интернет»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15" dirty="0">
                <a:latin typeface="Calibri"/>
                <a:cs typeface="Calibri"/>
              </a:rPr>
              <a:t>Пример:</a:t>
            </a:r>
            <a:r>
              <a:rPr sz="1400" spc="120" dirty="0"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https://bolyarschool.obrvrn.ru/pupils/schedule/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001511" y="2758439"/>
            <a:ext cx="4940935" cy="2932430"/>
            <a:chOff x="6001511" y="2758439"/>
            <a:chExt cx="4940935" cy="2932430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75119" y="2758439"/>
              <a:ext cx="4267200" cy="293217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001511" y="2932175"/>
              <a:ext cx="877824" cy="8778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62971" y="2891027"/>
            <a:ext cx="0" cy="1647825"/>
          </a:xfrm>
          <a:custGeom>
            <a:avLst/>
            <a:gdLst/>
            <a:ahLst/>
            <a:cxnLst/>
            <a:rect l="l" t="t" r="r" b="b"/>
            <a:pathLst>
              <a:path h="1647825">
                <a:moveTo>
                  <a:pt x="0" y="0"/>
                </a:moveTo>
                <a:lnTo>
                  <a:pt x="0" y="1647317"/>
                </a:lnTo>
              </a:path>
            </a:pathLst>
          </a:custGeom>
          <a:ln w="2743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40196" y="2891027"/>
            <a:ext cx="0" cy="1647825"/>
          </a:xfrm>
          <a:custGeom>
            <a:avLst/>
            <a:gdLst/>
            <a:ahLst/>
            <a:cxnLst/>
            <a:rect l="l" t="t" r="r" b="b"/>
            <a:pathLst>
              <a:path h="1647825">
                <a:moveTo>
                  <a:pt x="0" y="0"/>
                </a:moveTo>
                <a:lnTo>
                  <a:pt x="0" y="1647317"/>
                </a:lnTo>
              </a:path>
            </a:pathLst>
          </a:custGeom>
          <a:ln w="27432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76784" y="1844039"/>
            <a:ext cx="11891010" cy="2705735"/>
            <a:chOff x="176784" y="1844039"/>
            <a:chExt cx="11891010" cy="2705735"/>
          </a:xfrm>
        </p:grpSpPr>
        <p:sp>
          <p:nvSpPr>
            <p:cNvPr id="6" name="object 6"/>
            <p:cNvSpPr/>
            <p:nvPr/>
          </p:nvSpPr>
          <p:spPr>
            <a:xfrm>
              <a:off x="2174748" y="2891027"/>
              <a:ext cx="0" cy="1647825"/>
            </a:xfrm>
            <a:custGeom>
              <a:avLst/>
              <a:gdLst/>
              <a:ahLst/>
              <a:cxnLst/>
              <a:rect l="l" t="t" r="r" b="b"/>
              <a:pathLst>
                <a:path h="1647825">
                  <a:moveTo>
                    <a:pt x="0" y="0"/>
                  </a:moveTo>
                  <a:lnTo>
                    <a:pt x="0" y="1647317"/>
                  </a:lnTo>
                </a:path>
              </a:pathLst>
            </a:custGeom>
            <a:ln w="27432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6784" y="1844039"/>
              <a:ext cx="4048125" cy="245719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551688" y="2164079"/>
              <a:ext cx="3322320" cy="1746885"/>
            </a:xfrm>
            <a:custGeom>
              <a:avLst/>
              <a:gdLst/>
              <a:ahLst/>
              <a:cxnLst/>
              <a:rect l="l" t="t" r="r" b="b"/>
              <a:pathLst>
                <a:path w="3322320" h="1746885">
                  <a:moveTo>
                    <a:pt x="3031236" y="0"/>
                  </a:moveTo>
                  <a:lnTo>
                    <a:pt x="291084" y="0"/>
                  </a:lnTo>
                  <a:lnTo>
                    <a:pt x="243869" y="3809"/>
                  </a:lnTo>
                  <a:lnTo>
                    <a:pt x="199080" y="14837"/>
                  </a:lnTo>
                  <a:lnTo>
                    <a:pt x="157316" y="32486"/>
                  </a:lnTo>
                  <a:lnTo>
                    <a:pt x="119175" y="56156"/>
                  </a:lnTo>
                  <a:lnTo>
                    <a:pt x="85258" y="85248"/>
                  </a:lnTo>
                  <a:lnTo>
                    <a:pt x="56163" y="119164"/>
                  </a:lnTo>
                  <a:lnTo>
                    <a:pt x="32491" y="157304"/>
                  </a:lnTo>
                  <a:lnTo>
                    <a:pt x="14840" y="199070"/>
                  </a:lnTo>
                  <a:lnTo>
                    <a:pt x="3809" y="243863"/>
                  </a:lnTo>
                  <a:lnTo>
                    <a:pt x="0" y="291084"/>
                  </a:lnTo>
                  <a:lnTo>
                    <a:pt x="0" y="1455420"/>
                  </a:lnTo>
                  <a:lnTo>
                    <a:pt x="3809" y="1502640"/>
                  </a:lnTo>
                  <a:lnTo>
                    <a:pt x="14840" y="1547433"/>
                  </a:lnTo>
                  <a:lnTo>
                    <a:pt x="32491" y="1589199"/>
                  </a:lnTo>
                  <a:lnTo>
                    <a:pt x="56163" y="1627339"/>
                  </a:lnTo>
                  <a:lnTo>
                    <a:pt x="85258" y="1661255"/>
                  </a:lnTo>
                  <a:lnTo>
                    <a:pt x="119175" y="1690347"/>
                  </a:lnTo>
                  <a:lnTo>
                    <a:pt x="157316" y="1714017"/>
                  </a:lnTo>
                  <a:lnTo>
                    <a:pt x="199080" y="1731666"/>
                  </a:lnTo>
                  <a:lnTo>
                    <a:pt x="243869" y="1742694"/>
                  </a:lnTo>
                  <a:lnTo>
                    <a:pt x="291084" y="1746504"/>
                  </a:lnTo>
                  <a:lnTo>
                    <a:pt x="3031236" y="1746504"/>
                  </a:lnTo>
                  <a:lnTo>
                    <a:pt x="3078456" y="1742694"/>
                  </a:lnTo>
                  <a:lnTo>
                    <a:pt x="3123249" y="1731666"/>
                  </a:lnTo>
                  <a:lnTo>
                    <a:pt x="3165015" y="1714017"/>
                  </a:lnTo>
                  <a:lnTo>
                    <a:pt x="3203155" y="1690347"/>
                  </a:lnTo>
                  <a:lnTo>
                    <a:pt x="3237071" y="1661255"/>
                  </a:lnTo>
                  <a:lnTo>
                    <a:pt x="3266163" y="1627339"/>
                  </a:lnTo>
                  <a:lnTo>
                    <a:pt x="3289833" y="1589199"/>
                  </a:lnTo>
                  <a:lnTo>
                    <a:pt x="3307482" y="1547433"/>
                  </a:lnTo>
                  <a:lnTo>
                    <a:pt x="3318510" y="1502640"/>
                  </a:lnTo>
                  <a:lnTo>
                    <a:pt x="3322320" y="1455420"/>
                  </a:lnTo>
                  <a:lnTo>
                    <a:pt x="3322320" y="291084"/>
                  </a:lnTo>
                  <a:lnTo>
                    <a:pt x="3318510" y="243863"/>
                  </a:lnTo>
                  <a:lnTo>
                    <a:pt x="3307482" y="199070"/>
                  </a:lnTo>
                  <a:lnTo>
                    <a:pt x="3289833" y="157304"/>
                  </a:lnTo>
                  <a:lnTo>
                    <a:pt x="3266163" y="119164"/>
                  </a:lnTo>
                  <a:lnTo>
                    <a:pt x="3237071" y="85248"/>
                  </a:lnTo>
                  <a:lnTo>
                    <a:pt x="3203155" y="56156"/>
                  </a:lnTo>
                  <a:lnTo>
                    <a:pt x="3165015" y="32486"/>
                  </a:lnTo>
                  <a:lnTo>
                    <a:pt x="3123249" y="14837"/>
                  </a:lnTo>
                  <a:lnTo>
                    <a:pt x="3078456" y="3809"/>
                  </a:lnTo>
                  <a:lnTo>
                    <a:pt x="303123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59936" y="1844039"/>
              <a:ext cx="4048125" cy="2457195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434839" y="2164079"/>
              <a:ext cx="3322320" cy="1746885"/>
            </a:xfrm>
            <a:custGeom>
              <a:avLst/>
              <a:gdLst/>
              <a:ahLst/>
              <a:cxnLst/>
              <a:rect l="l" t="t" r="r" b="b"/>
              <a:pathLst>
                <a:path w="3322320" h="1746885">
                  <a:moveTo>
                    <a:pt x="3031236" y="0"/>
                  </a:moveTo>
                  <a:lnTo>
                    <a:pt x="291084" y="0"/>
                  </a:lnTo>
                  <a:lnTo>
                    <a:pt x="243863" y="3809"/>
                  </a:lnTo>
                  <a:lnTo>
                    <a:pt x="199070" y="14837"/>
                  </a:lnTo>
                  <a:lnTo>
                    <a:pt x="157304" y="32486"/>
                  </a:lnTo>
                  <a:lnTo>
                    <a:pt x="119164" y="56156"/>
                  </a:lnTo>
                  <a:lnTo>
                    <a:pt x="85248" y="85248"/>
                  </a:lnTo>
                  <a:lnTo>
                    <a:pt x="56156" y="119164"/>
                  </a:lnTo>
                  <a:lnTo>
                    <a:pt x="32486" y="157304"/>
                  </a:lnTo>
                  <a:lnTo>
                    <a:pt x="14837" y="199070"/>
                  </a:lnTo>
                  <a:lnTo>
                    <a:pt x="3809" y="243863"/>
                  </a:lnTo>
                  <a:lnTo>
                    <a:pt x="0" y="291084"/>
                  </a:lnTo>
                  <a:lnTo>
                    <a:pt x="0" y="1455420"/>
                  </a:lnTo>
                  <a:lnTo>
                    <a:pt x="3809" y="1502640"/>
                  </a:lnTo>
                  <a:lnTo>
                    <a:pt x="14837" y="1547433"/>
                  </a:lnTo>
                  <a:lnTo>
                    <a:pt x="32486" y="1589199"/>
                  </a:lnTo>
                  <a:lnTo>
                    <a:pt x="56156" y="1627339"/>
                  </a:lnTo>
                  <a:lnTo>
                    <a:pt x="85248" y="1661255"/>
                  </a:lnTo>
                  <a:lnTo>
                    <a:pt x="119164" y="1690347"/>
                  </a:lnTo>
                  <a:lnTo>
                    <a:pt x="157304" y="1714017"/>
                  </a:lnTo>
                  <a:lnTo>
                    <a:pt x="199070" y="1731666"/>
                  </a:lnTo>
                  <a:lnTo>
                    <a:pt x="243863" y="1742694"/>
                  </a:lnTo>
                  <a:lnTo>
                    <a:pt x="291084" y="1746504"/>
                  </a:lnTo>
                  <a:lnTo>
                    <a:pt x="3031236" y="1746504"/>
                  </a:lnTo>
                  <a:lnTo>
                    <a:pt x="3078456" y="1742694"/>
                  </a:lnTo>
                  <a:lnTo>
                    <a:pt x="3123249" y="1731666"/>
                  </a:lnTo>
                  <a:lnTo>
                    <a:pt x="3165015" y="1714017"/>
                  </a:lnTo>
                  <a:lnTo>
                    <a:pt x="3203155" y="1690347"/>
                  </a:lnTo>
                  <a:lnTo>
                    <a:pt x="3237071" y="1661255"/>
                  </a:lnTo>
                  <a:lnTo>
                    <a:pt x="3266163" y="1627339"/>
                  </a:lnTo>
                  <a:lnTo>
                    <a:pt x="3289833" y="1589199"/>
                  </a:lnTo>
                  <a:lnTo>
                    <a:pt x="3307482" y="1547433"/>
                  </a:lnTo>
                  <a:lnTo>
                    <a:pt x="3318510" y="1502640"/>
                  </a:lnTo>
                  <a:lnTo>
                    <a:pt x="3322319" y="1455420"/>
                  </a:lnTo>
                  <a:lnTo>
                    <a:pt x="3322319" y="291084"/>
                  </a:lnTo>
                  <a:lnTo>
                    <a:pt x="3318510" y="243863"/>
                  </a:lnTo>
                  <a:lnTo>
                    <a:pt x="3307482" y="199070"/>
                  </a:lnTo>
                  <a:lnTo>
                    <a:pt x="3289833" y="157304"/>
                  </a:lnTo>
                  <a:lnTo>
                    <a:pt x="3266163" y="119164"/>
                  </a:lnTo>
                  <a:lnTo>
                    <a:pt x="3237071" y="85248"/>
                  </a:lnTo>
                  <a:lnTo>
                    <a:pt x="3203155" y="56156"/>
                  </a:lnTo>
                  <a:lnTo>
                    <a:pt x="3165015" y="32486"/>
                  </a:lnTo>
                  <a:lnTo>
                    <a:pt x="3123249" y="14837"/>
                  </a:lnTo>
                  <a:lnTo>
                    <a:pt x="3078456" y="3809"/>
                  </a:lnTo>
                  <a:lnTo>
                    <a:pt x="303123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19288" y="1844039"/>
              <a:ext cx="4048125" cy="2457195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394191" y="2164079"/>
              <a:ext cx="3322320" cy="1746885"/>
            </a:xfrm>
            <a:custGeom>
              <a:avLst/>
              <a:gdLst/>
              <a:ahLst/>
              <a:cxnLst/>
              <a:rect l="l" t="t" r="r" b="b"/>
              <a:pathLst>
                <a:path w="3322320" h="1746885">
                  <a:moveTo>
                    <a:pt x="3031235" y="0"/>
                  </a:moveTo>
                  <a:lnTo>
                    <a:pt x="291083" y="0"/>
                  </a:lnTo>
                  <a:lnTo>
                    <a:pt x="243863" y="3809"/>
                  </a:lnTo>
                  <a:lnTo>
                    <a:pt x="199070" y="14837"/>
                  </a:lnTo>
                  <a:lnTo>
                    <a:pt x="157304" y="32486"/>
                  </a:lnTo>
                  <a:lnTo>
                    <a:pt x="119164" y="56156"/>
                  </a:lnTo>
                  <a:lnTo>
                    <a:pt x="85248" y="85248"/>
                  </a:lnTo>
                  <a:lnTo>
                    <a:pt x="56156" y="119164"/>
                  </a:lnTo>
                  <a:lnTo>
                    <a:pt x="32486" y="157304"/>
                  </a:lnTo>
                  <a:lnTo>
                    <a:pt x="14837" y="199070"/>
                  </a:lnTo>
                  <a:lnTo>
                    <a:pt x="3809" y="243863"/>
                  </a:lnTo>
                  <a:lnTo>
                    <a:pt x="0" y="291084"/>
                  </a:lnTo>
                  <a:lnTo>
                    <a:pt x="0" y="1455420"/>
                  </a:lnTo>
                  <a:lnTo>
                    <a:pt x="3809" y="1502640"/>
                  </a:lnTo>
                  <a:lnTo>
                    <a:pt x="14837" y="1547433"/>
                  </a:lnTo>
                  <a:lnTo>
                    <a:pt x="32486" y="1589199"/>
                  </a:lnTo>
                  <a:lnTo>
                    <a:pt x="56156" y="1627339"/>
                  </a:lnTo>
                  <a:lnTo>
                    <a:pt x="85248" y="1661255"/>
                  </a:lnTo>
                  <a:lnTo>
                    <a:pt x="119164" y="1690347"/>
                  </a:lnTo>
                  <a:lnTo>
                    <a:pt x="157304" y="1714017"/>
                  </a:lnTo>
                  <a:lnTo>
                    <a:pt x="199070" y="1731666"/>
                  </a:lnTo>
                  <a:lnTo>
                    <a:pt x="243863" y="1742694"/>
                  </a:lnTo>
                  <a:lnTo>
                    <a:pt x="291083" y="1746504"/>
                  </a:lnTo>
                  <a:lnTo>
                    <a:pt x="3031235" y="1746504"/>
                  </a:lnTo>
                  <a:lnTo>
                    <a:pt x="3078456" y="1742694"/>
                  </a:lnTo>
                  <a:lnTo>
                    <a:pt x="3123249" y="1731666"/>
                  </a:lnTo>
                  <a:lnTo>
                    <a:pt x="3165015" y="1714017"/>
                  </a:lnTo>
                  <a:lnTo>
                    <a:pt x="3203155" y="1690347"/>
                  </a:lnTo>
                  <a:lnTo>
                    <a:pt x="3237071" y="1661255"/>
                  </a:lnTo>
                  <a:lnTo>
                    <a:pt x="3266163" y="1627339"/>
                  </a:lnTo>
                  <a:lnTo>
                    <a:pt x="3289833" y="1589199"/>
                  </a:lnTo>
                  <a:lnTo>
                    <a:pt x="3307482" y="1547433"/>
                  </a:lnTo>
                  <a:lnTo>
                    <a:pt x="3318510" y="1502640"/>
                  </a:lnTo>
                  <a:lnTo>
                    <a:pt x="3322319" y="1455420"/>
                  </a:lnTo>
                  <a:lnTo>
                    <a:pt x="3322319" y="291084"/>
                  </a:lnTo>
                  <a:lnTo>
                    <a:pt x="3318510" y="243863"/>
                  </a:lnTo>
                  <a:lnTo>
                    <a:pt x="3307482" y="199070"/>
                  </a:lnTo>
                  <a:lnTo>
                    <a:pt x="3289833" y="157304"/>
                  </a:lnTo>
                  <a:lnTo>
                    <a:pt x="3266163" y="119164"/>
                  </a:lnTo>
                  <a:lnTo>
                    <a:pt x="3237071" y="85248"/>
                  </a:lnTo>
                  <a:lnTo>
                    <a:pt x="3203155" y="56156"/>
                  </a:lnTo>
                  <a:lnTo>
                    <a:pt x="3165015" y="32486"/>
                  </a:lnTo>
                  <a:lnTo>
                    <a:pt x="3123249" y="14837"/>
                  </a:lnTo>
                  <a:lnTo>
                    <a:pt x="3078456" y="3809"/>
                  </a:lnTo>
                  <a:lnTo>
                    <a:pt x="30312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174748" y="4521707"/>
              <a:ext cx="7916545" cy="14604"/>
            </a:xfrm>
            <a:custGeom>
              <a:avLst/>
              <a:gdLst/>
              <a:ahLst/>
              <a:cxnLst/>
              <a:rect l="l" t="t" r="r" b="b"/>
              <a:pathLst>
                <a:path w="7916545" h="14604">
                  <a:moveTo>
                    <a:pt x="0" y="0"/>
                  </a:moveTo>
                  <a:lnTo>
                    <a:pt x="7916418" y="14351"/>
                  </a:lnTo>
                </a:path>
              </a:pathLst>
            </a:custGeom>
            <a:ln w="27432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433696" y="4826634"/>
            <a:ext cx="342011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Изменений</a:t>
            </a:r>
            <a:r>
              <a:rPr sz="4000" b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нет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42847" y="2453131"/>
            <a:ext cx="2463165" cy="1168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95"/>
              </a:spcBef>
            </a:pPr>
            <a:r>
              <a:rPr sz="2500" b="1" spc="-5" dirty="0">
                <a:latin typeface="Calibri"/>
                <a:cs typeface="Calibri"/>
              </a:rPr>
              <a:t>«Платные</a:t>
            </a:r>
            <a:endParaRPr sz="25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</a:pPr>
            <a:r>
              <a:rPr sz="2500" b="1" spc="-5" dirty="0">
                <a:latin typeface="Calibri"/>
                <a:cs typeface="Calibri"/>
              </a:rPr>
              <a:t>о</a:t>
            </a:r>
            <a:r>
              <a:rPr sz="2500" b="1" spc="-15" dirty="0">
                <a:latin typeface="Calibri"/>
                <a:cs typeface="Calibri"/>
              </a:rPr>
              <a:t>б</a:t>
            </a:r>
            <a:r>
              <a:rPr sz="2500" b="1" spc="-5" dirty="0">
                <a:latin typeface="Calibri"/>
                <a:cs typeface="Calibri"/>
              </a:rPr>
              <a:t>р</a:t>
            </a:r>
            <a:r>
              <a:rPr sz="2500" b="1" spc="-15" dirty="0">
                <a:latin typeface="Calibri"/>
                <a:cs typeface="Calibri"/>
              </a:rPr>
              <a:t>аз</a:t>
            </a:r>
            <a:r>
              <a:rPr sz="2500" b="1" spc="-5" dirty="0">
                <a:latin typeface="Calibri"/>
                <a:cs typeface="Calibri"/>
              </a:rPr>
              <a:t>о</a:t>
            </a:r>
            <a:r>
              <a:rPr sz="2500" b="1" spc="-20" dirty="0">
                <a:latin typeface="Calibri"/>
                <a:cs typeface="Calibri"/>
              </a:rPr>
              <a:t>в</a:t>
            </a:r>
            <a:r>
              <a:rPr sz="2500" b="1" spc="-15" dirty="0">
                <a:latin typeface="Calibri"/>
                <a:cs typeface="Calibri"/>
              </a:rPr>
              <a:t>а</a:t>
            </a:r>
            <a:r>
              <a:rPr sz="2500" b="1" spc="-20" dirty="0">
                <a:latin typeface="Calibri"/>
                <a:cs typeface="Calibri"/>
              </a:rPr>
              <a:t>т</a:t>
            </a:r>
            <a:r>
              <a:rPr sz="2500" b="1" spc="-65" dirty="0">
                <a:latin typeface="Calibri"/>
                <a:cs typeface="Calibri"/>
              </a:rPr>
              <a:t>е</a:t>
            </a:r>
            <a:r>
              <a:rPr sz="2500" b="1" spc="-5" dirty="0">
                <a:latin typeface="Calibri"/>
                <a:cs typeface="Calibri"/>
              </a:rPr>
              <a:t>льные  </a:t>
            </a:r>
            <a:r>
              <a:rPr sz="2500" b="1" spc="-10" dirty="0">
                <a:latin typeface="Calibri"/>
                <a:cs typeface="Calibri"/>
              </a:rPr>
              <a:t>услуги»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70475" y="2453131"/>
            <a:ext cx="2052320" cy="1168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9220">
              <a:lnSpc>
                <a:spcPct val="100000"/>
              </a:lnSpc>
              <a:spcBef>
                <a:spcPts val="95"/>
              </a:spcBef>
            </a:pPr>
            <a:r>
              <a:rPr sz="2500" b="1" spc="-5" dirty="0">
                <a:latin typeface="Calibri"/>
                <a:cs typeface="Calibri"/>
              </a:rPr>
              <a:t>«Финансово- </a:t>
            </a:r>
            <a:r>
              <a:rPr sz="2500" b="1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хозяйственная </a:t>
            </a:r>
            <a:r>
              <a:rPr sz="2500" b="1" spc="-555" dirty="0">
                <a:latin typeface="Calibri"/>
                <a:cs typeface="Calibri"/>
              </a:rPr>
              <a:t> </a:t>
            </a:r>
            <a:r>
              <a:rPr sz="2500" b="1" spc="-20" dirty="0">
                <a:latin typeface="Calibri"/>
                <a:cs typeface="Calibri"/>
              </a:rPr>
              <a:t>д</a:t>
            </a:r>
            <a:r>
              <a:rPr sz="2500" b="1" spc="-15" dirty="0">
                <a:latin typeface="Calibri"/>
                <a:cs typeface="Calibri"/>
              </a:rPr>
              <a:t>е</a:t>
            </a:r>
            <a:r>
              <a:rPr sz="2500" b="1" spc="-10" dirty="0">
                <a:latin typeface="Calibri"/>
                <a:cs typeface="Calibri"/>
              </a:rPr>
              <a:t>я</a:t>
            </a:r>
            <a:r>
              <a:rPr sz="2500" b="1" spc="-15" dirty="0">
                <a:latin typeface="Calibri"/>
                <a:cs typeface="Calibri"/>
              </a:rPr>
              <a:t>т</a:t>
            </a:r>
            <a:r>
              <a:rPr sz="2500" b="1" spc="-65" dirty="0">
                <a:latin typeface="Calibri"/>
                <a:cs typeface="Calibri"/>
              </a:rPr>
              <a:t>е</a:t>
            </a:r>
            <a:r>
              <a:rPr sz="2500" b="1" spc="-5" dirty="0">
                <a:latin typeface="Calibri"/>
                <a:cs typeface="Calibri"/>
              </a:rPr>
              <a:t>льно</a:t>
            </a:r>
            <a:r>
              <a:rPr sz="2500" b="1" spc="10" dirty="0">
                <a:latin typeface="Calibri"/>
                <a:cs typeface="Calibri"/>
              </a:rPr>
              <a:t>с</a:t>
            </a:r>
            <a:r>
              <a:rPr sz="2500" b="1" dirty="0">
                <a:latin typeface="Calibri"/>
                <a:cs typeface="Calibri"/>
              </a:rPr>
              <a:t>т</a:t>
            </a:r>
            <a:r>
              <a:rPr sz="2500" b="1" spc="-20" dirty="0">
                <a:latin typeface="Calibri"/>
                <a:cs typeface="Calibri"/>
              </a:rPr>
              <a:t>ь</a:t>
            </a:r>
            <a:r>
              <a:rPr sz="2500" b="1" spc="-5" dirty="0">
                <a:latin typeface="Calibri"/>
                <a:cs typeface="Calibri"/>
              </a:rPr>
              <a:t>»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8774430" y="2249804"/>
            <a:ext cx="2566670" cy="1550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3550" marR="5080" indent="-451484">
              <a:lnSpc>
                <a:spcPct val="100000"/>
              </a:lnSpc>
              <a:spcBef>
                <a:spcPts val="95"/>
              </a:spcBef>
            </a:pPr>
            <a:r>
              <a:rPr sz="2500" spc="-10" dirty="0">
                <a:solidFill>
                  <a:srgbClr val="000000"/>
                </a:solidFill>
              </a:rPr>
              <a:t>«Вакантные</a:t>
            </a:r>
            <a:r>
              <a:rPr sz="2500" spc="-50" dirty="0">
                <a:solidFill>
                  <a:srgbClr val="000000"/>
                </a:solidFill>
              </a:rPr>
              <a:t> </a:t>
            </a:r>
            <a:r>
              <a:rPr sz="2500" spc="-5" dirty="0">
                <a:solidFill>
                  <a:srgbClr val="000000"/>
                </a:solidFill>
              </a:rPr>
              <a:t>места </a:t>
            </a:r>
            <a:r>
              <a:rPr sz="2500" spc="-555" dirty="0">
                <a:solidFill>
                  <a:srgbClr val="000000"/>
                </a:solidFill>
              </a:rPr>
              <a:t> </a:t>
            </a:r>
            <a:r>
              <a:rPr sz="2500" dirty="0">
                <a:solidFill>
                  <a:srgbClr val="000000"/>
                </a:solidFill>
              </a:rPr>
              <a:t>для </a:t>
            </a:r>
            <a:r>
              <a:rPr sz="2500" spc="-10" dirty="0">
                <a:solidFill>
                  <a:srgbClr val="000000"/>
                </a:solidFill>
              </a:rPr>
              <a:t>приёма </a:t>
            </a:r>
            <a:r>
              <a:rPr sz="2500" spc="-5" dirty="0">
                <a:solidFill>
                  <a:srgbClr val="000000"/>
                </a:solidFill>
              </a:rPr>
              <a:t> </a:t>
            </a:r>
            <a:r>
              <a:rPr sz="2500" spc="-15" dirty="0">
                <a:solidFill>
                  <a:srgbClr val="000000"/>
                </a:solidFill>
              </a:rPr>
              <a:t>(перевода)</a:t>
            </a:r>
            <a:endParaRPr sz="2500"/>
          </a:p>
          <a:p>
            <a:pPr marL="250190">
              <a:lnSpc>
                <a:spcPct val="100000"/>
              </a:lnSpc>
              <a:spcBef>
                <a:spcPts val="5"/>
              </a:spcBef>
            </a:pPr>
            <a:r>
              <a:rPr sz="2500" spc="-15" dirty="0">
                <a:solidFill>
                  <a:srgbClr val="000000"/>
                </a:solidFill>
              </a:rPr>
              <a:t>обучающихся»</a:t>
            </a:r>
            <a:endParaRPr sz="25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85"/>
              </a:lnSpc>
              <a:spcBef>
                <a:spcPts val="100"/>
              </a:spcBef>
            </a:pPr>
            <a:r>
              <a:rPr dirty="0"/>
              <a:t>8.</a:t>
            </a:r>
            <a:r>
              <a:rPr spc="-70" dirty="0"/>
              <a:t> </a:t>
            </a:r>
            <a:r>
              <a:rPr spc="-20" dirty="0"/>
              <a:t>Подраздел</a:t>
            </a:r>
          </a:p>
          <a:p>
            <a:pPr marL="12700">
              <a:lnSpc>
                <a:spcPts val="4505"/>
              </a:lnSpc>
            </a:pPr>
            <a:r>
              <a:rPr sz="4000" spc="5" dirty="0"/>
              <a:t>«Пл</a:t>
            </a:r>
            <a:r>
              <a:rPr sz="4000" spc="-30" dirty="0"/>
              <a:t>а</a:t>
            </a:r>
            <a:r>
              <a:rPr sz="4000" spc="5" dirty="0"/>
              <a:t>тные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42340" y="3281629"/>
            <a:ext cx="575246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образовательные</a:t>
            </a:r>
            <a:r>
              <a:rPr sz="4000" b="1" spc="-1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услуги»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64000" y="0"/>
            <a:ext cx="0" cy="6765925"/>
          </a:xfrm>
          <a:custGeom>
            <a:avLst/>
            <a:gdLst/>
            <a:ahLst/>
            <a:cxnLst/>
            <a:rect l="l" t="t" r="r" b="b"/>
            <a:pathLst>
              <a:path h="6765925">
                <a:moveTo>
                  <a:pt x="0" y="0"/>
                </a:moveTo>
                <a:lnTo>
                  <a:pt x="0" y="6765463"/>
                </a:lnTo>
              </a:path>
            </a:pathLst>
          </a:custGeom>
          <a:ln w="1270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128000" y="0"/>
            <a:ext cx="0" cy="6765925"/>
          </a:xfrm>
          <a:custGeom>
            <a:avLst/>
            <a:gdLst/>
            <a:ahLst/>
            <a:cxnLst/>
            <a:rect l="l" t="t" r="r" b="b"/>
            <a:pathLst>
              <a:path h="6765925">
                <a:moveTo>
                  <a:pt x="0" y="0"/>
                </a:moveTo>
                <a:lnTo>
                  <a:pt x="0" y="6765463"/>
                </a:lnTo>
              </a:path>
            </a:pathLst>
          </a:custGeom>
          <a:ln w="1270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0" y="0"/>
          <a:ext cx="12192000" cy="6173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«Платные</a:t>
                      </a:r>
                      <a:r>
                        <a:rPr sz="1800" b="1" spc="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услуги»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сфере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 августа</a:t>
                      </a:r>
                      <a:r>
                        <a:rPr sz="11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 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№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b="1" spc="-15" dirty="0">
                          <a:latin typeface="Calibri"/>
                          <a:cs typeface="Calibri"/>
                        </a:rPr>
                        <a:t>№273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 на официальном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6573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сети "Интернет"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775">
                <a:tc>
                  <a:txBody>
                    <a:bodyPr/>
                    <a:lstStyle/>
                    <a:p>
                      <a:pPr marL="91440" marR="2730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порядке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оказания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платных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услуг,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 образец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договора</a:t>
                      </a:r>
                      <a:r>
                        <a:rPr sz="12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 оказании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платных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услуг;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6623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утверждении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стоимости</a:t>
                      </a:r>
                      <a:r>
                        <a:rPr sz="12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обучения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каждой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программе;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739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установлении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размера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платы,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взимаемой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родителей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(законных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представителей)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присмотр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уход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детьми,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осваивающими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дошкольного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организациях,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5467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осуществляющих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образовательную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деятельность,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содержание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детей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2076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реализующей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начального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основного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среднего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образования,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если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такой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созданы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условия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проживания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8859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интернате,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либо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осуществление присмотра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ухода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за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детьми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группах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продленного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дня 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организации,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реализующей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начального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основного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среднего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2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200" b="1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</a:t>
                      </a:r>
                      <a:r>
                        <a:rPr sz="12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48139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ва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ы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ес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ваю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т 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доступность: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429958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2)</a:t>
                      </a:r>
                      <a:r>
                        <a:rPr sz="12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Копий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документа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порядке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оказания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платных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услуг,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образца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договора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оказании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платных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услуг,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документа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утверждении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стоимости</a:t>
                      </a:r>
                      <a:r>
                        <a:rPr sz="12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обучения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каждой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образовательной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программе;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44723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4.1) документа об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установлении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размера платы,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взимаемой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родителей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(законных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представителей)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присмотр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уход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детьми,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осваивающими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420941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дошкольного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организациях,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осуществляющих образовательную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деятельность,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содержание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детей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организации,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реализующей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начального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основного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среднего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46240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общего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образования,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если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такой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созданы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условия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проживания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интернате,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либо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осуществление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421640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присмотра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ухода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детьми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группах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продленного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дня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реализующей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программы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начального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общего,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основного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среднего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489394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 101.</a:t>
                      </a:r>
                      <a:r>
                        <a:rPr sz="1200" b="1" spc="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Осуществление</a:t>
                      </a:r>
                      <a:r>
                        <a:rPr sz="12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деятельности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за счет </a:t>
                      </a:r>
                      <a:r>
                        <a:rPr sz="12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средств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физических лиц </a:t>
                      </a:r>
                      <a:r>
                        <a:rPr sz="12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b="1" spc="-2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b="1" spc="-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лиц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545336"/>
            <a:ext cx="6819265" cy="3914775"/>
            <a:chOff x="0" y="1545336"/>
            <a:chExt cx="6819265" cy="39147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45336"/>
              <a:ext cx="6819011" cy="391426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0791" y="1865376"/>
              <a:ext cx="6212205" cy="3188335"/>
            </a:xfrm>
            <a:custGeom>
              <a:avLst/>
              <a:gdLst/>
              <a:ahLst/>
              <a:cxnLst/>
              <a:rect l="l" t="t" r="r" b="b"/>
              <a:pathLst>
                <a:path w="6212205" h="3188335">
                  <a:moveTo>
                    <a:pt x="5990971" y="0"/>
                  </a:moveTo>
                  <a:lnTo>
                    <a:pt x="220814" y="0"/>
                  </a:lnTo>
                  <a:lnTo>
                    <a:pt x="176315" y="4483"/>
                  </a:lnTo>
                  <a:lnTo>
                    <a:pt x="134866" y="17345"/>
                  </a:lnTo>
                  <a:lnTo>
                    <a:pt x="97358" y="37698"/>
                  </a:lnTo>
                  <a:lnTo>
                    <a:pt x="64677" y="64658"/>
                  </a:lnTo>
                  <a:lnTo>
                    <a:pt x="37713" y="97339"/>
                  </a:lnTo>
                  <a:lnTo>
                    <a:pt x="17353" y="134856"/>
                  </a:lnTo>
                  <a:lnTo>
                    <a:pt x="4486" y="176322"/>
                  </a:lnTo>
                  <a:lnTo>
                    <a:pt x="0" y="220852"/>
                  </a:lnTo>
                  <a:lnTo>
                    <a:pt x="0" y="2967355"/>
                  </a:lnTo>
                  <a:lnTo>
                    <a:pt x="4486" y="3011885"/>
                  </a:lnTo>
                  <a:lnTo>
                    <a:pt x="17353" y="3053351"/>
                  </a:lnTo>
                  <a:lnTo>
                    <a:pt x="37713" y="3090868"/>
                  </a:lnTo>
                  <a:lnTo>
                    <a:pt x="64677" y="3123549"/>
                  </a:lnTo>
                  <a:lnTo>
                    <a:pt x="97358" y="3150509"/>
                  </a:lnTo>
                  <a:lnTo>
                    <a:pt x="134866" y="3170862"/>
                  </a:lnTo>
                  <a:lnTo>
                    <a:pt x="176315" y="3183724"/>
                  </a:lnTo>
                  <a:lnTo>
                    <a:pt x="220814" y="3188208"/>
                  </a:lnTo>
                  <a:lnTo>
                    <a:pt x="5990971" y="3188208"/>
                  </a:lnTo>
                  <a:lnTo>
                    <a:pt x="6035501" y="3183724"/>
                  </a:lnTo>
                  <a:lnTo>
                    <a:pt x="6076967" y="3170862"/>
                  </a:lnTo>
                  <a:lnTo>
                    <a:pt x="6114484" y="3150509"/>
                  </a:lnTo>
                  <a:lnTo>
                    <a:pt x="6147165" y="3123549"/>
                  </a:lnTo>
                  <a:lnTo>
                    <a:pt x="6174125" y="3090868"/>
                  </a:lnTo>
                  <a:lnTo>
                    <a:pt x="6194478" y="3053351"/>
                  </a:lnTo>
                  <a:lnTo>
                    <a:pt x="6207340" y="3011885"/>
                  </a:lnTo>
                  <a:lnTo>
                    <a:pt x="6211824" y="2967355"/>
                  </a:lnTo>
                  <a:lnTo>
                    <a:pt x="6211824" y="220852"/>
                  </a:lnTo>
                  <a:lnTo>
                    <a:pt x="6207340" y="176322"/>
                  </a:lnTo>
                  <a:lnTo>
                    <a:pt x="6194478" y="134856"/>
                  </a:lnTo>
                  <a:lnTo>
                    <a:pt x="6174125" y="97339"/>
                  </a:lnTo>
                  <a:lnTo>
                    <a:pt x="6147165" y="64658"/>
                  </a:lnTo>
                  <a:lnTo>
                    <a:pt x="6114484" y="37698"/>
                  </a:lnTo>
                  <a:lnTo>
                    <a:pt x="6076967" y="17345"/>
                  </a:lnTo>
                  <a:lnTo>
                    <a:pt x="6035501" y="4483"/>
                  </a:lnTo>
                  <a:lnTo>
                    <a:pt x="59909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70192" y="1301495"/>
            <a:ext cx="4709159" cy="413918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42340" y="2443353"/>
            <a:ext cx="3281679" cy="2024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85"/>
              </a:lnSpc>
              <a:spcBef>
                <a:spcPts val="100"/>
              </a:spcBef>
            </a:pP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9.</a:t>
            </a:r>
            <a:r>
              <a:rPr sz="2400" b="1" spc="-7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C00000"/>
                </a:solidFill>
                <a:latin typeface="Calibri"/>
                <a:cs typeface="Calibri"/>
              </a:rPr>
              <a:t>Подраздел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ts val="4320"/>
              </a:lnSpc>
              <a:spcBef>
                <a:spcPts val="245"/>
              </a:spcBef>
            </a:pP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«Финансово- </a:t>
            </a:r>
            <a:r>
              <a:rPr sz="40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хозяйственная </a:t>
            </a:r>
            <a:r>
              <a:rPr sz="4000" b="1" spc="-89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C00000"/>
                </a:solidFill>
                <a:latin typeface="Calibri"/>
                <a:cs typeface="Calibri"/>
              </a:rPr>
              <a:t>д</a:t>
            </a:r>
            <a:r>
              <a:rPr sz="4000" b="1" dirty="0">
                <a:solidFill>
                  <a:srgbClr val="C00000"/>
                </a:solidFill>
                <a:latin typeface="Calibri"/>
                <a:cs typeface="Calibri"/>
              </a:rPr>
              <a:t>ея</a:t>
            </a:r>
            <a:r>
              <a:rPr sz="4000" b="1" spc="-30" dirty="0">
                <a:solidFill>
                  <a:srgbClr val="C00000"/>
                </a:solidFill>
                <a:latin typeface="Calibri"/>
                <a:cs typeface="Calibri"/>
              </a:rPr>
              <a:t>т</a:t>
            </a:r>
            <a:r>
              <a:rPr sz="4000" b="1" spc="-70" dirty="0">
                <a:solidFill>
                  <a:srgbClr val="C00000"/>
                </a:solidFill>
                <a:latin typeface="Calibri"/>
                <a:cs typeface="Calibri"/>
              </a:rPr>
              <a:t>е</a:t>
            </a:r>
            <a:r>
              <a:rPr sz="4000" b="1" spc="5" dirty="0">
                <a:solidFill>
                  <a:srgbClr val="C00000"/>
                </a:solidFill>
                <a:latin typeface="Calibri"/>
                <a:cs typeface="Calibri"/>
              </a:rPr>
              <a:t>л</a:t>
            </a:r>
            <a:r>
              <a:rPr sz="4000" b="1" spc="15" dirty="0">
                <a:solidFill>
                  <a:srgbClr val="C00000"/>
                </a:solidFill>
                <a:latin typeface="Calibri"/>
                <a:cs typeface="Calibri"/>
              </a:rPr>
              <a:t>ь</a:t>
            </a: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ност</a:t>
            </a:r>
            <a:r>
              <a:rPr sz="4000" b="1" spc="15" dirty="0">
                <a:solidFill>
                  <a:srgbClr val="C00000"/>
                </a:solidFill>
                <a:latin typeface="Calibri"/>
                <a:cs typeface="Calibri"/>
              </a:rPr>
              <a:t>ь</a:t>
            </a:r>
            <a:r>
              <a:rPr sz="4000" b="1" spc="5" dirty="0">
                <a:solidFill>
                  <a:srgbClr val="C00000"/>
                </a:solidFill>
                <a:latin typeface="Calibri"/>
                <a:cs typeface="Calibri"/>
              </a:rPr>
              <a:t>»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6"/>
                </a:lnTo>
                <a:lnTo>
                  <a:pt x="12191999" y="6857996"/>
                </a:lnTo>
                <a:lnTo>
                  <a:pt x="12191999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4007" y="85331"/>
            <a:ext cx="11897360" cy="6772909"/>
            <a:chOff x="64007" y="85331"/>
            <a:chExt cx="11897360" cy="677290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7" y="85331"/>
              <a:ext cx="11896852" cy="677266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78535" y="405384"/>
              <a:ext cx="11092180" cy="6452870"/>
            </a:xfrm>
            <a:custGeom>
              <a:avLst/>
              <a:gdLst/>
              <a:ahLst/>
              <a:cxnLst/>
              <a:rect l="l" t="t" r="r" b="b"/>
              <a:pathLst>
                <a:path w="11092180" h="6452870">
                  <a:moveTo>
                    <a:pt x="10628757" y="0"/>
                  </a:moveTo>
                  <a:lnTo>
                    <a:pt x="462902" y="0"/>
                  </a:lnTo>
                  <a:lnTo>
                    <a:pt x="415573" y="2390"/>
                  </a:lnTo>
                  <a:lnTo>
                    <a:pt x="369612" y="9405"/>
                  </a:lnTo>
                  <a:lnTo>
                    <a:pt x="325250" y="20812"/>
                  </a:lnTo>
                  <a:lnTo>
                    <a:pt x="282721" y="36379"/>
                  </a:lnTo>
                  <a:lnTo>
                    <a:pt x="242256" y="55873"/>
                  </a:lnTo>
                  <a:lnTo>
                    <a:pt x="204090" y="79061"/>
                  </a:lnTo>
                  <a:lnTo>
                    <a:pt x="168454" y="105710"/>
                  </a:lnTo>
                  <a:lnTo>
                    <a:pt x="135582" y="135588"/>
                  </a:lnTo>
                  <a:lnTo>
                    <a:pt x="105705" y="168462"/>
                  </a:lnTo>
                  <a:lnTo>
                    <a:pt x="79057" y="204099"/>
                  </a:lnTo>
                  <a:lnTo>
                    <a:pt x="55870" y="242266"/>
                  </a:lnTo>
                  <a:lnTo>
                    <a:pt x="36377" y="282731"/>
                  </a:lnTo>
                  <a:lnTo>
                    <a:pt x="20811" y="325261"/>
                  </a:lnTo>
                  <a:lnTo>
                    <a:pt x="9404" y="369624"/>
                  </a:lnTo>
                  <a:lnTo>
                    <a:pt x="2389" y="415586"/>
                  </a:lnTo>
                  <a:lnTo>
                    <a:pt x="0" y="462914"/>
                  </a:lnTo>
                  <a:lnTo>
                    <a:pt x="0" y="5989713"/>
                  </a:lnTo>
                  <a:lnTo>
                    <a:pt x="2389" y="6037042"/>
                  </a:lnTo>
                  <a:lnTo>
                    <a:pt x="9404" y="6083003"/>
                  </a:lnTo>
                  <a:lnTo>
                    <a:pt x="20811" y="6127365"/>
                  </a:lnTo>
                  <a:lnTo>
                    <a:pt x="36377" y="6169894"/>
                  </a:lnTo>
                  <a:lnTo>
                    <a:pt x="55870" y="6210358"/>
                  </a:lnTo>
                  <a:lnTo>
                    <a:pt x="79057" y="6248525"/>
                  </a:lnTo>
                  <a:lnTo>
                    <a:pt x="105705" y="6284161"/>
                  </a:lnTo>
                  <a:lnTo>
                    <a:pt x="135582" y="6317033"/>
                  </a:lnTo>
                  <a:lnTo>
                    <a:pt x="168454" y="6346910"/>
                  </a:lnTo>
                  <a:lnTo>
                    <a:pt x="204090" y="6373558"/>
                  </a:lnTo>
                  <a:lnTo>
                    <a:pt x="242256" y="6396745"/>
                  </a:lnTo>
                  <a:lnTo>
                    <a:pt x="282721" y="6416237"/>
                  </a:lnTo>
                  <a:lnTo>
                    <a:pt x="325250" y="6431803"/>
                  </a:lnTo>
                  <a:lnTo>
                    <a:pt x="369612" y="6443210"/>
                  </a:lnTo>
                  <a:lnTo>
                    <a:pt x="415573" y="6450225"/>
                  </a:lnTo>
                  <a:lnTo>
                    <a:pt x="462902" y="6452615"/>
                  </a:lnTo>
                  <a:lnTo>
                    <a:pt x="10628757" y="6452615"/>
                  </a:lnTo>
                  <a:lnTo>
                    <a:pt x="10676085" y="6450225"/>
                  </a:lnTo>
                  <a:lnTo>
                    <a:pt x="10722047" y="6443210"/>
                  </a:lnTo>
                  <a:lnTo>
                    <a:pt x="10766410" y="6431803"/>
                  </a:lnTo>
                  <a:lnTo>
                    <a:pt x="10808940" y="6416237"/>
                  </a:lnTo>
                  <a:lnTo>
                    <a:pt x="10849405" y="6396745"/>
                  </a:lnTo>
                  <a:lnTo>
                    <a:pt x="10887572" y="6373558"/>
                  </a:lnTo>
                  <a:lnTo>
                    <a:pt x="10923209" y="6346910"/>
                  </a:lnTo>
                  <a:lnTo>
                    <a:pt x="10956083" y="6317033"/>
                  </a:lnTo>
                  <a:lnTo>
                    <a:pt x="10985961" y="6284161"/>
                  </a:lnTo>
                  <a:lnTo>
                    <a:pt x="11012610" y="6248525"/>
                  </a:lnTo>
                  <a:lnTo>
                    <a:pt x="11035798" y="6210358"/>
                  </a:lnTo>
                  <a:lnTo>
                    <a:pt x="11055292" y="6169894"/>
                  </a:lnTo>
                  <a:lnTo>
                    <a:pt x="11070859" y="6127365"/>
                  </a:lnTo>
                  <a:lnTo>
                    <a:pt x="11082266" y="6083003"/>
                  </a:lnTo>
                  <a:lnTo>
                    <a:pt x="11089281" y="6037042"/>
                  </a:lnTo>
                  <a:lnTo>
                    <a:pt x="11091672" y="5989713"/>
                  </a:lnTo>
                  <a:lnTo>
                    <a:pt x="11091672" y="462914"/>
                  </a:lnTo>
                  <a:lnTo>
                    <a:pt x="11089281" y="415586"/>
                  </a:lnTo>
                  <a:lnTo>
                    <a:pt x="11082266" y="369624"/>
                  </a:lnTo>
                  <a:lnTo>
                    <a:pt x="11070859" y="325261"/>
                  </a:lnTo>
                  <a:lnTo>
                    <a:pt x="11055292" y="282731"/>
                  </a:lnTo>
                  <a:lnTo>
                    <a:pt x="11035798" y="242266"/>
                  </a:lnTo>
                  <a:lnTo>
                    <a:pt x="11012610" y="204099"/>
                  </a:lnTo>
                  <a:lnTo>
                    <a:pt x="10985961" y="168462"/>
                  </a:lnTo>
                  <a:lnTo>
                    <a:pt x="10956083" y="135588"/>
                  </a:lnTo>
                  <a:lnTo>
                    <a:pt x="10923209" y="105710"/>
                  </a:lnTo>
                  <a:lnTo>
                    <a:pt x="10887572" y="79061"/>
                  </a:lnTo>
                  <a:lnTo>
                    <a:pt x="10849405" y="55873"/>
                  </a:lnTo>
                  <a:lnTo>
                    <a:pt x="10808940" y="36379"/>
                  </a:lnTo>
                  <a:lnTo>
                    <a:pt x="10766410" y="20812"/>
                  </a:lnTo>
                  <a:lnTo>
                    <a:pt x="10722047" y="9405"/>
                  </a:lnTo>
                  <a:lnTo>
                    <a:pt x="10676085" y="2390"/>
                  </a:lnTo>
                  <a:lnTo>
                    <a:pt x="1062875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704850" y="576579"/>
            <a:ext cx="10782300" cy="5996940"/>
          </a:xfrm>
          <a:custGeom>
            <a:avLst/>
            <a:gdLst/>
            <a:ahLst/>
            <a:cxnLst/>
            <a:rect l="l" t="t" r="r" b="b"/>
            <a:pathLst>
              <a:path w="10782300" h="5996940">
                <a:moveTo>
                  <a:pt x="10782300" y="0"/>
                </a:moveTo>
                <a:lnTo>
                  <a:pt x="7188200" y="0"/>
                </a:lnTo>
                <a:lnTo>
                  <a:pt x="3594100" y="0"/>
                </a:lnTo>
                <a:lnTo>
                  <a:pt x="0" y="0"/>
                </a:lnTo>
                <a:lnTo>
                  <a:pt x="0" y="1150620"/>
                </a:lnTo>
                <a:lnTo>
                  <a:pt x="0" y="5996940"/>
                </a:lnTo>
                <a:lnTo>
                  <a:pt x="3594100" y="5996940"/>
                </a:lnTo>
                <a:lnTo>
                  <a:pt x="7188200" y="5996940"/>
                </a:lnTo>
                <a:lnTo>
                  <a:pt x="10782300" y="5996940"/>
                </a:lnTo>
                <a:lnTo>
                  <a:pt x="10782300" y="1150620"/>
                </a:lnTo>
                <a:lnTo>
                  <a:pt x="10782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704850" y="576580"/>
          <a:ext cx="10782300" cy="5996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4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4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06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«Финансово-хозяйственная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деятельность»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 marR="602615">
                        <a:lnSpc>
                          <a:spcPct val="102899"/>
                        </a:lnSpc>
                        <a:spcBef>
                          <a:spcPts val="10"/>
                        </a:spcBef>
                      </a:pPr>
                      <a:r>
                        <a:rPr sz="1050" b="1" spc="5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05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05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05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05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05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05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сфере </a:t>
                      </a:r>
                      <a:r>
                        <a:rPr sz="1050" b="1" spc="-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05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05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05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05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5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05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05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5" dirty="0">
                          <a:latin typeface="Calibri"/>
                          <a:cs typeface="Calibri"/>
                        </a:rPr>
                        <a:t>№ 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822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</a:t>
                      </a:r>
                      <a:r>
                        <a:rPr sz="1400" b="1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400" b="1" spc="-3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 marR="2482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№273</a:t>
                      </a:r>
                      <a:r>
                        <a:rPr sz="1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400" b="1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сайте</a:t>
                      </a:r>
                      <a:r>
                        <a:rPr sz="11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ор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ац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ф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ор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b="1" spc="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-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345" marR="97155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телекоммуникационной сети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"Интернет" и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обновления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информации об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(от 20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 октября</a:t>
                      </a:r>
                      <a:r>
                        <a:rPr sz="11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1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1802)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63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объеме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деятельности,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20447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финансовое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обеспечение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которой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осуществляется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бюджетных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ассигнований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бюджета,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субъектов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Федерации, местных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бюджетов,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договорам</a:t>
                      </a:r>
                      <a:r>
                        <a:rPr sz="12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 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оказании платных образовательных услуг за счет </a:t>
                      </a:r>
                      <a:r>
                        <a:rPr sz="1200" b="1" spc="-2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физических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(юридических)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лиц;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45465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поступлении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финансовых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материальных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итогам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финансового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года;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расходовании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финансовых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материальных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итогам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финансового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года.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91440" marR="76581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также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должен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содержать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план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финансово-хозяйственной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деятельности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3473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 организации,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утвержденный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установленном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законодательством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Федерации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порядке,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бюджетную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смету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форме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электронного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документа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23594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2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200" b="1" spc="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</a:t>
                      </a:r>
                      <a:r>
                        <a:rPr sz="12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200" b="1" spc="-254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ва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ы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ес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ч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ваю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т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1.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п)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объеме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деятельности,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20320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финансовое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обеспечение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которой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осуществляется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бюджетных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ассигнований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бюджета,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субъектов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Федерации, местных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договорам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физических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(или)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лиц;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р)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поступлении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финансовых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материальных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8705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их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расходовании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итогам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финансового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года;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2)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копий: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92075" marR="23939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г)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плана финансово-хозяйственной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деятельности </a:t>
                      </a:r>
                      <a:r>
                        <a:rPr sz="1200" b="1" spc="-2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организации,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утвержденного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b="1" spc="-2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установленном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законодательством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Федерации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порядке,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или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бюджетной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сметы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ва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ции;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644" y="2628087"/>
            <a:ext cx="4519295" cy="1303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130"/>
              </a:lnSpc>
              <a:spcBef>
                <a:spcPts val="95"/>
              </a:spcBef>
            </a:pPr>
            <a:r>
              <a:rPr sz="2000" spc="-10" dirty="0"/>
              <a:t>10. </a:t>
            </a:r>
            <a:r>
              <a:rPr sz="2000" spc="-20" dirty="0"/>
              <a:t>Подраздел</a:t>
            </a:r>
            <a:endParaRPr sz="2000"/>
          </a:p>
          <a:p>
            <a:pPr marL="12700" marR="5080">
              <a:lnSpc>
                <a:spcPts val="3890"/>
              </a:lnSpc>
              <a:spcBef>
                <a:spcPts val="215"/>
              </a:spcBef>
            </a:pPr>
            <a:r>
              <a:rPr sz="3600" spc="-10" dirty="0"/>
              <a:t>«Вакантные</a:t>
            </a:r>
            <a:r>
              <a:rPr sz="3600" spc="-35" dirty="0"/>
              <a:t> </a:t>
            </a:r>
            <a:r>
              <a:rPr sz="3600" spc="-5" dirty="0"/>
              <a:t>места</a:t>
            </a:r>
            <a:r>
              <a:rPr sz="3600" spc="-60" dirty="0"/>
              <a:t> </a:t>
            </a:r>
            <a:r>
              <a:rPr sz="3600" spc="-5" dirty="0"/>
              <a:t>для </a:t>
            </a:r>
            <a:r>
              <a:rPr sz="3600" spc="-795" dirty="0"/>
              <a:t> </a:t>
            </a:r>
            <a:r>
              <a:rPr sz="3600" spc="-5" dirty="0"/>
              <a:t>приема</a:t>
            </a:r>
            <a:r>
              <a:rPr sz="3600" spc="-60" dirty="0"/>
              <a:t> </a:t>
            </a:r>
            <a:r>
              <a:rPr sz="3600" spc="-10" dirty="0"/>
              <a:t>(перевода)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53644" y="3850970"/>
            <a:ext cx="30029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о</a:t>
            </a:r>
            <a:r>
              <a:rPr sz="3600" b="1" spc="-40" dirty="0">
                <a:solidFill>
                  <a:srgbClr val="C00000"/>
                </a:solidFill>
                <a:latin typeface="Calibri"/>
                <a:cs typeface="Calibri"/>
              </a:rPr>
              <a:t>б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уч</a:t>
            </a:r>
            <a:r>
              <a:rPr sz="3600" b="1" spc="-15" dirty="0">
                <a:solidFill>
                  <a:srgbClr val="C00000"/>
                </a:solidFill>
                <a:latin typeface="Calibri"/>
                <a:cs typeface="Calibri"/>
              </a:rPr>
              <a:t>а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ю</a:t>
            </a:r>
            <a:r>
              <a:rPr sz="3600" b="1" spc="-15" dirty="0">
                <a:solidFill>
                  <a:srgbClr val="C00000"/>
                </a:solidFill>
                <a:latin typeface="Calibri"/>
                <a:cs typeface="Calibri"/>
              </a:rPr>
              <a:t>щ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и</a:t>
            </a:r>
            <a:r>
              <a:rPr sz="3600" b="1" spc="-60" dirty="0">
                <a:solidFill>
                  <a:srgbClr val="C00000"/>
                </a:solidFill>
                <a:latin typeface="Calibri"/>
                <a:cs typeface="Calibri"/>
              </a:rPr>
              <a:t>х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с</a:t>
            </a:r>
            <a:r>
              <a:rPr sz="3600" b="1" spc="5" dirty="0">
                <a:solidFill>
                  <a:srgbClr val="C00000"/>
                </a:solidFill>
                <a:latin typeface="Calibri"/>
                <a:cs typeface="Calibri"/>
              </a:rPr>
              <a:t>я</a:t>
            </a:r>
            <a:r>
              <a:rPr sz="3600" b="1" dirty="0">
                <a:solidFill>
                  <a:srgbClr val="C00000"/>
                </a:solidFill>
                <a:latin typeface="Calibri"/>
                <a:cs typeface="Calibri"/>
              </a:rPr>
              <a:t>»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18866"/>
            <a:ext cx="12192000" cy="6627495"/>
            <a:chOff x="0" y="118866"/>
            <a:chExt cx="12192000" cy="66274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8866"/>
              <a:ext cx="12191999" cy="662698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0791" y="441959"/>
              <a:ext cx="11798935" cy="5870575"/>
            </a:xfrm>
            <a:custGeom>
              <a:avLst/>
              <a:gdLst/>
              <a:ahLst/>
              <a:cxnLst/>
              <a:rect l="l" t="t" r="r" b="b"/>
              <a:pathLst>
                <a:path w="11798935" h="5870575">
                  <a:moveTo>
                    <a:pt x="11392281" y="0"/>
                  </a:moveTo>
                  <a:lnTo>
                    <a:pt x="406577" y="0"/>
                  </a:lnTo>
                  <a:lnTo>
                    <a:pt x="359161" y="2734"/>
                  </a:lnTo>
                  <a:lnTo>
                    <a:pt x="313352" y="10735"/>
                  </a:lnTo>
                  <a:lnTo>
                    <a:pt x="269455" y="23698"/>
                  </a:lnTo>
                  <a:lnTo>
                    <a:pt x="227774" y="41316"/>
                  </a:lnTo>
                  <a:lnTo>
                    <a:pt x="188615" y="63287"/>
                  </a:lnTo>
                  <a:lnTo>
                    <a:pt x="152283" y="89303"/>
                  </a:lnTo>
                  <a:lnTo>
                    <a:pt x="119083" y="119062"/>
                  </a:lnTo>
                  <a:lnTo>
                    <a:pt x="89319" y="152257"/>
                  </a:lnTo>
                  <a:lnTo>
                    <a:pt x="63298" y="188585"/>
                  </a:lnTo>
                  <a:lnTo>
                    <a:pt x="41324" y="227739"/>
                  </a:lnTo>
                  <a:lnTo>
                    <a:pt x="23702" y="269415"/>
                  </a:lnTo>
                  <a:lnTo>
                    <a:pt x="10737" y="313308"/>
                  </a:lnTo>
                  <a:lnTo>
                    <a:pt x="2735" y="359114"/>
                  </a:lnTo>
                  <a:lnTo>
                    <a:pt x="0" y="406526"/>
                  </a:lnTo>
                  <a:lnTo>
                    <a:pt x="0" y="5463857"/>
                  </a:lnTo>
                  <a:lnTo>
                    <a:pt x="2735" y="5511275"/>
                  </a:lnTo>
                  <a:lnTo>
                    <a:pt x="10737" y="5557087"/>
                  </a:lnTo>
                  <a:lnTo>
                    <a:pt x="23702" y="5600986"/>
                  </a:lnTo>
                  <a:lnTo>
                    <a:pt x="41324" y="5642669"/>
                  </a:lnTo>
                  <a:lnTo>
                    <a:pt x="63298" y="5681829"/>
                  </a:lnTo>
                  <a:lnTo>
                    <a:pt x="89319" y="5718162"/>
                  </a:lnTo>
                  <a:lnTo>
                    <a:pt x="119083" y="5751363"/>
                  </a:lnTo>
                  <a:lnTo>
                    <a:pt x="152283" y="5781127"/>
                  </a:lnTo>
                  <a:lnTo>
                    <a:pt x="188615" y="5807148"/>
                  </a:lnTo>
                  <a:lnTo>
                    <a:pt x="227774" y="5829123"/>
                  </a:lnTo>
                  <a:lnTo>
                    <a:pt x="269455" y="5846745"/>
                  </a:lnTo>
                  <a:lnTo>
                    <a:pt x="313352" y="5859710"/>
                  </a:lnTo>
                  <a:lnTo>
                    <a:pt x="359161" y="5867712"/>
                  </a:lnTo>
                  <a:lnTo>
                    <a:pt x="406577" y="5870448"/>
                  </a:lnTo>
                  <a:lnTo>
                    <a:pt x="11392281" y="5870448"/>
                  </a:lnTo>
                  <a:lnTo>
                    <a:pt x="11439693" y="5867712"/>
                  </a:lnTo>
                  <a:lnTo>
                    <a:pt x="11485499" y="5859710"/>
                  </a:lnTo>
                  <a:lnTo>
                    <a:pt x="11529392" y="5846745"/>
                  </a:lnTo>
                  <a:lnTo>
                    <a:pt x="11571068" y="5829123"/>
                  </a:lnTo>
                  <a:lnTo>
                    <a:pt x="11610222" y="5807148"/>
                  </a:lnTo>
                  <a:lnTo>
                    <a:pt x="11646550" y="5781127"/>
                  </a:lnTo>
                  <a:lnTo>
                    <a:pt x="11679745" y="5751363"/>
                  </a:lnTo>
                  <a:lnTo>
                    <a:pt x="11709504" y="5718162"/>
                  </a:lnTo>
                  <a:lnTo>
                    <a:pt x="11735520" y="5681829"/>
                  </a:lnTo>
                  <a:lnTo>
                    <a:pt x="11757491" y="5642669"/>
                  </a:lnTo>
                  <a:lnTo>
                    <a:pt x="11775109" y="5600986"/>
                  </a:lnTo>
                  <a:lnTo>
                    <a:pt x="11788072" y="5557087"/>
                  </a:lnTo>
                  <a:lnTo>
                    <a:pt x="11796073" y="5511275"/>
                  </a:lnTo>
                  <a:lnTo>
                    <a:pt x="11798808" y="5463857"/>
                  </a:lnTo>
                  <a:lnTo>
                    <a:pt x="11798808" y="406526"/>
                  </a:lnTo>
                  <a:lnTo>
                    <a:pt x="11796073" y="359114"/>
                  </a:lnTo>
                  <a:lnTo>
                    <a:pt x="11788072" y="313308"/>
                  </a:lnTo>
                  <a:lnTo>
                    <a:pt x="11775109" y="269415"/>
                  </a:lnTo>
                  <a:lnTo>
                    <a:pt x="11757491" y="227739"/>
                  </a:lnTo>
                  <a:lnTo>
                    <a:pt x="11735520" y="188585"/>
                  </a:lnTo>
                  <a:lnTo>
                    <a:pt x="11709504" y="152257"/>
                  </a:lnTo>
                  <a:lnTo>
                    <a:pt x="11679745" y="119062"/>
                  </a:lnTo>
                  <a:lnTo>
                    <a:pt x="11646550" y="89303"/>
                  </a:lnTo>
                  <a:lnTo>
                    <a:pt x="11610222" y="63287"/>
                  </a:lnTo>
                  <a:lnTo>
                    <a:pt x="11571068" y="41316"/>
                  </a:lnTo>
                  <a:lnTo>
                    <a:pt x="11529392" y="23698"/>
                  </a:lnTo>
                  <a:lnTo>
                    <a:pt x="11485499" y="10735"/>
                  </a:lnTo>
                  <a:lnTo>
                    <a:pt x="11439693" y="2734"/>
                  </a:lnTo>
                  <a:lnTo>
                    <a:pt x="113922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449948" y="845578"/>
            <a:ext cx="11381105" cy="5227320"/>
          </a:xfrm>
          <a:custGeom>
            <a:avLst/>
            <a:gdLst/>
            <a:ahLst/>
            <a:cxnLst/>
            <a:rect l="l" t="t" r="r" b="b"/>
            <a:pathLst>
              <a:path w="11381105" h="5227320">
                <a:moveTo>
                  <a:pt x="3793617" y="2087905"/>
                </a:moveTo>
                <a:lnTo>
                  <a:pt x="0" y="2087905"/>
                </a:lnTo>
                <a:lnTo>
                  <a:pt x="0" y="5226837"/>
                </a:lnTo>
                <a:lnTo>
                  <a:pt x="3793617" y="5226837"/>
                </a:lnTo>
                <a:lnTo>
                  <a:pt x="3793617" y="2087905"/>
                </a:lnTo>
                <a:close/>
              </a:path>
              <a:path w="11381105" h="5227320">
                <a:moveTo>
                  <a:pt x="3793617" y="0"/>
                </a:moveTo>
                <a:lnTo>
                  <a:pt x="0" y="0"/>
                </a:lnTo>
                <a:lnTo>
                  <a:pt x="0" y="2087867"/>
                </a:lnTo>
                <a:lnTo>
                  <a:pt x="3793617" y="2087867"/>
                </a:lnTo>
                <a:lnTo>
                  <a:pt x="3793617" y="0"/>
                </a:lnTo>
                <a:close/>
              </a:path>
              <a:path w="11381105" h="5227320">
                <a:moveTo>
                  <a:pt x="7587234" y="2087905"/>
                </a:moveTo>
                <a:lnTo>
                  <a:pt x="3793629" y="2087905"/>
                </a:lnTo>
                <a:lnTo>
                  <a:pt x="3793629" y="5226837"/>
                </a:lnTo>
                <a:lnTo>
                  <a:pt x="7587234" y="5226837"/>
                </a:lnTo>
                <a:lnTo>
                  <a:pt x="7587234" y="2087905"/>
                </a:lnTo>
                <a:close/>
              </a:path>
              <a:path w="11381105" h="5227320">
                <a:moveTo>
                  <a:pt x="7587234" y="0"/>
                </a:moveTo>
                <a:lnTo>
                  <a:pt x="3793629" y="0"/>
                </a:lnTo>
                <a:lnTo>
                  <a:pt x="3793629" y="2087867"/>
                </a:lnTo>
                <a:lnTo>
                  <a:pt x="7587234" y="2087867"/>
                </a:lnTo>
                <a:lnTo>
                  <a:pt x="7587234" y="0"/>
                </a:lnTo>
                <a:close/>
              </a:path>
              <a:path w="11381105" h="5227320">
                <a:moveTo>
                  <a:pt x="11380978" y="2087905"/>
                </a:moveTo>
                <a:lnTo>
                  <a:pt x="7587374" y="2087905"/>
                </a:lnTo>
                <a:lnTo>
                  <a:pt x="7587374" y="5226837"/>
                </a:lnTo>
                <a:lnTo>
                  <a:pt x="11380978" y="5226837"/>
                </a:lnTo>
                <a:lnTo>
                  <a:pt x="11380978" y="2087905"/>
                </a:lnTo>
                <a:close/>
              </a:path>
              <a:path w="11381105" h="5227320">
                <a:moveTo>
                  <a:pt x="11380978" y="0"/>
                </a:moveTo>
                <a:lnTo>
                  <a:pt x="7587374" y="0"/>
                </a:lnTo>
                <a:lnTo>
                  <a:pt x="7587374" y="2087867"/>
                </a:lnTo>
                <a:lnTo>
                  <a:pt x="11380978" y="2087867"/>
                </a:lnTo>
                <a:lnTo>
                  <a:pt x="113809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49948" y="845566"/>
          <a:ext cx="11381105" cy="5227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93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3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93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78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«Вакантные</a:t>
                      </a:r>
                      <a:r>
                        <a:rPr sz="1800" b="1" spc="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места</a:t>
                      </a:r>
                      <a:r>
                        <a:rPr sz="1800" b="1" spc="-3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для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приема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(перевода)</a:t>
                      </a:r>
                      <a:r>
                        <a:rPr sz="1800" b="1" spc="-3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обучающихся»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668020">
                        <a:lnSpc>
                          <a:spcPts val="1420"/>
                        </a:lnSpc>
                        <a:spcBef>
                          <a:spcPts val="20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1440" marR="412750">
                        <a:lnSpc>
                          <a:spcPct val="100000"/>
                        </a:lnSpc>
                      </a:pPr>
                      <a:r>
                        <a:rPr sz="1200" spc="-15" dirty="0">
                          <a:latin typeface="Calibri"/>
                          <a:cs typeface="Calibri"/>
                        </a:rPr>
                        <a:t>должен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содержать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информацию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количестве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вакантных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мест для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приема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(перевода)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каждой </a:t>
                      </a:r>
                      <a:r>
                        <a:rPr sz="1200" spc="-254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программе,</a:t>
                      </a:r>
                      <a:r>
                        <a:rPr sz="1200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профессии,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специальности,</a:t>
                      </a:r>
                      <a:r>
                        <a:rPr sz="1200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направлению</a:t>
                      </a:r>
                      <a:r>
                        <a:rPr sz="1200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подготовки,</a:t>
                      </a:r>
                      <a:r>
                        <a:rPr sz="1200" spc="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научной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места: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58229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</a:t>
                      </a:r>
                      <a:r>
                        <a:rPr sz="1400" b="1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400" b="1" spc="-3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 на официальном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ор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фор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ма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ио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телекоммуникационной сети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595630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обновления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8970">
                <a:tc>
                  <a:txBody>
                    <a:bodyPr/>
                    <a:lstStyle/>
                    <a:p>
                      <a:pPr marL="91440" marR="2813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финансируемые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ассигнований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бюджета,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субъектов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Федерации, местных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2787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финансируемые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договорам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физических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(или)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лиц.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2075" marR="43414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2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388048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Продпункт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м)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количестве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вакантных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мест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приема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(перевода)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каждой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программе,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профессии,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специальности,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направлению</a:t>
                      </a:r>
                      <a:r>
                        <a:rPr sz="12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подготовки,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научной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специальности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(на места,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финансируемые за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ассигнований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бюджета,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субъектов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Федерации, местных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бюджетов,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договорам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счет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физических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(или)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лиц);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(в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ред.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Федерального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закона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30.12.2020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517-ФЗ)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644" y="2628087"/>
            <a:ext cx="5408930" cy="1303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130"/>
              </a:lnSpc>
              <a:spcBef>
                <a:spcPts val="95"/>
              </a:spcBef>
            </a:pPr>
            <a:r>
              <a:rPr sz="2000" spc="-10" dirty="0"/>
              <a:t>11. </a:t>
            </a:r>
            <a:r>
              <a:rPr sz="2000" spc="-20" dirty="0"/>
              <a:t>Подраздел</a:t>
            </a:r>
            <a:endParaRPr sz="2000"/>
          </a:p>
          <a:p>
            <a:pPr marL="12700" marR="5080">
              <a:lnSpc>
                <a:spcPts val="3890"/>
              </a:lnSpc>
              <a:spcBef>
                <a:spcPts val="215"/>
              </a:spcBef>
            </a:pPr>
            <a:r>
              <a:rPr sz="3600" spc="-5" dirty="0"/>
              <a:t>«Стипендии </a:t>
            </a:r>
            <a:r>
              <a:rPr sz="3600" dirty="0"/>
              <a:t>и меры </a:t>
            </a:r>
            <a:r>
              <a:rPr sz="3600" spc="5" dirty="0"/>
              <a:t> </a:t>
            </a:r>
            <a:r>
              <a:rPr sz="3600" spc="-15" dirty="0"/>
              <a:t>поддержки</a:t>
            </a:r>
            <a:r>
              <a:rPr sz="3600" spc="-35" dirty="0"/>
              <a:t> </a:t>
            </a:r>
            <a:r>
              <a:rPr sz="3600" spc="-15" dirty="0"/>
              <a:t>обучающихся»</a:t>
            </a:r>
            <a:endParaRPr sz="36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1752" y="1377696"/>
            <a:ext cx="9769475" cy="3710304"/>
            <a:chOff x="301752" y="1377696"/>
            <a:chExt cx="9769475" cy="3710304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1752" y="1377696"/>
              <a:ext cx="9769475" cy="370992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07136" y="1697736"/>
              <a:ext cx="8982710" cy="2987040"/>
            </a:xfrm>
            <a:custGeom>
              <a:avLst/>
              <a:gdLst/>
              <a:ahLst/>
              <a:cxnLst/>
              <a:rect l="l" t="t" r="r" b="b"/>
              <a:pathLst>
                <a:path w="8982710" h="2987040">
                  <a:moveTo>
                    <a:pt x="8775573" y="0"/>
                  </a:moveTo>
                  <a:lnTo>
                    <a:pt x="206883" y="0"/>
                  </a:lnTo>
                  <a:lnTo>
                    <a:pt x="159445" y="5461"/>
                  </a:lnTo>
                  <a:lnTo>
                    <a:pt x="115899" y="21020"/>
                  </a:lnTo>
                  <a:lnTo>
                    <a:pt x="77486" y="45436"/>
                  </a:lnTo>
                  <a:lnTo>
                    <a:pt x="45448" y="77470"/>
                  </a:lnTo>
                  <a:lnTo>
                    <a:pt x="21027" y="115882"/>
                  </a:lnTo>
                  <a:lnTo>
                    <a:pt x="5463" y="159433"/>
                  </a:lnTo>
                  <a:lnTo>
                    <a:pt x="0" y="206883"/>
                  </a:lnTo>
                  <a:lnTo>
                    <a:pt x="0" y="2780157"/>
                  </a:lnTo>
                  <a:lnTo>
                    <a:pt x="5463" y="2827606"/>
                  </a:lnTo>
                  <a:lnTo>
                    <a:pt x="21027" y="2871157"/>
                  </a:lnTo>
                  <a:lnTo>
                    <a:pt x="45448" y="2909569"/>
                  </a:lnTo>
                  <a:lnTo>
                    <a:pt x="77486" y="2941603"/>
                  </a:lnTo>
                  <a:lnTo>
                    <a:pt x="115899" y="2966019"/>
                  </a:lnTo>
                  <a:lnTo>
                    <a:pt x="159445" y="2981578"/>
                  </a:lnTo>
                  <a:lnTo>
                    <a:pt x="206883" y="2987040"/>
                  </a:lnTo>
                  <a:lnTo>
                    <a:pt x="8775573" y="2987040"/>
                  </a:lnTo>
                  <a:lnTo>
                    <a:pt x="8823022" y="2981578"/>
                  </a:lnTo>
                  <a:lnTo>
                    <a:pt x="8866573" y="2966019"/>
                  </a:lnTo>
                  <a:lnTo>
                    <a:pt x="8904985" y="2941603"/>
                  </a:lnTo>
                  <a:lnTo>
                    <a:pt x="8937019" y="2909569"/>
                  </a:lnTo>
                  <a:lnTo>
                    <a:pt x="8961435" y="2871157"/>
                  </a:lnTo>
                  <a:lnTo>
                    <a:pt x="8976994" y="2827606"/>
                  </a:lnTo>
                  <a:lnTo>
                    <a:pt x="8982456" y="2780157"/>
                  </a:lnTo>
                  <a:lnTo>
                    <a:pt x="8982456" y="206883"/>
                  </a:lnTo>
                  <a:lnTo>
                    <a:pt x="8976994" y="159433"/>
                  </a:lnTo>
                  <a:lnTo>
                    <a:pt x="8961435" y="115882"/>
                  </a:lnTo>
                  <a:lnTo>
                    <a:pt x="8937019" y="77470"/>
                  </a:lnTo>
                  <a:lnTo>
                    <a:pt x="8904985" y="45436"/>
                  </a:lnTo>
                  <a:lnTo>
                    <a:pt x="8866573" y="21020"/>
                  </a:lnTo>
                  <a:lnTo>
                    <a:pt x="8823022" y="5461"/>
                  </a:lnTo>
                  <a:lnTo>
                    <a:pt x="877557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64463" y="1870405"/>
            <a:ext cx="7417434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«Стипендии</a:t>
            </a:r>
            <a:r>
              <a:rPr spc="-50" dirty="0"/>
              <a:t> </a:t>
            </a:r>
            <a:r>
              <a:rPr spc="5" dirty="0"/>
              <a:t>и</a:t>
            </a:r>
            <a:r>
              <a:rPr spc="-15" dirty="0"/>
              <a:t> </a:t>
            </a:r>
            <a:r>
              <a:rPr dirty="0"/>
              <a:t>меры</a:t>
            </a:r>
            <a:r>
              <a:rPr spc="5" dirty="0"/>
              <a:t> </a:t>
            </a:r>
            <a:r>
              <a:rPr spc="-5" dirty="0"/>
              <a:t>поддержки</a:t>
            </a:r>
            <a:r>
              <a:rPr spc="-70" dirty="0"/>
              <a:t> </a:t>
            </a:r>
            <a:r>
              <a:rPr spc="-10" dirty="0"/>
              <a:t>обучающихся»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64463" y="2849626"/>
            <a:ext cx="8022590" cy="15074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1300" marR="819150" indent="-229235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241935" algn="l"/>
              </a:tabLst>
            </a:pPr>
            <a:r>
              <a:rPr sz="2400" dirty="0">
                <a:latin typeface="Calibri"/>
                <a:cs typeface="Calibri"/>
              </a:rPr>
              <a:t>С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сентября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2024</a:t>
            </a:r>
            <a:r>
              <a:rPr sz="2400" spc="-55" dirty="0">
                <a:latin typeface="Calibri"/>
                <a:cs typeface="Calibri"/>
              </a:rPr>
              <a:t> г.</a:t>
            </a:r>
            <a:r>
              <a:rPr sz="2400" spc="-20" dirty="0">
                <a:latin typeface="Calibri"/>
                <a:cs typeface="Calibri"/>
              </a:rPr>
              <a:t> этот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подраздел</a:t>
            </a:r>
            <a:r>
              <a:rPr sz="2400" spc="-10" dirty="0">
                <a:latin typeface="Calibri"/>
                <a:cs typeface="Calibri"/>
              </a:rPr>
              <a:t> является</a:t>
            </a:r>
            <a:r>
              <a:rPr sz="2400" spc="-5" dirty="0">
                <a:latin typeface="Calibri"/>
                <a:cs typeface="Calibri"/>
              </a:rPr>
              <a:t> для </a:t>
            </a:r>
            <a:r>
              <a:rPr sz="2400" dirty="0">
                <a:latin typeface="Calibri"/>
                <a:cs typeface="Calibri"/>
              </a:rPr>
              <a:t>всех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обязательным.</a:t>
            </a:r>
            <a:endParaRPr sz="2400">
              <a:latin typeface="Calibri"/>
              <a:cs typeface="Calibri"/>
            </a:endParaRPr>
          </a:p>
          <a:p>
            <a:pPr marL="241300" marR="5080" indent="-229235">
              <a:lnSpc>
                <a:spcPts val="2590"/>
              </a:lnSpc>
              <a:spcBef>
                <a:spcPts val="1015"/>
              </a:spcBef>
              <a:buFont typeface="Arial MT"/>
              <a:buChar char="•"/>
              <a:tabLst>
                <a:tab pos="241935" algn="l"/>
              </a:tabLst>
            </a:pPr>
            <a:r>
              <a:rPr sz="2400" spc="-5" dirty="0">
                <a:latin typeface="Calibri"/>
                <a:cs typeface="Calibri"/>
              </a:rPr>
              <a:t>Информация </a:t>
            </a:r>
            <a:r>
              <a:rPr sz="2400" dirty="0">
                <a:latin typeface="Calibri"/>
                <a:cs typeface="Calibri"/>
              </a:rPr>
              <a:t>о </a:t>
            </a:r>
            <a:r>
              <a:rPr sz="2400" spc="-10" dirty="0">
                <a:latin typeface="Calibri"/>
                <a:cs typeface="Calibri"/>
              </a:rPr>
              <a:t>трудоустройстве </a:t>
            </a:r>
            <a:r>
              <a:rPr sz="2400" spc="-5" dirty="0">
                <a:latin typeface="Calibri"/>
                <a:cs typeface="Calibri"/>
              </a:rPr>
              <a:t>выпускников</a:t>
            </a:r>
            <a:r>
              <a:rPr sz="2400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переместится </a:t>
            </a:r>
            <a:r>
              <a:rPr sz="2400" b="1" spc="-5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u="heavy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в</a:t>
            </a:r>
            <a:r>
              <a:rPr sz="2400" b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подраздел</a:t>
            </a:r>
            <a:r>
              <a:rPr sz="2400" b="1" u="heavy" spc="3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«Образования»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89647" y="1905000"/>
            <a:ext cx="5102352" cy="4745736"/>
          </a:xfrm>
          <a:prstGeom prst="rect">
            <a:avLst/>
          </a:prstGeo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816902"/>
            <a:ext cx="12192000" cy="5855970"/>
            <a:chOff x="0" y="816902"/>
            <a:chExt cx="12192000" cy="585597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816902"/>
              <a:ext cx="12191999" cy="585584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16408" y="1139951"/>
              <a:ext cx="11798935" cy="5108575"/>
            </a:xfrm>
            <a:custGeom>
              <a:avLst/>
              <a:gdLst/>
              <a:ahLst/>
              <a:cxnLst/>
              <a:rect l="l" t="t" r="r" b="b"/>
              <a:pathLst>
                <a:path w="11798935" h="5108575">
                  <a:moveTo>
                    <a:pt x="11444986" y="0"/>
                  </a:moveTo>
                  <a:lnTo>
                    <a:pt x="353809" y="0"/>
                  </a:lnTo>
                  <a:lnTo>
                    <a:pt x="305799" y="3229"/>
                  </a:lnTo>
                  <a:lnTo>
                    <a:pt x="259753" y="12635"/>
                  </a:lnTo>
                  <a:lnTo>
                    <a:pt x="216091" y="27799"/>
                  </a:lnTo>
                  <a:lnTo>
                    <a:pt x="175235" y="48297"/>
                  </a:lnTo>
                  <a:lnTo>
                    <a:pt x="137607" y="73710"/>
                  </a:lnTo>
                  <a:lnTo>
                    <a:pt x="103628" y="103616"/>
                  </a:lnTo>
                  <a:lnTo>
                    <a:pt x="73721" y="137593"/>
                  </a:lnTo>
                  <a:lnTo>
                    <a:pt x="48305" y="175222"/>
                  </a:lnTo>
                  <a:lnTo>
                    <a:pt x="27804" y="216080"/>
                  </a:lnTo>
                  <a:lnTo>
                    <a:pt x="12638" y="259747"/>
                  </a:lnTo>
                  <a:lnTo>
                    <a:pt x="3229" y="305801"/>
                  </a:lnTo>
                  <a:lnTo>
                    <a:pt x="0" y="353822"/>
                  </a:lnTo>
                  <a:lnTo>
                    <a:pt x="0" y="4754638"/>
                  </a:lnTo>
                  <a:lnTo>
                    <a:pt x="3229" y="4802648"/>
                  </a:lnTo>
                  <a:lnTo>
                    <a:pt x="12638" y="4848694"/>
                  </a:lnTo>
                  <a:lnTo>
                    <a:pt x="27804" y="4892356"/>
                  </a:lnTo>
                  <a:lnTo>
                    <a:pt x="48305" y="4933212"/>
                  </a:lnTo>
                  <a:lnTo>
                    <a:pt x="73721" y="4970840"/>
                  </a:lnTo>
                  <a:lnTo>
                    <a:pt x="103628" y="5004819"/>
                  </a:lnTo>
                  <a:lnTo>
                    <a:pt x="137607" y="5034726"/>
                  </a:lnTo>
                  <a:lnTo>
                    <a:pt x="175235" y="5060142"/>
                  </a:lnTo>
                  <a:lnTo>
                    <a:pt x="216091" y="5080643"/>
                  </a:lnTo>
                  <a:lnTo>
                    <a:pt x="259753" y="5095809"/>
                  </a:lnTo>
                  <a:lnTo>
                    <a:pt x="305799" y="5105218"/>
                  </a:lnTo>
                  <a:lnTo>
                    <a:pt x="353809" y="5108448"/>
                  </a:lnTo>
                  <a:lnTo>
                    <a:pt x="11444986" y="5108448"/>
                  </a:lnTo>
                  <a:lnTo>
                    <a:pt x="11493006" y="5105218"/>
                  </a:lnTo>
                  <a:lnTo>
                    <a:pt x="11539060" y="5095809"/>
                  </a:lnTo>
                  <a:lnTo>
                    <a:pt x="11582727" y="5080643"/>
                  </a:lnTo>
                  <a:lnTo>
                    <a:pt x="11623585" y="5060142"/>
                  </a:lnTo>
                  <a:lnTo>
                    <a:pt x="11661214" y="5034726"/>
                  </a:lnTo>
                  <a:lnTo>
                    <a:pt x="11695191" y="5004819"/>
                  </a:lnTo>
                  <a:lnTo>
                    <a:pt x="11725097" y="4970840"/>
                  </a:lnTo>
                  <a:lnTo>
                    <a:pt x="11750510" y="4933212"/>
                  </a:lnTo>
                  <a:lnTo>
                    <a:pt x="11771008" y="4892356"/>
                  </a:lnTo>
                  <a:lnTo>
                    <a:pt x="11786172" y="4848694"/>
                  </a:lnTo>
                  <a:lnTo>
                    <a:pt x="11795578" y="4802648"/>
                  </a:lnTo>
                  <a:lnTo>
                    <a:pt x="11798808" y="4754638"/>
                  </a:lnTo>
                  <a:lnTo>
                    <a:pt x="11798808" y="353822"/>
                  </a:lnTo>
                  <a:lnTo>
                    <a:pt x="11795578" y="305801"/>
                  </a:lnTo>
                  <a:lnTo>
                    <a:pt x="11786172" y="259747"/>
                  </a:lnTo>
                  <a:lnTo>
                    <a:pt x="11771008" y="216080"/>
                  </a:lnTo>
                  <a:lnTo>
                    <a:pt x="11750510" y="175222"/>
                  </a:lnTo>
                  <a:lnTo>
                    <a:pt x="11725097" y="137593"/>
                  </a:lnTo>
                  <a:lnTo>
                    <a:pt x="11695191" y="103616"/>
                  </a:lnTo>
                  <a:lnTo>
                    <a:pt x="11661214" y="73710"/>
                  </a:lnTo>
                  <a:lnTo>
                    <a:pt x="11623585" y="48297"/>
                  </a:lnTo>
                  <a:lnTo>
                    <a:pt x="11582727" y="27799"/>
                  </a:lnTo>
                  <a:lnTo>
                    <a:pt x="11539060" y="12635"/>
                  </a:lnTo>
                  <a:lnTo>
                    <a:pt x="11493006" y="3229"/>
                  </a:lnTo>
                  <a:lnTo>
                    <a:pt x="1144498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424548" y="1544078"/>
            <a:ext cx="11381105" cy="4328160"/>
          </a:xfrm>
          <a:custGeom>
            <a:avLst/>
            <a:gdLst/>
            <a:ahLst/>
            <a:cxnLst/>
            <a:rect l="l" t="t" r="r" b="b"/>
            <a:pathLst>
              <a:path w="11381105" h="4328160">
                <a:moveTo>
                  <a:pt x="3793617" y="1188745"/>
                </a:moveTo>
                <a:lnTo>
                  <a:pt x="0" y="1188745"/>
                </a:lnTo>
                <a:lnTo>
                  <a:pt x="0" y="4327677"/>
                </a:lnTo>
                <a:lnTo>
                  <a:pt x="3793617" y="4327677"/>
                </a:lnTo>
                <a:lnTo>
                  <a:pt x="3793617" y="1188745"/>
                </a:lnTo>
                <a:close/>
              </a:path>
              <a:path w="11381105" h="4328160">
                <a:moveTo>
                  <a:pt x="3793617" y="0"/>
                </a:moveTo>
                <a:lnTo>
                  <a:pt x="0" y="0"/>
                </a:lnTo>
                <a:lnTo>
                  <a:pt x="0" y="1188707"/>
                </a:lnTo>
                <a:lnTo>
                  <a:pt x="3793617" y="1188707"/>
                </a:lnTo>
                <a:lnTo>
                  <a:pt x="3793617" y="0"/>
                </a:lnTo>
                <a:close/>
              </a:path>
              <a:path w="11381105" h="4328160">
                <a:moveTo>
                  <a:pt x="7587234" y="1188745"/>
                </a:moveTo>
                <a:lnTo>
                  <a:pt x="3793629" y="1188745"/>
                </a:lnTo>
                <a:lnTo>
                  <a:pt x="3793629" y="4327677"/>
                </a:lnTo>
                <a:lnTo>
                  <a:pt x="7587234" y="4327677"/>
                </a:lnTo>
                <a:lnTo>
                  <a:pt x="7587234" y="1188745"/>
                </a:lnTo>
                <a:close/>
              </a:path>
              <a:path w="11381105" h="4328160">
                <a:moveTo>
                  <a:pt x="7587234" y="0"/>
                </a:moveTo>
                <a:lnTo>
                  <a:pt x="3793629" y="0"/>
                </a:lnTo>
                <a:lnTo>
                  <a:pt x="3793629" y="1188707"/>
                </a:lnTo>
                <a:lnTo>
                  <a:pt x="7587234" y="1188707"/>
                </a:lnTo>
                <a:lnTo>
                  <a:pt x="7587234" y="0"/>
                </a:lnTo>
                <a:close/>
              </a:path>
              <a:path w="11381105" h="4328160">
                <a:moveTo>
                  <a:pt x="11380978" y="1188745"/>
                </a:moveTo>
                <a:lnTo>
                  <a:pt x="7587374" y="1188745"/>
                </a:lnTo>
                <a:lnTo>
                  <a:pt x="7587374" y="4327677"/>
                </a:lnTo>
                <a:lnTo>
                  <a:pt x="11380978" y="4327677"/>
                </a:lnTo>
                <a:lnTo>
                  <a:pt x="11380978" y="1188745"/>
                </a:lnTo>
                <a:close/>
              </a:path>
              <a:path w="11381105" h="4328160">
                <a:moveTo>
                  <a:pt x="11380978" y="0"/>
                </a:moveTo>
                <a:lnTo>
                  <a:pt x="7587374" y="0"/>
                </a:lnTo>
                <a:lnTo>
                  <a:pt x="7587374" y="1188707"/>
                </a:lnTo>
                <a:lnTo>
                  <a:pt x="11380978" y="1188707"/>
                </a:lnTo>
                <a:lnTo>
                  <a:pt x="113809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24548" y="1544066"/>
          <a:ext cx="11380469" cy="4327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93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3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93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pPr marL="91440" marR="5499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«Стипендии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 меры </a:t>
                      </a:r>
                      <a:r>
                        <a:rPr sz="1800" b="1" spc="-39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поддержки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обучающихся»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668020">
                        <a:lnSpc>
                          <a:spcPts val="1420"/>
                        </a:lnSpc>
                        <a:spcBef>
                          <a:spcPts val="1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 </a:t>
                      </a:r>
                      <a:r>
                        <a:rPr sz="1100" b="1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58229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</a:t>
                      </a:r>
                      <a:r>
                        <a:rPr sz="1400" b="1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400" b="1" spc="-3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990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 на официальном сайте образовательной </a:t>
                      </a:r>
                      <a:r>
                        <a:rPr sz="1200" b="1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информационно-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ио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"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"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595630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обновления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897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условиях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предоставления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обучающимся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стипендий;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85026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 о наличии и условиях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предоставления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обучающимся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мер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социальной поддержки;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общежития,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интерната;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502284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г)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количестве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жилых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помещений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общежитии,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интернате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иногородних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д)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формировании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платы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проживание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общежитии.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2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839469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н)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условиях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предоставления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обучающимся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стипендий,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мер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социальной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поддержки;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54038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наличии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общежития,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интерната,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количестве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жилых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помещений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общежитии,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интернате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иногородних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обучающихся,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формировании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платы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проживание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общежитии;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1723771"/>
            <a:ext cx="997013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000000"/>
                </a:solidFill>
                <a:latin typeface="Calibri"/>
                <a:cs typeface="Calibri"/>
              </a:rPr>
              <a:t>Приказ</a:t>
            </a:r>
            <a:r>
              <a:rPr sz="2400"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Calibri"/>
                <a:cs typeface="Calibri"/>
              </a:rPr>
              <a:t>Федеральной</a:t>
            </a:r>
            <a:r>
              <a:rPr sz="2400" b="0" spc="-10" dirty="0">
                <a:solidFill>
                  <a:srgbClr val="000000"/>
                </a:solidFill>
                <a:latin typeface="Calibri"/>
                <a:cs typeface="Calibri"/>
              </a:rPr>
              <a:t> службы </a:t>
            </a:r>
            <a:r>
              <a:rPr sz="2400" b="0" dirty="0">
                <a:solidFill>
                  <a:srgbClr val="000000"/>
                </a:solidFill>
                <a:latin typeface="Calibri"/>
                <a:cs typeface="Calibri"/>
              </a:rPr>
              <a:t>по</a:t>
            </a:r>
            <a:r>
              <a:rPr sz="2400" b="0" spc="-5" dirty="0">
                <a:solidFill>
                  <a:srgbClr val="000000"/>
                </a:solidFill>
                <a:latin typeface="Calibri"/>
                <a:cs typeface="Calibri"/>
              </a:rPr>
              <a:t> надзору </a:t>
            </a:r>
            <a:r>
              <a:rPr sz="2400" b="0" dirty="0">
                <a:solidFill>
                  <a:srgbClr val="000000"/>
                </a:solidFill>
                <a:latin typeface="Calibri"/>
                <a:cs typeface="Calibri"/>
              </a:rPr>
              <a:t>в</a:t>
            </a:r>
            <a:r>
              <a:rPr sz="2400" b="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Calibri"/>
                <a:cs typeface="Calibri"/>
              </a:rPr>
              <a:t>сфере</a:t>
            </a:r>
            <a:r>
              <a:rPr sz="2400" b="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Calibri"/>
                <a:cs typeface="Calibri"/>
              </a:rPr>
              <a:t>образования</a:t>
            </a:r>
            <a:r>
              <a:rPr sz="2400"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libri"/>
                <a:cs typeface="Calibri"/>
              </a:rPr>
              <a:t>и</a:t>
            </a:r>
            <a:r>
              <a:rPr sz="2400" b="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spc="-15" dirty="0">
                <a:solidFill>
                  <a:srgbClr val="000000"/>
                </a:solidFill>
                <a:latin typeface="Calibri"/>
                <a:cs typeface="Calibri"/>
              </a:rPr>
              <a:t>науки</a:t>
            </a:r>
            <a:r>
              <a:rPr sz="2400" b="0" spc="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Calibri"/>
                <a:cs typeface="Calibri"/>
              </a:rPr>
              <a:t>от </a:t>
            </a:r>
            <a:r>
              <a:rPr sz="2400" b="0" dirty="0">
                <a:solidFill>
                  <a:srgbClr val="000000"/>
                </a:solidFill>
                <a:latin typeface="Calibri"/>
                <a:cs typeface="Calibri"/>
              </a:rPr>
              <a:t>04 </a:t>
            </a:r>
            <a:r>
              <a:rPr sz="2400" b="0" spc="-5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Calibri"/>
                <a:cs typeface="Calibri"/>
              </a:rPr>
              <a:t>августа</a:t>
            </a:r>
            <a:r>
              <a:rPr sz="2400"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libri"/>
                <a:cs typeface="Calibri"/>
              </a:rPr>
              <a:t>2023</a:t>
            </a:r>
            <a:r>
              <a:rPr sz="2400"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spc="-55" dirty="0">
                <a:solidFill>
                  <a:srgbClr val="000000"/>
                </a:solidFill>
                <a:latin typeface="Calibri"/>
                <a:cs typeface="Calibri"/>
              </a:rPr>
              <a:t>г.</a:t>
            </a:r>
            <a:r>
              <a:rPr sz="2400"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libri"/>
                <a:cs typeface="Calibri"/>
              </a:rPr>
              <a:t>№</a:t>
            </a:r>
            <a:r>
              <a:rPr sz="2400" b="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libri"/>
                <a:cs typeface="Calibri"/>
              </a:rPr>
              <a:t>1493</a:t>
            </a:r>
            <a:r>
              <a:rPr sz="2400"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Calibri"/>
                <a:cs typeface="Calibri"/>
              </a:rPr>
              <a:t>"Об утверждении</a:t>
            </a:r>
            <a:r>
              <a:rPr sz="2400" b="0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spc="-20" dirty="0">
                <a:solidFill>
                  <a:srgbClr val="000000"/>
                </a:solidFill>
                <a:latin typeface="Calibri"/>
                <a:cs typeface="Calibri"/>
              </a:rPr>
              <a:t>Требований</a:t>
            </a:r>
            <a:r>
              <a:rPr sz="2400"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libri"/>
                <a:cs typeface="Calibri"/>
              </a:rPr>
              <a:t>к</a:t>
            </a:r>
            <a:r>
              <a:rPr sz="2400" b="0" spc="-5" dirty="0">
                <a:solidFill>
                  <a:srgbClr val="000000"/>
                </a:solidFill>
                <a:latin typeface="Calibri"/>
                <a:cs typeface="Calibri"/>
              </a:rPr>
              <a:t> структуре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2455545"/>
            <a:ext cx="9283700" cy="2100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официального сайта </a:t>
            </a:r>
            <a:r>
              <a:rPr sz="2400" spc="-10" dirty="0">
                <a:latin typeface="Calibri"/>
                <a:cs typeface="Calibri"/>
              </a:rPr>
              <a:t>образовательной </a:t>
            </a:r>
            <a:r>
              <a:rPr sz="2400" spc="-5" dirty="0">
                <a:latin typeface="Calibri"/>
                <a:cs typeface="Calibri"/>
              </a:rPr>
              <a:t>организации </a:t>
            </a:r>
            <a:r>
              <a:rPr sz="2400" dirty="0">
                <a:latin typeface="Calibri"/>
                <a:cs typeface="Calibri"/>
              </a:rPr>
              <a:t>в информационно-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телекоммуникационной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сети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"Интернет"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формату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представления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информации</a:t>
            </a:r>
            <a:endParaRPr sz="2400">
              <a:latin typeface="Calibri"/>
              <a:cs typeface="Calibri"/>
            </a:endParaRPr>
          </a:p>
          <a:p>
            <a:pPr marL="12700" marR="1463675">
              <a:lnSpc>
                <a:spcPct val="100000"/>
              </a:lnSpc>
              <a:spcBef>
                <a:spcPts val="969"/>
              </a:spcBef>
            </a:pP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Вступает в силу с 1 сентября 2024 </a:t>
            </a:r>
            <a:r>
              <a:rPr sz="2800" b="1" spc="-65" dirty="0">
                <a:solidFill>
                  <a:srgbClr val="C00000"/>
                </a:solidFill>
                <a:latin typeface="Calibri"/>
                <a:cs typeface="Calibri"/>
              </a:rPr>
              <a:t>г.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и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действует </a:t>
            </a:r>
            <a:r>
              <a:rPr sz="2800" b="1" spc="-15" dirty="0">
                <a:solidFill>
                  <a:srgbClr val="C00000"/>
                </a:solidFill>
                <a:latin typeface="Calibri"/>
                <a:cs typeface="Calibri"/>
              </a:rPr>
              <a:t>до </a:t>
            </a:r>
            <a:r>
              <a:rPr sz="2800" b="1" spc="-6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5" dirty="0">
                <a:solidFill>
                  <a:srgbClr val="C00000"/>
                </a:solidFill>
                <a:latin typeface="Calibri"/>
                <a:cs typeface="Calibri"/>
              </a:rPr>
              <a:t>1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 марта</a:t>
            </a:r>
            <a:r>
              <a:rPr sz="28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C00000"/>
                </a:solidFill>
                <a:latin typeface="Calibri"/>
                <a:cs typeface="Calibri"/>
              </a:rPr>
              <a:t>2028</a:t>
            </a:r>
            <a:r>
              <a:rPr sz="2800" b="1" spc="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130" dirty="0">
                <a:solidFill>
                  <a:srgbClr val="C00000"/>
                </a:solidFill>
                <a:latin typeface="Calibri"/>
                <a:cs typeface="Calibri"/>
              </a:rPr>
              <a:t>г.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545336"/>
            <a:ext cx="6819265" cy="3914775"/>
            <a:chOff x="0" y="1545336"/>
            <a:chExt cx="6819265" cy="39147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45336"/>
              <a:ext cx="6819011" cy="391426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0791" y="1865376"/>
              <a:ext cx="6212205" cy="3188335"/>
            </a:xfrm>
            <a:custGeom>
              <a:avLst/>
              <a:gdLst/>
              <a:ahLst/>
              <a:cxnLst/>
              <a:rect l="l" t="t" r="r" b="b"/>
              <a:pathLst>
                <a:path w="6212205" h="3188335">
                  <a:moveTo>
                    <a:pt x="5990971" y="0"/>
                  </a:moveTo>
                  <a:lnTo>
                    <a:pt x="220814" y="0"/>
                  </a:lnTo>
                  <a:lnTo>
                    <a:pt x="176315" y="4483"/>
                  </a:lnTo>
                  <a:lnTo>
                    <a:pt x="134866" y="17345"/>
                  </a:lnTo>
                  <a:lnTo>
                    <a:pt x="97358" y="37698"/>
                  </a:lnTo>
                  <a:lnTo>
                    <a:pt x="64677" y="64658"/>
                  </a:lnTo>
                  <a:lnTo>
                    <a:pt x="37713" y="97339"/>
                  </a:lnTo>
                  <a:lnTo>
                    <a:pt x="17353" y="134856"/>
                  </a:lnTo>
                  <a:lnTo>
                    <a:pt x="4486" y="176322"/>
                  </a:lnTo>
                  <a:lnTo>
                    <a:pt x="0" y="220852"/>
                  </a:lnTo>
                  <a:lnTo>
                    <a:pt x="0" y="2967355"/>
                  </a:lnTo>
                  <a:lnTo>
                    <a:pt x="4486" y="3011885"/>
                  </a:lnTo>
                  <a:lnTo>
                    <a:pt x="17353" y="3053351"/>
                  </a:lnTo>
                  <a:lnTo>
                    <a:pt x="37713" y="3090868"/>
                  </a:lnTo>
                  <a:lnTo>
                    <a:pt x="64677" y="3123549"/>
                  </a:lnTo>
                  <a:lnTo>
                    <a:pt x="97358" y="3150509"/>
                  </a:lnTo>
                  <a:lnTo>
                    <a:pt x="134866" y="3170862"/>
                  </a:lnTo>
                  <a:lnTo>
                    <a:pt x="176315" y="3183724"/>
                  </a:lnTo>
                  <a:lnTo>
                    <a:pt x="220814" y="3188208"/>
                  </a:lnTo>
                  <a:lnTo>
                    <a:pt x="5990971" y="3188208"/>
                  </a:lnTo>
                  <a:lnTo>
                    <a:pt x="6035501" y="3183724"/>
                  </a:lnTo>
                  <a:lnTo>
                    <a:pt x="6076967" y="3170862"/>
                  </a:lnTo>
                  <a:lnTo>
                    <a:pt x="6114484" y="3150509"/>
                  </a:lnTo>
                  <a:lnTo>
                    <a:pt x="6147165" y="3123549"/>
                  </a:lnTo>
                  <a:lnTo>
                    <a:pt x="6174125" y="3090868"/>
                  </a:lnTo>
                  <a:lnTo>
                    <a:pt x="6194478" y="3053351"/>
                  </a:lnTo>
                  <a:lnTo>
                    <a:pt x="6207340" y="3011885"/>
                  </a:lnTo>
                  <a:lnTo>
                    <a:pt x="6211824" y="2967355"/>
                  </a:lnTo>
                  <a:lnTo>
                    <a:pt x="6211824" y="220852"/>
                  </a:lnTo>
                  <a:lnTo>
                    <a:pt x="6207340" y="176322"/>
                  </a:lnTo>
                  <a:lnTo>
                    <a:pt x="6194478" y="134856"/>
                  </a:lnTo>
                  <a:lnTo>
                    <a:pt x="6174125" y="97339"/>
                  </a:lnTo>
                  <a:lnTo>
                    <a:pt x="6147165" y="64658"/>
                  </a:lnTo>
                  <a:lnTo>
                    <a:pt x="6114484" y="37698"/>
                  </a:lnTo>
                  <a:lnTo>
                    <a:pt x="6076967" y="17345"/>
                  </a:lnTo>
                  <a:lnTo>
                    <a:pt x="6035501" y="4483"/>
                  </a:lnTo>
                  <a:lnTo>
                    <a:pt x="59909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53644" y="2707970"/>
            <a:ext cx="4069715" cy="1475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85"/>
              </a:lnSpc>
              <a:spcBef>
                <a:spcPts val="100"/>
              </a:spcBef>
            </a:pPr>
            <a:r>
              <a:rPr sz="2400" b="1" dirty="0">
                <a:solidFill>
                  <a:srgbClr val="C00000"/>
                </a:solidFill>
                <a:latin typeface="Calibri"/>
                <a:cs typeface="Calibri"/>
              </a:rPr>
              <a:t>12.</a:t>
            </a:r>
            <a:r>
              <a:rPr sz="2400" b="1" spc="-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C00000"/>
                </a:solidFill>
                <a:latin typeface="Calibri"/>
                <a:cs typeface="Calibri"/>
              </a:rPr>
              <a:t>Подраздел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ts val="4320"/>
              </a:lnSpc>
              <a:spcBef>
                <a:spcPts val="250"/>
              </a:spcBef>
            </a:pPr>
            <a:r>
              <a:rPr sz="4000" b="1" spc="5" dirty="0">
                <a:solidFill>
                  <a:srgbClr val="C00000"/>
                </a:solidFill>
                <a:latin typeface="Calibri"/>
                <a:cs typeface="Calibri"/>
              </a:rPr>
              <a:t>«М</a:t>
            </a:r>
            <a:r>
              <a:rPr sz="4000" b="1" spc="-50" dirty="0">
                <a:solidFill>
                  <a:srgbClr val="C00000"/>
                </a:solidFill>
                <a:latin typeface="Calibri"/>
                <a:cs typeface="Calibri"/>
              </a:rPr>
              <a:t>е</a:t>
            </a:r>
            <a:r>
              <a:rPr sz="4000" b="1" spc="5" dirty="0">
                <a:solidFill>
                  <a:srgbClr val="C00000"/>
                </a:solidFill>
                <a:latin typeface="Calibri"/>
                <a:cs typeface="Calibri"/>
              </a:rPr>
              <a:t>ж</a:t>
            </a:r>
            <a:r>
              <a:rPr sz="4000" b="1" spc="-55" dirty="0">
                <a:solidFill>
                  <a:srgbClr val="C00000"/>
                </a:solidFill>
                <a:latin typeface="Calibri"/>
                <a:cs typeface="Calibri"/>
              </a:rPr>
              <a:t>д</a:t>
            </a:r>
            <a:r>
              <a:rPr sz="4000" b="1" spc="5" dirty="0">
                <a:solidFill>
                  <a:srgbClr val="C00000"/>
                </a:solidFill>
                <a:latin typeface="Calibri"/>
                <a:cs typeface="Calibri"/>
              </a:rPr>
              <a:t>ун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а</a:t>
            </a:r>
            <a:r>
              <a:rPr sz="4000" b="1" spc="5" dirty="0">
                <a:solidFill>
                  <a:srgbClr val="C00000"/>
                </a:solidFill>
                <a:latin typeface="Calibri"/>
                <a:cs typeface="Calibri"/>
              </a:rPr>
              <a:t>р</a:t>
            </a:r>
            <a:r>
              <a:rPr sz="4000" b="1" spc="-85" dirty="0">
                <a:solidFill>
                  <a:srgbClr val="C00000"/>
                </a:solidFill>
                <a:latin typeface="Calibri"/>
                <a:cs typeface="Calibri"/>
              </a:rPr>
              <a:t>о</a:t>
            </a:r>
            <a:r>
              <a:rPr sz="4000" b="1" spc="-5" dirty="0">
                <a:solidFill>
                  <a:srgbClr val="C00000"/>
                </a:solidFill>
                <a:latin typeface="Calibri"/>
                <a:cs typeface="Calibri"/>
              </a:rPr>
              <a:t>дное  </a:t>
            </a:r>
            <a:r>
              <a:rPr sz="4000" b="1" spc="-15" dirty="0">
                <a:solidFill>
                  <a:srgbClr val="C00000"/>
                </a:solidFill>
                <a:latin typeface="Calibri"/>
                <a:cs typeface="Calibri"/>
              </a:rPr>
              <a:t>сотрудничество»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1752" y="1377721"/>
            <a:ext cx="9925050" cy="4508500"/>
            <a:chOff x="301752" y="1377721"/>
            <a:chExt cx="9925050" cy="45085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1752" y="1377721"/>
              <a:ext cx="9924923" cy="45085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07136" y="1697736"/>
              <a:ext cx="9138285" cy="3776979"/>
            </a:xfrm>
            <a:custGeom>
              <a:avLst/>
              <a:gdLst/>
              <a:ahLst/>
              <a:cxnLst/>
              <a:rect l="l" t="t" r="r" b="b"/>
              <a:pathLst>
                <a:path w="9138285" h="3776979">
                  <a:moveTo>
                    <a:pt x="8876284" y="0"/>
                  </a:moveTo>
                  <a:lnTo>
                    <a:pt x="261556" y="0"/>
                  </a:lnTo>
                  <a:lnTo>
                    <a:pt x="214542" y="4213"/>
                  </a:lnTo>
                  <a:lnTo>
                    <a:pt x="170292" y="16361"/>
                  </a:lnTo>
                  <a:lnTo>
                    <a:pt x="129545" y="35705"/>
                  </a:lnTo>
                  <a:lnTo>
                    <a:pt x="93040" y="61506"/>
                  </a:lnTo>
                  <a:lnTo>
                    <a:pt x="61516" y="93024"/>
                  </a:lnTo>
                  <a:lnTo>
                    <a:pt x="35710" y="129521"/>
                  </a:lnTo>
                  <a:lnTo>
                    <a:pt x="16364" y="170257"/>
                  </a:lnTo>
                  <a:lnTo>
                    <a:pt x="4214" y="214494"/>
                  </a:lnTo>
                  <a:lnTo>
                    <a:pt x="0" y="261492"/>
                  </a:lnTo>
                  <a:lnTo>
                    <a:pt x="0" y="3514979"/>
                  </a:lnTo>
                  <a:lnTo>
                    <a:pt x="4214" y="3561977"/>
                  </a:lnTo>
                  <a:lnTo>
                    <a:pt x="16364" y="3606214"/>
                  </a:lnTo>
                  <a:lnTo>
                    <a:pt x="35710" y="3646950"/>
                  </a:lnTo>
                  <a:lnTo>
                    <a:pt x="61516" y="3683447"/>
                  </a:lnTo>
                  <a:lnTo>
                    <a:pt x="93040" y="3714965"/>
                  </a:lnTo>
                  <a:lnTo>
                    <a:pt x="129545" y="3740766"/>
                  </a:lnTo>
                  <a:lnTo>
                    <a:pt x="170292" y="3760110"/>
                  </a:lnTo>
                  <a:lnTo>
                    <a:pt x="214542" y="3772258"/>
                  </a:lnTo>
                  <a:lnTo>
                    <a:pt x="261556" y="3776472"/>
                  </a:lnTo>
                  <a:lnTo>
                    <a:pt x="8876284" y="3776472"/>
                  </a:lnTo>
                  <a:lnTo>
                    <a:pt x="8923320" y="3772258"/>
                  </a:lnTo>
                  <a:lnTo>
                    <a:pt x="8967586" y="3760110"/>
                  </a:lnTo>
                  <a:lnTo>
                    <a:pt x="9008345" y="3740766"/>
                  </a:lnTo>
                  <a:lnTo>
                    <a:pt x="9044857" y="3714965"/>
                  </a:lnTo>
                  <a:lnTo>
                    <a:pt x="9076386" y="3683447"/>
                  </a:lnTo>
                  <a:lnTo>
                    <a:pt x="9102193" y="3646950"/>
                  </a:lnTo>
                  <a:lnTo>
                    <a:pt x="9121540" y="3606214"/>
                  </a:lnTo>
                  <a:lnTo>
                    <a:pt x="9133690" y="3561977"/>
                  </a:lnTo>
                  <a:lnTo>
                    <a:pt x="9137904" y="3514979"/>
                  </a:lnTo>
                  <a:lnTo>
                    <a:pt x="9137904" y="261492"/>
                  </a:lnTo>
                  <a:lnTo>
                    <a:pt x="9133690" y="214494"/>
                  </a:lnTo>
                  <a:lnTo>
                    <a:pt x="9121540" y="170257"/>
                  </a:lnTo>
                  <a:lnTo>
                    <a:pt x="9102193" y="129521"/>
                  </a:lnTo>
                  <a:lnTo>
                    <a:pt x="9076386" y="93024"/>
                  </a:lnTo>
                  <a:lnTo>
                    <a:pt x="9044857" y="61506"/>
                  </a:lnTo>
                  <a:lnTo>
                    <a:pt x="9008345" y="35705"/>
                  </a:lnTo>
                  <a:lnTo>
                    <a:pt x="8967586" y="16361"/>
                  </a:lnTo>
                  <a:lnTo>
                    <a:pt x="8923320" y="4213"/>
                  </a:lnTo>
                  <a:lnTo>
                    <a:pt x="88762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64463" y="1836877"/>
            <a:ext cx="555117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5" dirty="0"/>
              <a:t>«Международное</a:t>
            </a:r>
            <a:r>
              <a:rPr spc="-75" dirty="0"/>
              <a:t> </a:t>
            </a:r>
            <a:r>
              <a:rPr spc="-10" dirty="0"/>
              <a:t>сотрудничество»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64463" y="2739339"/>
            <a:ext cx="8631555" cy="2404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Почти</a:t>
            </a:r>
            <a:r>
              <a:rPr sz="24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без</a:t>
            </a:r>
            <a:r>
              <a:rPr sz="2400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изменений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500">
              <a:latin typeface="Calibri"/>
              <a:cs typeface="Calibri"/>
            </a:endParaRPr>
          </a:p>
          <a:p>
            <a:pPr marL="241300" marR="5080" indent="-229235">
              <a:lnSpc>
                <a:spcPct val="80000"/>
              </a:lnSpc>
              <a:spcBef>
                <a:spcPts val="5"/>
              </a:spcBef>
              <a:buFont typeface="Arial MT"/>
              <a:buChar char="•"/>
              <a:tabLst>
                <a:tab pos="241935" algn="l"/>
              </a:tabLst>
            </a:pPr>
            <a:r>
              <a:rPr sz="2400" dirty="0">
                <a:latin typeface="Calibri"/>
                <a:cs typeface="Calibri"/>
              </a:rPr>
              <a:t>При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отсутствии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заключенных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и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планируемых </a:t>
            </a:r>
            <a:r>
              <a:rPr sz="2400" dirty="0">
                <a:latin typeface="Calibri"/>
                <a:cs typeface="Calibri"/>
              </a:rPr>
              <a:t>к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заключению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договорах </a:t>
            </a:r>
            <a:r>
              <a:rPr sz="2400" dirty="0">
                <a:latin typeface="Calibri"/>
                <a:cs typeface="Calibri"/>
              </a:rPr>
              <a:t>с </a:t>
            </a:r>
            <a:r>
              <a:rPr sz="2400" spc="-5" dirty="0">
                <a:latin typeface="Calibri"/>
                <a:cs typeface="Calibri"/>
              </a:rPr>
              <a:t>иностранными </a:t>
            </a:r>
            <a:r>
              <a:rPr sz="2400" dirty="0">
                <a:latin typeface="Calibri"/>
                <a:cs typeface="Calibri"/>
              </a:rPr>
              <a:t>и </a:t>
            </a:r>
            <a:r>
              <a:rPr sz="2400" spc="-5" dirty="0">
                <a:latin typeface="Calibri"/>
                <a:cs typeface="Calibri"/>
              </a:rPr>
              <a:t>(или) </a:t>
            </a:r>
            <a:r>
              <a:rPr sz="2400" spc="-10" dirty="0">
                <a:latin typeface="Calibri"/>
                <a:cs typeface="Calibri"/>
              </a:rPr>
              <a:t>международными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организациями по вопросам образования и </a:t>
            </a:r>
            <a:r>
              <a:rPr sz="2400" spc="-10" dirty="0">
                <a:latin typeface="Calibri"/>
                <a:cs typeface="Calibri"/>
              </a:rPr>
              <a:t>науки </a:t>
            </a:r>
            <a:r>
              <a:rPr sz="2400" dirty="0">
                <a:latin typeface="Calibri"/>
                <a:cs typeface="Calibri"/>
              </a:rPr>
              <a:t>в </a:t>
            </a:r>
            <a:r>
              <a:rPr sz="2400" spc="-15" dirty="0">
                <a:latin typeface="Calibri"/>
                <a:cs typeface="Calibri"/>
              </a:rPr>
              <a:t>подразделе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размещается информация </a:t>
            </a:r>
            <a:r>
              <a:rPr sz="2400" spc="5" dirty="0">
                <a:latin typeface="Calibri"/>
                <a:cs typeface="Calibri"/>
              </a:rPr>
              <a:t>об </a:t>
            </a:r>
            <a:r>
              <a:rPr sz="2400" spc="-10" dirty="0">
                <a:latin typeface="Calibri"/>
                <a:cs typeface="Calibri"/>
              </a:rPr>
              <a:t>отсутствии </a:t>
            </a:r>
            <a:r>
              <a:rPr sz="2400" spc="-5" dirty="0">
                <a:latin typeface="Calibri"/>
                <a:cs typeface="Calibri"/>
              </a:rPr>
              <a:t>соответствующих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договоров.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475487" y="1112570"/>
            <a:ext cx="11242040" cy="5148580"/>
            <a:chOff x="475487" y="1112570"/>
            <a:chExt cx="11242040" cy="514858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5487" y="1112570"/>
              <a:ext cx="11241531" cy="514845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886968" y="1432559"/>
              <a:ext cx="10442575" cy="4410710"/>
            </a:xfrm>
            <a:custGeom>
              <a:avLst/>
              <a:gdLst/>
              <a:ahLst/>
              <a:cxnLst/>
              <a:rect l="l" t="t" r="r" b="b"/>
              <a:pathLst>
                <a:path w="10442575" h="4410710">
                  <a:moveTo>
                    <a:pt x="10137013" y="0"/>
                  </a:moveTo>
                  <a:lnTo>
                    <a:pt x="305460" y="0"/>
                  </a:lnTo>
                  <a:lnTo>
                    <a:pt x="255914" y="3998"/>
                  </a:lnTo>
                  <a:lnTo>
                    <a:pt x="208913" y="15574"/>
                  </a:lnTo>
                  <a:lnTo>
                    <a:pt x="165086" y="34097"/>
                  </a:lnTo>
                  <a:lnTo>
                    <a:pt x="125062" y="58940"/>
                  </a:lnTo>
                  <a:lnTo>
                    <a:pt x="89469" y="89471"/>
                  </a:lnTo>
                  <a:lnTo>
                    <a:pt x="58938" y="125062"/>
                  </a:lnTo>
                  <a:lnTo>
                    <a:pt x="34096" y="165083"/>
                  </a:lnTo>
                  <a:lnTo>
                    <a:pt x="15573" y="208905"/>
                  </a:lnTo>
                  <a:lnTo>
                    <a:pt x="3998" y="255899"/>
                  </a:lnTo>
                  <a:lnTo>
                    <a:pt x="0" y="305435"/>
                  </a:lnTo>
                  <a:lnTo>
                    <a:pt x="0" y="4105021"/>
                  </a:lnTo>
                  <a:lnTo>
                    <a:pt x="3998" y="4154559"/>
                  </a:lnTo>
                  <a:lnTo>
                    <a:pt x="15573" y="4201555"/>
                  </a:lnTo>
                  <a:lnTo>
                    <a:pt x="34096" y="4245377"/>
                  </a:lnTo>
                  <a:lnTo>
                    <a:pt x="58938" y="4285398"/>
                  </a:lnTo>
                  <a:lnTo>
                    <a:pt x="89469" y="4320989"/>
                  </a:lnTo>
                  <a:lnTo>
                    <a:pt x="125062" y="4351519"/>
                  </a:lnTo>
                  <a:lnTo>
                    <a:pt x="165086" y="4376360"/>
                  </a:lnTo>
                  <a:lnTo>
                    <a:pt x="208913" y="4394882"/>
                  </a:lnTo>
                  <a:lnTo>
                    <a:pt x="255914" y="4406457"/>
                  </a:lnTo>
                  <a:lnTo>
                    <a:pt x="305460" y="4410456"/>
                  </a:lnTo>
                  <a:lnTo>
                    <a:pt x="10137013" y="4410456"/>
                  </a:lnTo>
                  <a:lnTo>
                    <a:pt x="10186548" y="4406457"/>
                  </a:lnTo>
                  <a:lnTo>
                    <a:pt x="10233542" y="4394882"/>
                  </a:lnTo>
                  <a:lnTo>
                    <a:pt x="10277364" y="4376360"/>
                  </a:lnTo>
                  <a:lnTo>
                    <a:pt x="10317385" y="4351519"/>
                  </a:lnTo>
                  <a:lnTo>
                    <a:pt x="10352976" y="4320989"/>
                  </a:lnTo>
                  <a:lnTo>
                    <a:pt x="10383507" y="4285398"/>
                  </a:lnTo>
                  <a:lnTo>
                    <a:pt x="10408350" y="4245377"/>
                  </a:lnTo>
                  <a:lnTo>
                    <a:pt x="10426873" y="4201555"/>
                  </a:lnTo>
                  <a:lnTo>
                    <a:pt x="10438449" y="4154559"/>
                  </a:lnTo>
                  <a:lnTo>
                    <a:pt x="10442448" y="4105021"/>
                  </a:lnTo>
                  <a:lnTo>
                    <a:pt x="10442448" y="305435"/>
                  </a:lnTo>
                  <a:lnTo>
                    <a:pt x="10438449" y="255899"/>
                  </a:lnTo>
                  <a:lnTo>
                    <a:pt x="10426873" y="208905"/>
                  </a:lnTo>
                  <a:lnTo>
                    <a:pt x="10408350" y="165083"/>
                  </a:lnTo>
                  <a:lnTo>
                    <a:pt x="10383507" y="125062"/>
                  </a:lnTo>
                  <a:lnTo>
                    <a:pt x="10352976" y="89471"/>
                  </a:lnTo>
                  <a:lnTo>
                    <a:pt x="10317385" y="58940"/>
                  </a:lnTo>
                  <a:lnTo>
                    <a:pt x="10277364" y="34097"/>
                  </a:lnTo>
                  <a:lnTo>
                    <a:pt x="10233542" y="15574"/>
                  </a:lnTo>
                  <a:lnTo>
                    <a:pt x="10186548" y="3998"/>
                  </a:lnTo>
                  <a:lnTo>
                    <a:pt x="1013701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069517" y="1567814"/>
            <a:ext cx="10053320" cy="3929379"/>
          </a:xfrm>
          <a:custGeom>
            <a:avLst/>
            <a:gdLst/>
            <a:ahLst/>
            <a:cxnLst/>
            <a:rect l="l" t="t" r="r" b="b"/>
            <a:pathLst>
              <a:path w="10053320" h="3929379">
                <a:moveTo>
                  <a:pt x="10053015" y="1371739"/>
                </a:moveTo>
                <a:lnTo>
                  <a:pt x="6701993" y="1371739"/>
                </a:lnTo>
                <a:lnTo>
                  <a:pt x="3351022" y="1371739"/>
                </a:lnTo>
                <a:lnTo>
                  <a:pt x="0" y="1371739"/>
                </a:lnTo>
                <a:lnTo>
                  <a:pt x="0" y="3929380"/>
                </a:lnTo>
                <a:lnTo>
                  <a:pt x="3350971" y="3929380"/>
                </a:lnTo>
                <a:lnTo>
                  <a:pt x="6701993" y="3929380"/>
                </a:lnTo>
                <a:lnTo>
                  <a:pt x="10053015" y="3929380"/>
                </a:lnTo>
                <a:lnTo>
                  <a:pt x="10053015" y="1371739"/>
                </a:lnTo>
                <a:close/>
              </a:path>
              <a:path w="10053320" h="3929379">
                <a:moveTo>
                  <a:pt x="10053015" y="0"/>
                </a:moveTo>
                <a:lnTo>
                  <a:pt x="6701993" y="0"/>
                </a:lnTo>
                <a:lnTo>
                  <a:pt x="3351022" y="0"/>
                </a:lnTo>
                <a:lnTo>
                  <a:pt x="0" y="0"/>
                </a:lnTo>
                <a:lnTo>
                  <a:pt x="0" y="1371600"/>
                </a:lnTo>
                <a:lnTo>
                  <a:pt x="3350971" y="1371600"/>
                </a:lnTo>
                <a:lnTo>
                  <a:pt x="6701993" y="1371600"/>
                </a:lnTo>
                <a:lnTo>
                  <a:pt x="10053015" y="1371600"/>
                </a:lnTo>
                <a:lnTo>
                  <a:pt x="100530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069517" y="1567814"/>
          <a:ext cx="10052685" cy="3929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0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0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0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91440" marR="29654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8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«Международное </a:t>
                      </a:r>
                      <a:r>
                        <a:rPr sz="1800" b="1" spc="-39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сотрудничество»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сфере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1390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</a:t>
                      </a:r>
                      <a:r>
                        <a:rPr sz="1400" b="1" spc="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400" b="1" spc="-3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710" marR="8667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400" b="1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4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710" marR="843280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фор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ма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ио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обновления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710" marR="195580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7780">
                <a:tc>
                  <a:txBody>
                    <a:bodyPr/>
                    <a:lstStyle/>
                    <a:p>
                      <a:pPr marL="91440" marR="1473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заключенных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планируемых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заключению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договорах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иностранными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(или)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международными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организациями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вопросам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науки.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352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14.</a:t>
                      </a:r>
                      <a:r>
                        <a:rPr sz="12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целях</a:t>
                      </a:r>
                      <a:r>
                        <a:rPr sz="12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обеспечения</a:t>
                      </a:r>
                      <a:r>
                        <a:rPr sz="12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осуществления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мониторинга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системы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образования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образовательная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организация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размещает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 </a:t>
                      </a:r>
                      <a:r>
                        <a:rPr sz="1200" spc="-254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сайте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информацию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710" marR="144780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заключенных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планируемых</a:t>
                      </a:r>
                      <a:r>
                        <a:rPr sz="12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заключению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договорах</a:t>
                      </a:r>
                      <a:r>
                        <a:rPr sz="1200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иностранными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(или)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международными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организациями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вопросам </a:t>
                      </a:r>
                      <a:r>
                        <a:rPr sz="1200" spc="-2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науки.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3644" y="2336419"/>
            <a:ext cx="161544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spc="-5" dirty="0">
                <a:solidFill>
                  <a:srgbClr val="C00000"/>
                </a:solidFill>
                <a:latin typeface="Calibri"/>
                <a:cs typeface="Calibri"/>
              </a:rPr>
              <a:t>13.</a:t>
            </a:r>
            <a:r>
              <a:rPr sz="2000" b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C00000"/>
                </a:solidFill>
                <a:latin typeface="Calibri"/>
                <a:cs typeface="Calibri"/>
              </a:rPr>
              <a:t>Подраздел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3644" y="2570810"/>
            <a:ext cx="4939030" cy="156273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90"/>
              </a:spcBef>
            </a:pPr>
            <a:r>
              <a:rPr sz="3600" spc="-5" dirty="0"/>
              <a:t>«Организация</a:t>
            </a:r>
            <a:r>
              <a:rPr sz="3600" spc="-35" dirty="0"/>
              <a:t> </a:t>
            </a:r>
            <a:r>
              <a:rPr sz="3600" spc="-5" dirty="0"/>
              <a:t>питания</a:t>
            </a:r>
            <a:r>
              <a:rPr sz="3600" spc="-60" dirty="0"/>
              <a:t> </a:t>
            </a:r>
            <a:r>
              <a:rPr sz="3600" dirty="0"/>
              <a:t>в </a:t>
            </a:r>
            <a:r>
              <a:rPr sz="3600" spc="-800" dirty="0"/>
              <a:t> </a:t>
            </a:r>
            <a:r>
              <a:rPr sz="3600" spc="-10" dirty="0"/>
              <a:t>образовательной</a:t>
            </a:r>
            <a:endParaRPr sz="3600"/>
          </a:p>
          <a:p>
            <a:pPr marL="12700">
              <a:lnSpc>
                <a:spcPts val="3835"/>
              </a:lnSpc>
            </a:pPr>
            <a:r>
              <a:rPr sz="3600" spc="-5" dirty="0"/>
              <a:t>организации»</a:t>
            </a:r>
            <a:endParaRPr sz="360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1064463" y="1870405"/>
            <a:ext cx="8174990" cy="224282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1536065">
              <a:lnSpc>
                <a:spcPts val="3030"/>
              </a:lnSpc>
              <a:spcBef>
                <a:spcPts val="484"/>
              </a:spcBef>
            </a:pP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«Организация</a:t>
            </a:r>
            <a:r>
              <a:rPr sz="2800" b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5" dirty="0">
                <a:solidFill>
                  <a:srgbClr val="C00000"/>
                </a:solidFill>
                <a:latin typeface="Calibri"/>
                <a:cs typeface="Calibri"/>
              </a:rPr>
              <a:t>питания</a:t>
            </a:r>
            <a:r>
              <a:rPr sz="2800" b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5" dirty="0">
                <a:solidFill>
                  <a:srgbClr val="C00000"/>
                </a:solidFill>
                <a:latin typeface="Calibri"/>
                <a:cs typeface="Calibri"/>
              </a:rPr>
              <a:t>в</a:t>
            </a:r>
            <a:r>
              <a:rPr sz="2800" b="1" spc="-5" dirty="0">
                <a:solidFill>
                  <a:srgbClr val="C00000"/>
                </a:solidFill>
                <a:latin typeface="Calibri"/>
                <a:cs typeface="Calibri"/>
              </a:rPr>
              <a:t> образовательной </a:t>
            </a:r>
            <a:r>
              <a:rPr sz="2800" b="1" spc="-6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организации»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3700">
              <a:latin typeface="Calibri"/>
              <a:cs typeface="Calibri"/>
            </a:endParaRPr>
          </a:p>
          <a:p>
            <a:pPr marL="241300" marR="5080" indent="-229235">
              <a:lnSpc>
                <a:spcPts val="3240"/>
              </a:lnSpc>
              <a:buFont typeface="Arial MT"/>
              <a:buChar char="•"/>
              <a:tabLst>
                <a:tab pos="241935" algn="l"/>
              </a:tabLst>
            </a:pPr>
            <a:r>
              <a:rPr sz="3000" dirty="0">
                <a:latin typeface="Calibri"/>
                <a:cs typeface="Calibri"/>
              </a:rPr>
              <a:t>С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1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сентября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2024</a:t>
            </a:r>
            <a:r>
              <a:rPr sz="3000" spc="25" dirty="0">
                <a:latin typeface="Calibri"/>
                <a:cs typeface="Calibri"/>
              </a:rPr>
              <a:t> </a:t>
            </a:r>
            <a:r>
              <a:rPr sz="3000" spc="-75" dirty="0">
                <a:latin typeface="Calibri"/>
                <a:cs typeface="Calibri"/>
              </a:rPr>
              <a:t>г.</a:t>
            </a:r>
            <a:r>
              <a:rPr sz="3000" spc="20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этот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подраздел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является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для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всех</a:t>
            </a:r>
            <a:r>
              <a:rPr sz="3000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обязательным.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228600" y="566864"/>
            <a:ext cx="11961495" cy="6291580"/>
            <a:chOff x="228600" y="566864"/>
            <a:chExt cx="11961495" cy="629158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8600" y="566864"/>
              <a:ext cx="11960987" cy="629113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43127" y="886967"/>
              <a:ext cx="11155680" cy="5794375"/>
            </a:xfrm>
            <a:custGeom>
              <a:avLst/>
              <a:gdLst/>
              <a:ahLst/>
              <a:cxnLst/>
              <a:rect l="l" t="t" r="r" b="b"/>
              <a:pathLst>
                <a:path w="11155680" h="5794375">
                  <a:moveTo>
                    <a:pt x="10754360" y="0"/>
                  </a:moveTo>
                  <a:lnTo>
                    <a:pt x="401307" y="0"/>
                  </a:lnTo>
                  <a:lnTo>
                    <a:pt x="354505" y="2700"/>
                  </a:lnTo>
                  <a:lnTo>
                    <a:pt x="309289" y="10600"/>
                  </a:lnTo>
                  <a:lnTo>
                    <a:pt x="265961" y="23399"/>
                  </a:lnTo>
                  <a:lnTo>
                    <a:pt x="224820" y="40795"/>
                  </a:lnTo>
                  <a:lnTo>
                    <a:pt x="186169" y="62487"/>
                  </a:lnTo>
                  <a:lnTo>
                    <a:pt x="150308" y="88174"/>
                  </a:lnTo>
                  <a:lnTo>
                    <a:pt x="117538" y="117554"/>
                  </a:lnTo>
                  <a:lnTo>
                    <a:pt x="88161" y="150326"/>
                  </a:lnTo>
                  <a:lnTo>
                    <a:pt x="62477" y="186189"/>
                  </a:lnTo>
                  <a:lnTo>
                    <a:pt x="40788" y="224841"/>
                  </a:lnTo>
                  <a:lnTo>
                    <a:pt x="23395" y="265982"/>
                  </a:lnTo>
                  <a:lnTo>
                    <a:pt x="10598" y="309309"/>
                  </a:lnTo>
                  <a:lnTo>
                    <a:pt x="2699" y="354522"/>
                  </a:lnTo>
                  <a:lnTo>
                    <a:pt x="0" y="401320"/>
                  </a:lnTo>
                  <a:lnTo>
                    <a:pt x="0" y="5392940"/>
                  </a:lnTo>
                  <a:lnTo>
                    <a:pt x="2699" y="5439742"/>
                  </a:lnTo>
                  <a:lnTo>
                    <a:pt x="10598" y="5484958"/>
                  </a:lnTo>
                  <a:lnTo>
                    <a:pt x="23395" y="5528286"/>
                  </a:lnTo>
                  <a:lnTo>
                    <a:pt x="40788" y="5569427"/>
                  </a:lnTo>
                  <a:lnTo>
                    <a:pt x="62477" y="5608078"/>
                  </a:lnTo>
                  <a:lnTo>
                    <a:pt x="88161" y="5643939"/>
                  </a:lnTo>
                  <a:lnTo>
                    <a:pt x="117538" y="5676709"/>
                  </a:lnTo>
                  <a:lnTo>
                    <a:pt x="150308" y="5706086"/>
                  </a:lnTo>
                  <a:lnTo>
                    <a:pt x="186169" y="5731770"/>
                  </a:lnTo>
                  <a:lnTo>
                    <a:pt x="224820" y="5753459"/>
                  </a:lnTo>
                  <a:lnTo>
                    <a:pt x="265961" y="5770852"/>
                  </a:lnTo>
                  <a:lnTo>
                    <a:pt x="309289" y="5783649"/>
                  </a:lnTo>
                  <a:lnTo>
                    <a:pt x="354505" y="5791548"/>
                  </a:lnTo>
                  <a:lnTo>
                    <a:pt x="401307" y="5794248"/>
                  </a:lnTo>
                  <a:lnTo>
                    <a:pt x="10754360" y="5794248"/>
                  </a:lnTo>
                  <a:lnTo>
                    <a:pt x="10801157" y="5791548"/>
                  </a:lnTo>
                  <a:lnTo>
                    <a:pt x="10846370" y="5783649"/>
                  </a:lnTo>
                  <a:lnTo>
                    <a:pt x="10889697" y="5770852"/>
                  </a:lnTo>
                  <a:lnTo>
                    <a:pt x="10930838" y="5753459"/>
                  </a:lnTo>
                  <a:lnTo>
                    <a:pt x="10969490" y="5731770"/>
                  </a:lnTo>
                  <a:lnTo>
                    <a:pt x="11005353" y="5706086"/>
                  </a:lnTo>
                  <a:lnTo>
                    <a:pt x="11038125" y="5676709"/>
                  </a:lnTo>
                  <a:lnTo>
                    <a:pt x="11067505" y="5643939"/>
                  </a:lnTo>
                  <a:lnTo>
                    <a:pt x="11093192" y="5608078"/>
                  </a:lnTo>
                  <a:lnTo>
                    <a:pt x="11114884" y="5569427"/>
                  </a:lnTo>
                  <a:lnTo>
                    <a:pt x="11132280" y="5528286"/>
                  </a:lnTo>
                  <a:lnTo>
                    <a:pt x="11145079" y="5484958"/>
                  </a:lnTo>
                  <a:lnTo>
                    <a:pt x="11152979" y="5439742"/>
                  </a:lnTo>
                  <a:lnTo>
                    <a:pt x="11155680" y="5392940"/>
                  </a:lnTo>
                  <a:lnTo>
                    <a:pt x="11155680" y="401320"/>
                  </a:lnTo>
                  <a:lnTo>
                    <a:pt x="11152979" y="354522"/>
                  </a:lnTo>
                  <a:lnTo>
                    <a:pt x="11145079" y="309309"/>
                  </a:lnTo>
                  <a:lnTo>
                    <a:pt x="11132280" y="265982"/>
                  </a:lnTo>
                  <a:lnTo>
                    <a:pt x="11114884" y="224841"/>
                  </a:lnTo>
                  <a:lnTo>
                    <a:pt x="11093192" y="186189"/>
                  </a:lnTo>
                  <a:lnTo>
                    <a:pt x="11067505" y="150326"/>
                  </a:lnTo>
                  <a:lnTo>
                    <a:pt x="11038125" y="117554"/>
                  </a:lnTo>
                  <a:lnTo>
                    <a:pt x="11005353" y="88174"/>
                  </a:lnTo>
                  <a:lnTo>
                    <a:pt x="10969490" y="62487"/>
                  </a:lnTo>
                  <a:lnTo>
                    <a:pt x="10930838" y="40795"/>
                  </a:lnTo>
                  <a:lnTo>
                    <a:pt x="10889697" y="23399"/>
                  </a:lnTo>
                  <a:lnTo>
                    <a:pt x="10846370" y="10600"/>
                  </a:lnTo>
                  <a:lnTo>
                    <a:pt x="10801157" y="2700"/>
                  </a:lnTo>
                  <a:lnTo>
                    <a:pt x="107543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872998" y="1122552"/>
            <a:ext cx="10795000" cy="5249545"/>
          </a:xfrm>
          <a:custGeom>
            <a:avLst/>
            <a:gdLst/>
            <a:ahLst/>
            <a:cxnLst/>
            <a:rect l="l" t="t" r="r" b="b"/>
            <a:pathLst>
              <a:path w="10795000" h="5249545">
                <a:moveTo>
                  <a:pt x="7196582" y="1264996"/>
                </a:moveTo>
                <a:lnTo>
                  <a:pt x="3598291" y="1264996"/>
                </a:lnTo>
                <a:lnTo>
                  <a:pt x="0" y="1264996"/>
                </a:lnTo>
                <a:lnTo>
                  <a:pt x="0" y="5248986"/>
                </a:lnTo>
                <a:lnTo>
                  <a:pt x="3598291" y="5248986"/>
                </a:lnTo>
                <a:lnTo>
                  <a:pt x="7196582" y="5248986"/>
                </a:lnTo>
                <a:lnTo>
                  <a:pt x="7196582" y="1264996"/>
                </a:lnTo>
                <a:close/>
              </a:path>
              <a:path w="10795000" h="5249545">
                <a:moveTo>
                  <a:pt x="7196582" y="0"/>
                </a:moveTo>
                <a:lnTo>
                  <a:pt x="3598291" y="0"/>
                </a:lnTo>
                <a:lnTo>
                  <a:pt x="0" y="0"/>
                </a:lnTo>
                <a:lnTo>
                  <a:pt x="0" y="1264920"/>
                </a:lnTo>
                <a:lnTo>
                  <a:pt x="3598291" y="1264920"/>
                </a:lnTo>
                <a:lnTo>
                  <a:pt x="7196582" y="1264920"/>
                </a:lnTo>
                <a:lnTo>
                  <a:pt x="7196582" y="0"/>
                </a:lnTo>
                <a:close/>
              </a:path>
              <a:path w="10795000" h="5249545">
                <a:moveTo>
                  <a:pt x="10795000" y="1264996"/>
                </a:moveTo>
                <a:lnTo>
                  <a:pt x="7196709" y="1264996"/>
                </a:lnTo>
                <a:lnTo>
                  <a:pt x="7196709" y="5248986"/>
                </a:lnTo>
                <a:lnTo>
                  <a:pt x="10795000" y="5248986"/>
                </a:lnTo>
                <a:lnTo>
                  <a:pt x="10795000" y="1264996"/>
                </a:lnTo>
                <a:close/>
              </a:path>
              <a:path w="10795000" h="5249545">
                <a:moveTo>
                  <a:pt x="10795000" y="0"/>
                </a:moveTo>
                <a:lnTo>
                  <a:pt x="7196709" y="0"/>
                </a:lnTo>
                <a:lnTo>
                  <a:pt x="7196709" y="1264920"/>
                </a:lnTo>
                <a:lnTo>
                  <a:pt x="10795000" y="1264920"/>
                </a:lnTo>
                <a:lnTo>
                  <a:pt x="10795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872997" y="1122552"/>
          <a:ext cx="10795635" cy="52489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8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8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8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4920">
                <a:tc>
                  <a:txBody>
                    <a:bodyPr/>
                    <a:lstStyle/>
                    <a:p>
                      <a:pPr marL="91440" marR="73279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«Организация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питания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в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800" b="1" spc="-39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ра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ова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на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уки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0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ав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100" b="1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422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ва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-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телекоммуникационной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сети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обновления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9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4066">
                <a:tc>
                  <a:txBody>
                    <a:bodyPr/>
                    <a:lstStyle/>
                    <a:p>
                      <a:pPr marL="91440" marR="721995">
                        <a:lnSpc>
                          <a:spcPct val="100000"/>
                        </a:lnSpc>
                        <a:spcBef>
                          <a:spcPts val="295"/>
                        </a:spcBef>
                        <a:buAutoNum type="arabicParenR"/>
                        <a:tabLst>
                          <a:tab pos="250190" algn="l"/>
                        </a:tabLst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условиях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питания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охраны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здоровья </a:t>
                      </a:r>
                      <a:r>
                        <a:rPr sz="1200" spc="-2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обучающихся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52729" indent="-161925">
                        <a:lnSpc>
                          <a:spcPct val="100000"/>
                        </a:lnSpc>
                        <a:buAutoNum type="arabicParenR"/>
                        <a:tabLst>
                          <a:tab pos="253365" algn="l"/>
                        </a:tabLst>
                      </a:pP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b="1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условиях</a:t>
                      </a:r>
                      <a:r>
                        <a:rPr sz="1200" b="1" spc="-6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питания</a:t>
                      </a:r>
                      <a:r>
                        <a:rPr sz="1200" b="1" spc="-4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обучающихся</a:t>
                      </a:r>
                      <a:r>
                        <a:rPr sz="1200" b="1" spc="-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6096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ва</a:t>
                      </a:r>
                      <a:r>
                        <a:rPr sz="1200" b="1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ы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-7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ро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г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амма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-5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ч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г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  о</a:t>
                      </a:r>
                      <a:r>
                        <a:rPr sz="1200" b="1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щ</a:t>
                      </a:r>
                      <a:r>
                        <a:rPr sz="1200" b="1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г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ва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ия</a:t>
                      </a:r>
                      <a:r>
                        <a:rPr sz="1200" b="1" spc="-5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г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ос</a:t>
                      </a:r>
                      <a:r>
                        <a:rPr sz="1200" b="1" spc="-4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дар</a:t>
                      </a:r>
                      <a:r>
                        <a:rPr sz="1200" b="1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b="1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ы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х</a:t>
                      </a:r>
                      <a:r>
                        <a:rPr sz="1200" b="1" spc="-6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и  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ици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па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ы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х</a:t>
                      </a:r>
                      <a:r>
                        <a:rPr sz="1200" b="1" spc="-8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щ</a:t>
                      </a:r>
                      <a:r>
                        <a:rPr sz="1200" b="1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ва</a:t>
                      </a:r>
                      <a:r>
                        <a:rPr sz="1200" b="1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b="1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ы</a:t>
                      </a: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х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организациях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меню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ежедневного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горячего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питания;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информацию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диетического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меню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общеобразовательной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346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перечни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лиц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индивидуальных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предпринимателей,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оказывающих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услуги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питания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общеобразовательной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г)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перечни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лиц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индивидуальных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18288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предпринимателей,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поставляющих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(реализующих)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пищевые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продукты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продовольственное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сырье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общеобразовательную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организацию;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1851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 </a:t>
                      </a:r>
                      <a:r>
                        <a:rPr sz="12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 </a:t>
                      </a:r>
                      <a:r>
                        <a:rPr sz="12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200" b="1" spc="-2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2. Образовательные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обеспечивают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2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2946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и)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материально-техническом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обеспечении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деятельности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числе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наличии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оборудованных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учебных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кабинетов,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объектов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проведения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практических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занятий,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библиотек,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объектов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спорта,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средств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обучения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воспитания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условиях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питания</a:t>
                      </a:r>
                      <a:r>
                        <a:rPr sz="12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охраны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здоровья</a:t>
                      </a:r>
                      <a:r>
                        <a:rPr sz="1200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обучающихся,</a:t>
                      </a:r>
                      <a:r>
                        <a:rPr sz="1200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к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343535" algn="just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информационным системам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информационно-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телекоммуникационным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сетям,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 электронных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ресурсах,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к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которым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algn="just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обеспечивается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доступ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algn="just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2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37.</a:t>
                      </a:r>
                      <a:r>
                        <a:rPr sz="1200" b="1" spc="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Организация</a:t>
                      </a:r>
                      <a:r>
                        <a:rPr sz="12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питания</a:t>
                      </a:r>
                      <a:r>
                        <a:rPr sz="12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обучающихся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768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Организация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питания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возлагается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на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организации,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осуществляющие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образовательную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деятельность.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8"/>
                </a:lnTo>
                <a:lnTo>
                  <a:pt x="12192000" y="685799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228600" y="566864"/>
            <a:ext cx="11960987" cy="6291132"/>
            <a:chOff x="228600" y="566864"/>
            <a:chExt cx="11960987" cy="6291132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8600" y="566864"/>
              <a:ext cx="11960987" cy="629113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43127" y="886967"/>
              <a:ext cx="11155680" cy="5794375"/>
            </a:xfrm>
            <a:custGeom>
              <a:avLst/>
              <a:gdLst/>
              <a:ahLst/>
              <a:cxnLst/>
              <a:rect l="l" t="t" r="r" b="b"/>
              <a:pathLst>
                <a:path w="11155680" h="5794375">
                  <a:moveTo>
                    <a:pt x="10754360" y="0"/>
                  </a:moveTo>
                  <a:lnTo>
                    <a:pt x="401307" y="0"/>
                  </a:lnTo>
                  <a:lnTo>
                    <a:pt x="354505" y="2700"/>
                  </a:lnTo>
                  <a:lnTo>
                    <a:pt x="309289" y="10600"/>
                  </a:lnTo>
                  <a:lnTo>
                    <a:pt x="265961" y="23399"/>
                  </a:lnTo>
                  <a:lnTo>
                    <a:pt x="224820" y="40795"/>
                  </a:lnTo>
                  <a:lnTo>
                    <a:pt x="186169" y="62487"/>
                  </a:lnTo>
                  <a:lnTo>
                    <a:pt x="150308" y="88174"/>
                  </a:lnTo>
                  <a:lnTo>
                    <a:pt x="117538" y="117554"/>
                  </a:lnTo>
                  <a:lnTo>
                    <a:pt x="88161" y="150326"/>
                  </a:lnTo>
                  <a:lnTo>
                    <a:pt x="62477" y="186189"/>
                  </a:lnTo>
                  <a:lnTo>
                    <a:pt x="40788" y="224841"/>
                  </a:lnTo>
                  <a:lnTo>
                    <a:pt x="23395" y="265982"/>
                  </a:lnTo>
                  <a:lnTo>
                    <a:pt x="10598" y="309309"/>
                  </a:lnTo>
                  <a:lnTo>
                    <a:pt x="2699" y="354522"/>
                  </a:lnTo>
                  <a:lnTo>
                    <a:pt x="0" y="401320"/>
                  </a:lnTo>
                  <a:lnTo>
                    <a:pt x="0" y="5392940"/>
                  </a:lnTo>
                  <a:lnTo>
                    <a:pt x="2699" y="5439742"/>
                  </a:lnTo>
                  <a:lnTo>
                    <a:pt x="10598" y="5484958"/>
                  </a:lnTo>
                  <a:lnTo>
                    <a:pt x="23395" y="5528286"/>
                  </a:lnTo>
                  <a:lnTo>
                    <a:pt x="40788" y="5569427"/>
                  </a:lnTo>
                  <a:lnTo>
                    <a:pt x="62477" y="5608078"/>
                  </a:lnTo>
                  <a:lnTo>
                    <a:pt x="88161" y="5643939"/>
                  </a:lnTo>
                  <a:lnTo>
                    <a:pt x="117538" y="5676709"/>
                  </a:lnTo>
                  <a:lnTo>
                    <a:pt x="150308" y="5706086"/>
                  </a:lnTo>
                  <a:lnTo>
                    <a:pt x="186169" y="5731770"/>
                  </a:lnTo>
                  <a:lnTo>
                    <a:pt x="224820" y="5753459"/>
                  </a:lnTo>
                  <a:lnTo>
                    <a:pt x="265961" y="5770852"/>
                  </a:lnTo>
                  <a:lnTo>
                    <a:pt x="309289" y="5783649"/>
                  </a:lnTo>
                  <a:lnTo>
                    <a:pt x="354505" y="5791548"/>
                  </a:lnTo>
                  <a:lnTo>
                    <a:pt x="401307" y="5794248"/>
                  </a:lnTo>
                  <a:lnTo>
                    <a:pt x="10754360" y="5794248"/>
                  </a:lnTo>
                  <a:lnTo>
                    <a:pt x="10801157" y="5791548"/>
                  </a:lnTo>
                  <a:lnTo>
                    <a:pt x="10846370" y="5783649"/>
                  </a:lnTo>
                  <a:lnTo>
                    <a:pt x="10889697" y="5770852"/>
                  </a:lnTo>
                  <a:lnTo>
                    <a:pt x="10930838" y="5753459"/>
                  </a:lnTo>
                  <a:lnTo>
                    <a:pt x="10969490" y="5731770"/>
                  </a:lnTo>
                  <a:lnTo>
                    <a:pt x="11005353" y="5706086"/>
                  </a:lnTo>
                  <a:lnTo>
                    <a:pt x="11038125" y="5676709"/>
                  </a:lnTo>
                  <a:lnTo>
                    <a:pt x="11067505" y="5643939"/>
                  </a:lnTo>
                  <a:lnTo>
                    <a:pt x="11093192" y="5608078"/>
                  </a:lnTo>
                  <a:lnTo>
                    <a:pt x="11114884" y="5569427"/>
                  </a:lnTo>
                  <a:lnTo>
                    <a:pt x="11132280" y="5528286"/>
                  </a:lnTo>
                  <a:lnTo>
                    <a:pt x="11145079" y="5484958"/>
                  </a:lnTo>
                  <a:lnTo>
                    <a:pt x="11152979" y="5439742"/>
                  </a:lnTo>
                  <a:lnTo>
                    <a:pt x="11155680" y="5392940"/>
                  </a:lnTo>
                  <a:lnTo>
                    <a:pt x="11155680" y="401320"/>
                  </a:lnTo>
                  <a:lnTo>
                    <a:pt x="11152979" y="354522"/>
                  </a:lnTo>
                  <a:lnTo>
                    <a:pt x="11145079" y="309309"/>
                  </a:lnTo>
                  <a:lnTo>
                    <a:pt x="11132280" y="265982"/>
                  </a:lnTo>
                  <a:lnTo>
                    <a:pt x="11114884" y="224841"/>
                  </a:lnTo>
                  <a:lnTo>
                    <a:pt x="11093192" y="186189"/>
                  </a:lnTo>
                  <a:lnTo>
                    <a:pt x="11067505" y="150326"/>
                  </a:lnTo>
                  <a:lnTo>
                    <a:pt x="11038125" y="117554"/>
                  </a:lnTo>
                  <a:lnTo>
                    <a:pt x="11005353" y="88174"/>
                  </a:lnTo>
                  <a:lnTo>
                    <a:pt x="10969490" y="62487"/>
                  </a:lnTo>
                  <a:lnTo>
                    <a:pt x="10930838" y="40795"/>
                  </a:lnTo>
                  <a:lnTo>
                    <a:pt x="10889697" y="23399"/>
                  </a:lnTo>
                  <a:lnTo>
                    <a:pt x="10846370" y="10600"/>
                  </a:lnTo>
                  <a:lnTo>
                    <a:pt x="10801157" y="2700"/>
                  </a:lnTo>
                  <a:lnTo>
                    <a:pt x="107543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800100" y="1172844"/>
            <a:ext cx="10795000" cy="5249545"/>
          </a:xfrm>
          <a:custGeom>
            <a:avLst/>
            <a:gdLst/>
            <a:ahLst/>
            <a:cxnLst/>
            <a:rect l="l" t="t" r="r" b="b"/>
            <a:pathLst>
              <a:path w="10795000" h="5249545">
                <a:moveTo>
                  <a:pt x="7196582" y="1264945"/>
                </a:moveTo>
                <a:lnTo>
                  <a:pt x="3598291" y="1264945"/>
                </a:lnTo>
                <a:lnTo>
                  <a:pt x="0" y="1264945"/>
                </a:lnTo>
                <a:lnTo>
                  <a:pt x="0" y="5248935"/>
                </a:lnTo>
                <a:lnTo>
                  <a:pt x="3598291" y="5248935"/>
                </a:lnTo>
                <a:lnTo>
                  <a:pt x="7196582" y="5248935"/>
                </a:lnTo>
                <a:lnTo>
                  <a:pt x="7196582" y="1264945"/>
                </a:lnTo>
                <a:close/>
              </a:path>
              <a:path w="10795000" h="5249545">
                <a:moveTo>
                  <a:pt x="7196582" y="0"/>
                </a:moveTo>
                <a:lnTo>
                  <a:pt x="3598291" y="0"/>
                </a:lnTo>
                <a:lnTo>
                  <a:pt x="0" y="0"/>
                </a:lnTo>
                <a:lnTo>
                  <a:pt x="0" y="1264920"/>
                </a:lnTo>
                <a:lnTo>
                  <a:pt x="3598291" y="1264920"/>
                </a:lnTo>
                <a:lnTo>
                  <a:pt x="7196582" y="1264920"/>
                </a:lnTo>
                <a:lnTo>
                  <a:pt x="7196582" y="0"/>
                </a:lnTo>
                <a:close/>
              </a:path>
              <a:path w="10795000" h="5249545">
                <a:moveTo>
                  <a:pt x="10795000" y="1264945"/>
                </a:moveTo>
                <a:lnTo>
                  <a:pt x="7196709" y="1264945"/>
                </a:lnTo>
                <a:lnTo>
                  <a:pt x="7196709" y="5248935"/>
                </a:lnTo>
                <a:lnTo>
                  <a:pt x="10795000" y="5248935"/>
                </a:lnTo>
                <a:lnTo>
                  <a:pt x="10795000" y="1264945"/>
                </a:lnTo>
                <a:close/>
              </a:path>
              <a:path w="10795000" h="5249545">
                <a:moveTo>
                  <a:pt x="10795000" y="0"/>
                </a:moveTo>
                <a:lnTo>
                  <a:pt x="7196709" y="0"/>
                </a:lnTo>
                <a:lnTo>
                  <a:pt x="7196709" y="1264920"/>
                </a:lnTo>
                <a:lnTo>
                  <a:pt x="10795000" y="1264920"/>
                </a:lnTo>
                <a:lnTo>
                  <a:pt x="10795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800100" y="1172844"/>
          <a:ext cx="10795635" cy="5248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8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8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8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4919">
                <a:tc>
                  <a:txBody>
                    <a:bodyPr/>
                    <a:lstStyle/>
                    <a:p>
                      <a:pPr marL="91440" marR="73279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«Организация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питания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в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800" b="1" spc="-39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сфере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ра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ова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ия</a:t>
                      </a:r>
                      <a:r>
                        <a:rPr sz="11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 на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уки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 0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ав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202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100" b="1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№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№273</a:t>
                      </a:r>
                      <a:r>
                        <a:rPr sz="14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официальном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информационно-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телекоммуникационной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сети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"Интернет"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обновления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29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N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D9D9D9"/>
                      </a:solidFill>
                      <a:prstDash val="solid"/>
                    </a:lnL>
                    <a:lnB w="12700">
                      <a:solidFill>
                        <a:srgbClr val="D9D9D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4015">
                <a:tc>
                  <a:txBody>
                    <a:bodyPr/>
                    <a:lstStyle/>
                    <a:p>
                      <a:pPr marL="91440" marR="31051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д)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форму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обратной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связи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родителей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обучающихся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ответы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вопросы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родителей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по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питанию.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855344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13.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Государственные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муниципальные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общеобразовательные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9558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размещении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условиях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питания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образовательным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программам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начального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общего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образования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размещают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том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числе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меню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ежедневного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горячего</a:t>
                      </a:r>
                      <a:r>
                        <a:rPr sz="12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питания,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информацию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диетического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меню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8794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перечни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лиц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индивидуальных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47244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предпринимателей,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оказывающих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услуги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 питания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общеобразовательных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организациях,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перечни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юридических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лиц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индивидуальных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предпринимателей,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88265" algn="just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поставляющих (реализующих) пищевые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продукты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продовольственное сырье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общеобразовательные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организации, формы обратной связи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для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родителей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обучающихся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ответы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вопросы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родителей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питанию.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D9D9D9"/>
                      </a:solidFill>
                      <a:prstDash val="solid"/>
                    </a:lnL>
                    <a:lnT w="12700">
                      <a:solidFill>
                        <a:srgbClr val="D9D9D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644" y="2466543"/>
            <a:ext cx="5723890" cy="1475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85"/>
              </a:lnSpc>
              <a:spcBef>
                <a:spcPts val="100"/>
              </a:spcBef>
            </a:pPr>
            <a:r>
              <a:rPr sz="2400" dirty="0"/>
              <a:t>13.</a:t>
            </a:r>
            <a:r>
              <a:rPr sz="2400" spc="-65" dirty="0"/>
              <a:t> </a:t>
            </a:r>
            <a:r>
              <a:rPr sz="2400" spc="-20" dirty="0"/>
              <a:t>Подраздел</a:t>
            </a:r>
            <a:endParaRPr sz="2400"/>
          </a:p>
          <a:p>
            <a:pPr marL="12700" marR="5080">
              <a:lnSpc>
                <a:spcPts val="4320"/>
              </a:lnSpc>
              <a:spcBef>
                <a:spcPts val="250"/>
              </a:spcBef>
            </a:pPr>
            <a:r>
              <a:rPr sz="4000" spc="-5" dirty="0"/>
              <a:t>«Образовательные </a:t>
            </a:r>
            <a:r>
              <a:rPr sz="4000" dirty="0"/>
              <a:t> </a:t>
            </a:r>
            <a:r>
              <a:rPr sz="4000" spc="-5" dirty="0"/>
              <a:t>стандарты</a:t>
            </a:r>
            <a:r>
              <a:rPr sz="4000" spc="-50" dirty="0"/>
              <a:t> </a:t>
            </a:r>
            <a:r>
              <a:rPr sz="4000" dirty="0"/>
              <a:t>и</a:t>
            </a:r>
            <a:r>
              <a:rPr sz="4000" spc="-25" dirty="0"/>
              <a:t> </a:t>
            </a:r>
            <a:r>
              <a:rPr sz="4000" spc="5" dirty="0"/>
              <a:t>требования»</a:t>
            </a:r>
            <a:endParaRPr sz="400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1752" y="1377696"/>
            <a:ext cx="9925050" cy="3761740"/>
            <a:chOff x="301752" y="1377696"/>
            <a:chExt cx="9925050" cy="37617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1752" y="1377696"/>
              <a:ext cx="9924923" cy="376161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07136" y="1697736"/>
              <a:ext cx="9138285" cy="3039110"/>
            </a:xfrm>
            <a:custGeom>
              <a:avLst/>
              <a:gdLst/>
              <a:ahLst/>
              <a:cxnLst/>
              <a:rect l="l" t="t" r="r" b="b"/>
              <a:pathLst>
                <a:path w="9138285" h="3039110">
                  <a:moveTo>
                    <a:pt x="8927465" y="0"/>
                  </a:moveTo>
                  <a:lnTo>
                    <a:pt x="210464" y="0"/>
                  </a:lnTo>
                  <a:lnTo>
                    <a:pt x="162208" y="5558"/>
                  </a:lnTo>
                  <a:lnTo>
                    <a:pt x="117910" y="21392"/>
                  </a:lnTo>
                  <a:lnTo>
                    <a:pt x="78832" y="46236"/>
                  </a:lnTo>
                  <a:lnTo>
                    <a:pt x="46238" y="78827"/>
                  </a:lnTo>
                  <a:lnTo>
                    <a:pt x="21392" y="117900"/>
                  </a:lnTo>
                  <a:lnTo>
                    <a:pt x="5558" y="162192"/>
                  </a:lnTo>
                  <a:lnTo>
                    <a:pt x="0" y="210438"/>
                  </a:lnTo>
                  <a:lnTo>
                    <a:pt x="0" y="2828416"/>
                  </a:lnTo>
                  <a:lnTo>
                    <a:pt x="5558" y="2876663"/>
                  </a:lnTo>
                  <a:lnTo>
                    <a:pt x="21392" y="2920955"/>
                  </a:lnTo>
                  <a:lnTo>
                    <a:pt x="46238" y="2960028"/>
                  </a:lnTo>
                  <a:lnTo>
                    <a:pt x="78832" y="2992619"/>
                  </a:lnTo>
                  <a:lnTo>
                    <a:pt x="117910" y="3017463"/>
                  </a:lnTo>
                  <a:lnTo>
                    <a:pt x="162208" y="3033297"/>
                  </a:lnTo>
                  <a:lnTo>
                    <a:pt x="210464" y="3038856"/>
                  </a:lnTo>
                  <a:lnTo>
                    <a:pt x="8927465" y="3038856"/>
                  </a:lnTo>
                  <a:lnTo>
                    <a:pt x="8975711" y="3033297"/>
                  </a:lnTo>
                  <a:lnTo>
                    <a:pt x="9020003" y="3017463"/>
                  </a:lnTo>
                  <a:lnTo>
                    <a:pt x="9059076" y="2992619"/>
                  </a:lnTo>
                  <a:lnTo>
                    <a:pt x="9091667" y="2960028"/>
                  </a:lnTo>
                  <a:lnTo>
                    <a:pt x="9116511" y="2920955"/>
                  </a:lnTo>
                  <a:lnTo>
                    <a:pt x="9132345" y="2876663"/>
                  </a:lnTo>
                  <a:lnTo>
                    <a:pt x="9137904" y="2828416"/>
                  </a:lnTo>
                  <a:lnTo>
                    <a:pt x="9137904" y="210438"/>
                  </a:lnTo>
                  <a:lnTo>
                    <a:pt x="9132345" y="162192"/>
                  </a:lnTo>
                  <a:lnTo>
                    <a:pt x="9116511" y="117900"/>
                  </a:lnTo>
                  <a:lnTo>
                    <a:pt x="9091667" y="78827"/>
                  </a:lnTo>
                  <a:lnTo>
                    <a:pt x="9059076" y="46236"/>
                  </a:lnTo>
                  <a:lnTo>
                    <a:pt x="9020003" y="21392"/>
                  </a:lnTo>
                  <a:lnTo>
                    <a:pt x="8975711" y="5558"/>
                  </a:lnTo>
                  <a:lnTo>
                    <a:pt x="89274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64463" y="1870405"/>
            <a:ext cx="707390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«Образовательные</a:t>
            </a:r>
            <a:r>
              <a:rPr spc="-90" dirty="0"/>
              <a:t> </a:t>
            </a:r>
            <a:r>
              <a:rPr spc="5" dirty="0"/>
              <a:t>стандарты</a:t>
            </a:r>
            <a:r>
              <a:rPr spc="-60" dirty="0"/>
              <a:t> </a:t>
            </a:r>
            <a:r>
              <a:rPr spc="5" dirty="0"/>
              <a:t>и</a:t>
            </a:r>
            <a:r>
              <a:rPr spc="-20" dirty="0"/>
              <a:t> </a:t>
            </a:r>
            <a:r>
              <a:rPr dirty="0"/>
              <a:t>требования»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64463" y="2858769"/>
            <a:ext cx="7755255" cy="142684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41300" marR="5080" indent="-229235">
              <a:lnSpc>
                <a:spcPts val="2160"/>
              </a:lnSpc>
              <a:spcBef>
                <a:spcPts val="365"/>
              </a:spcBef>
              <a:buFont typeface="Arial MT"/>
              <a:buChar char="•"/>
              <a:tabLst>
                <a:tab pos="240665" algn="l"/>
                <a:tab pos="241935" algn="l"/>
              </a:tabLst>
            </a:pPr>
            <a:r>
              <a:rPr sz="2000" dirty="0">
                <a:latin typeface="Calibri"/>
                <a:cs typeface="Calibri"/>
              </a:rPr>
              <a:t>При</a:t>
            </a:r>
            <a:r>
              <a:rPr sz="2000" spc="-10" dirty="0">
                <a:latin typeface="Calibri"/>
                <a:cs typeface="Calibri"/>
              </a:rPr>
              <a:t> использовании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федеральных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государственных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образовательных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стандартов,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федеральных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государственных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требований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или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010"/>
              </a:lnSpc>
            </a:pPr>
            <a:r>
              <a:rPr sz="2000" spc="-10" dirty="0">
                <a:latin typeface="Calibri"/>
                <a:cs typeface="Calibri"/>
              </a:rPr>
              <a:t>образовательных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стандартов,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разработанных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и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утвержденных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160"/>
              </a:lnSpc>
            </a:pPr>
            <a:r>
              <a:rPr sz="2000" spc="-10" dirty="0">
                <a:latin typeface="Calibri"/>
                <a:cs typeface="Calibri"/>
              </a:rPr>
              <a:t>образовательной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организацией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самостоятельно,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самостоятельно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ts val="2280"/>
              </a:lnSpc>
            </a:pPr>
            <a:r>
              <a:rPr sz="2000" spc="-10" dirty="0">
                <a:latin typeface="Calibri"/>
                <a:cs typeface="Calibri"/>
              </a:rPr>
              <a:t>устанавливаемых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требований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(при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наличии)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24216" y="3428998"/>
            <a:ext cx="4041648" cy="3331464"/>
          </a:xfrm>
          <a:prstGeom prst="rect">
            <a:avLst/>
          </a:prstGeom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02734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1270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20546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1270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0" y="0"/>
          <a:ext cx="12208509" cy="40154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02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2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03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2605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8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«Образовательные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стандарты</a:t>
                      </a:r>
                      <a:r>
                        <a:rPr sz="18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требования»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службы</a:t>
                      </a:r>
                      <a:r>
                        <a:rPr sz="11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1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сфере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образования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1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 августа</a:t>
                      </a:r>
                      <a:r>
                        <a:rPr sz="11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1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5" dirty="0">
                          <a:latin typeface="Calibri"/>
                          <a:cs typeface="Calibri"/>
                        </a:rPr>
                        <a:t>г. </a:t>
                      </a:r>
                      <a:r>
                        <a:rPr sz="1100" b="1" spc="5" dirty="0">
                          <a:latin typeface="Calibri"/>
                          <a:cs typeface="Calibri"/>
                        </a:rPr>
                        <a:t>№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29.</a:t>
                      </a:r>
                      <a:r>
                        <a:rPr sz="14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Информационная открытость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организации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4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4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Российской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 на официальном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10477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рга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фо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рма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spc="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му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цио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ой 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сети "Интернет"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октября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sz="1200" b="1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9428">
                <a:tc>
                  <a:txBody>
                    <a:bodyPr/>
                    <a:lstStyle/>
                    <a:p>
                      <a:pPr marL="91440" marR="55308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а) 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федеральных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государственных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 </a:t>
                      </a:r>
                      <a:r>
                        <a:rPr sz="1200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стандартах;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федеральных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государственных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требованиях;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в)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 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стандартах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наличии);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37528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г)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самостоятельно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устанавливаемых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организацией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высшего</a:t>
                      </a:r>
                      <a:r>
                        <a:rPr sz="12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требованиях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(при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наличии).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37973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Указанная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подпунктах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"а"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"б"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настоящего</a:t>
                      </a:r>
                      <a:r>
                        <a:rPr sz="1200" spc="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подпункта </a:t>
                      </a:r>
                      <a:r>
                        <a:rPr sz="1200" spc="-2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информация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размещается</a:t>
                      </a:r>
                      <a:r>
                        <a:rPr sz="12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виде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активных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ссылок,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6959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непосредственный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переход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по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которым</a:t>
                      </a:r>
                      <a:r>
                        <a:rPr sz="1200" spc="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позволяет </a:t>
                      </a:r>
                      <a:r>
                        <a:rPr sz="1200" spc="-254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получить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доступ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официально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опубликованным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нормативным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правовым</a:t>
                      </a:r>
                      <a:r>
                        <a:rPr sz="1200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актам.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 marR="30353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Указанная</a:t>
                      </a:r>
                      <a:r>
                        <a:rPr sz="12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подпунктах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"в"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"г"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настоящего</a:t>
                      </a:r>
                      <a:r>
                        <a:rPr sz="1200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подпункта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информация</a:t>
                      </a:r>
                      <a:r>
                        <a:rPr sz="12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размещается</a:t>
                      </a:r>
                      <a:r>
                        <a:rPr sz="12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приложением </a:t>
                      </a:r>
                      <a:r>
                        <a:rPr sz="12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копий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соответствующих</a:t>
                      </a:r>
                      <a:r>
                        <a:rPr sz="12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документов,</a:t>
                      </a:r>
                      <a:r>
                        <a:rPr sz="1200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электронных</a:t>
                      </a:r>
                      <a:r>
                        <a:rPr sz="12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документов.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 marR="10668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обеспечивают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открытость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200" spc="2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2075" marR="64008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Подпункт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е)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федеральных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государственных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стандартах, федеральных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государственных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требованиях,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стандартах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самостоятельно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устанавливаемых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требованиях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(при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их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наличии);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3345" marR="53911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9. Информация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федеральных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государственных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образовательных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стандартах, федеральных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государственных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требованиях,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образовательных </a:t>
                      </a:r>
                      <a:r>
                        <a:rPr sz="1200" spc="-25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стандартах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самостоятельно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устанавливаемых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требованиях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их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наличии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200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размещается</a:t>
                      </a:r>
                      <a:r>
                        <a:rPr sz="1200" spc="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приложением </a:t>
                      </a:r>
                      <a:r>
                        <a:rPr sz="1200" spc="-26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копий</a:t>
                      </a:r>
                      <a:r>
                        <a:rPr sz="1200" spc="3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соответствующих</a:t>
                      </a:r>
                      <a:r>
                        <a:rPr sz="1200" spc="4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документов, электронных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документов, подписанных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простой</a:t>
                      </a:r>
                      <a:r>
                        <a:rPr sz="1200" spc="25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электронной</a:t>
                      </a:r>
                      <a:r>
                        <a:rPr sz="1200" spc="25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подписью </a:t>
                      </a:r>
                      <a:r>
                        <a:rPr sz="1200" spc="-26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spc="-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соответствии</a:t>
                      </a:r>
                      <a:r>
                        <a:rPr sz="1200" spc="5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Федеральным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законом</a:t>
                      </a:r>
                      <a:r>
                        <a:rPr sz="1200" spc="4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"Об</a:t>
                      </a:r>
                      <a:r>
                        <a:rPr sz="1200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электронной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4464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подписи"</a:t>
                      </a:r>
                      <a:r>
                        <a:rPr sz="1200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(в</a:t>
                      </a:r>
                      <a:r>
                        <a:rPr sz="1200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части</a:t>
                      </a:r>
                      <a:r>
                        <a:rPr sz="1200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документов,</a:t>
                      </a:r>
                      <a:r>
                        <a:rPr sz="1200" spc="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самостоятельно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разрабатываемых </a:t>
                      </a:r>
                      <a:r>
                        <a:rPr sz="12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утверждаемых образовательной </a:t>
                      </a:r>
                      <a:r>
                        <a:rPr sz="1200" spc="-26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организацией)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T w="12700">
                      <a:solidFill>
                        <a:srgbClr val="D9D9D9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799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6136" y="106679"/>
              <a:ext cx="11497310" cy="6751320"/>
            </a:xfrm>
            <a:custGeom>
              <a:avLst/>
              <a:gdLst/>
              <a:ahLst/>
              <a:cxnLst/>
              <a:rect l="l" t="t" r="r" b="b"/>
              <a:pathLst>
                <a:path w="11497310" h="6751320">
                  <a:moveTo>
                    <a:pt x="11025251" y="0"/>
                  </a:moveTo>
                  <a:lnTo>
                    <a:pt x="471817" y="0"/>
                  </a:lnTo>
                  <a:lnTo>
                    <a:pt x="423576" y="2435"/>
                  </a:lnTo>
                  <a:lnTo>
                    <a:pt x="376729" y="9584"/>
                  </a:lnTo>
                  <a:lnTo>
                    <a:pt x="331513" y="21208"/>
                  </a:lnTo>
                  <a:lnTo>
                    <a:pt x="288164" y="37072"/>
                  </a:lnTo>
                  <a:lnTo>
                    <a:pt x="246920" y="56937"/>
                  </a:lnTo>
                  <a:lnTo>
                    <a:pt x="208019" y="80568"/>
                  </a:lnTo>
                  <a:lnTo>
                    <a:pt x="171697" y="107726"/>
                  </a:lnTo>
                  <a:lnTo>
                    <a:pt x="138191" y="138175"/>
                  </a:lnTo>
                  <a:lnTo>
                    <a:pt x="107739" y="171679"/>
                  </a:lnTo>
                  <a:lnTo>
                    <a:pt x="80578" y="207999"/>
                  </a:lnTo>
                  <a:lnTo>
                    <a:pt x="56945" y="246899"/>
                  </a:lnTo>
                  <a:lnTo>
                    <a:pt x="37077" y="288143"/>
                  </a:lnTo>
                  <a:lnTo>
                    <a:pt x="21211" y="331492"/>
                  </a:lnTo>
                  <a:lnTo>
                    <a:pt x="9585" y="376710"/>
                  </a:lnTo>
                  <a:lnTo>
                    <a:pt x="2435" y="423560"/>
                  </a:lnTo>
                  <a:lnTo>
                    <a:pt x="0" y="471805"/>
                  </a:lnTo>
                  <a:lnTo>
                    <a:pt x="0" y="6340462"/>
                  </a:lnTo>
                  <a:lnTo>
                    <a:pt x="2435" y="6388703"/>
                  </a:lnTo>
                  <a:lnTo>
                    <a:pt x="9585" y="6435550"/>
                  </a:lnTo>
                  <a:lnTo>
                    <a:pt x="21211" y="6480766"/>
                  </a:lnTo>
                  <a:lnTo>
                    <a:pt x="37077" y="6524115"/>
                  </a:lnTo>
                  <a:lnTo>
                    <a:pt x="56945" y="6565359"/>
                  </a:lnTo>
                  <a:lnTo>
                    <a:pt x="80578" y="6604260"/>
                  </a:lnTo>
                  <a:lnTo>
                    <a:pt x="107739" y="6640582"/>
                  </a:lnTo>
                  <a:lnTo>
                    <a:pt x="138191" y="6674088"/>
                  </a:lnTo>
                  <a:lnTo>
                    <a:pt x="171697" y="6704540"/>
                  </a:lnTo>
                  <a:lnTo>
                    <a:pt x="208019" y="6731701"/>
                  </a:lnTo>
                  <a:lnTo>
                    <a:pt x="240309" y="6751317"/>
                  </a:lnTo>
                  <a:lnTo>
                    <a:pt x="11256767" y="6751317"/>
                  </a:lnTo>
                  <a:lnTo>
                    <a:pt x="11325376" y="6704540"/>
                  </a:lnTo>
                  <a:lnTo>
                    <a:pt x="11358880" y="6674088"/>
                  </a:lnTo>
                  <a:lnTo>
                    <a:pt x="11389329" y="6640582"/>
                  </a:lnTo>
                  <a:lnTo>
                    <a:pt x="11416487" y="6604260"/>
                  </a:lnTo>
                  <a:lnTo>
                    <a:pt x="11440118" y="6565359"/>
                  </a:lnTo>
                  <a:lnTo>
                    <a:pt x="11459983" y="6524115"/>
                  </a:lnTo>
                  <a:lnTo>
                    <a:pt x="11475847" y="6480766"/>
                  </a:lnTo>
                  <a:lnTo>
                    <a:pt x="11487471" y="6435550"/>
                  </a:lnTo>
                  <a:lnTo>
                    <a:pt x="11494620" y="6388703"/>
                  </a:lnTo>
                  <a:lnTo>
                    <a:pt x="11497056" y="6340462"/>
                  </a:lnTo>
                  <a:lnTo>
                    <a:pt x="11497056" y="471805"/>
                  </a:lnTo>
                  <a:lnTo>
                    <a:pt x="11494620" y="423560"/>
                  </a:lnTo>
                  <a:lnTo>
                    <a:pt x="11487471" y="376710"/>
                  </a:lnTo>
                  <a:lnTo>
                    <a:pt x="11475847" y="331492"/>
                  </a:lnTo>
                  <a:lnTo>
                    <a:pt x="11459983" y="288143"/>
                  </a:lnTo>
                  <a:lnTo>
                    <a:pt x="11440118" y="246899"/>
                  </a:lnTo>
                  <a:lnTo>
                    <a:pt x="11416487" y="207999"/>
                  </a:lnTo>
                  <a:lnTo>
                    <a:pt x="11389329" y="171679"/>
                  </a:lnTo>
                  <a:lnTo>
                    <a:pt x="11358880" y="138175"/>
                  </a:lnTo>
                  <a:lnTo>
                    <a:pt x="11325376" y="107726"/>
                  </a:lnTo>
                  <a:lnTo>
                    <a:pt x="11289056" y="80568"/>
                  </a:lnTo>
                  <a:lnTo>
                    <a:pt x="11250156" y="56937"/>
                  </a:lnTo>
                  <a:lnTo>
                    <a:pt x="11208912" y="37072"/>
                  </a:lnTo>
                  <a:lnTo>
                    <a:pt x="11165563" y="21208"/>
                  </a:lnTo>
                  <a:lnTo>
                    <a:pt x="11120345" y="9584"/>
                  </a:lnTo>
                  <a:lnTo>
                    <a:pt x="11073495" y="2435"/>
                  </a:lnTo>
                  <a:lnTo>
                    <a:pt x="110252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23697" y="224409"/>
          <a:ext cx="10885169" cy="55583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92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3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3292">
                <a:tc>
                  <a:txBody>
                    <a:bodyPr/>
                    <a:lstStyle/>
                    <a:p>
                      <a:pPr marL="91440">
                        <a:lnSpc>
                          <a:spcPts val="1415"/>
                        </a:lnSpc>
                        <a:spcBef>
                          <a:spcPts val="29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Подразделы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ts val="213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 службы</a:t>
                      </a:r>
                      <a:r>
                        <a:rPr sz="18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 в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 сфере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8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 августа</a:t>
                      </a:r>
                      <a:r>
                        <a:rPr sz="18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8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8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№</a:t>
                      </a:r>
                      <a:r>
                        <a:rPr sz="18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1493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T w="12700">
                      <a:solidFill>
                        <a:srgbClr val="00AF5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1415"/>
                        </a:lnSpc>
                        <a:spcBef>
                          <a:spcPts val="29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Подразделы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86360">
                        <a:lnSpc>
                          <a:spcPts val="213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Приказ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Федеральной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 службы</a:t>
                      </a:r>
                      <a:r>
                        <a:rPr sz="18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надзору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 в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 сфере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8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РФ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8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14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8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2020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831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683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5014">
                <a:tc>
                  <a:txBody>
                    <a:bodyPr/>
                    <a:lstStyle/>
                    <a:p>
                      <a:pPr marL="225425" indent="-134620">
                        <a:lnSpc>
                          <a:spcPct val="100000"/>
                        </a:lnSpc>
                        <a:spcBef>
                          <a:spcPts val="975"/>
                        </a:spcBef>
                        <a:buSzPct val="92857"/>
                        <a:buAutoNum type="arabicPeriod"/>
                        <a:tabLst>
                          <a:tab pos="226060" algn="l"/>
                        </a:tabLst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"Основные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сведения";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213360">
                        <a:lnSpc>
                          <a:spcPct val="100000"/>
                        </a:lnSpc>
                        <a:buSzPct val="92857"/>
                        <a:buAutoNum type="arabicPeriod"/>
                        <a:tabLst>
                          <a:tab pos="226060" algn="l"/>
                        </a:tabLst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"Структура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органы управления образовательной организацией";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3."Документы";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4065270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"О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ван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е";  </a:t>
                      </a:r>
                      <a:r>
                        <a:rPr sz="14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5."Руководство";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25425" indent="-134620">
                        <a:lnSpc>
                          <a:spcPct val="100000"/>
                        </a:lnSpc>
                        <a:buSzPct val="92857"/>
                        <a:buAutoNum type="arabicPeriod" startAt="6"/>
                        <a:tabLst>
                          <a:tab pos="226060" algn="l"/>
                        </a:tabLst>
                      </a:pPr>
                      <a:r>
                        <a:rPr sz="14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"Педагогический</a:t>
                      </a:r>
                      <a:r>
                        <a:rPr sz="1400" spc="7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состав";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25425" indent="-134620">
                        <a:lnSpc>
                          <a:spcPct val="100000"/>
                        </a:lnSpc>
                        <a:buSzPct val="92857"/>
                        <a:buAutoNum type="arabicPeriod" startAt="6"/>
                        <a:tabLst>
                          <a:tab pos="226060" algn="l"/>
                        </a:tabLst>
                      </a:pP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"Материально-техническое</a:t>
                      </a:r>
                      <a:r>
                        <a:rPr sz="1400" spc="1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обеспечение</a:t>
                      </a:r>
                      <a:r>
                        <a:rPr sz="1400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оснащенность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18161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образовательного</a:t>
                      </a:r>
                      <a:r>
                        <a:rPr sz="1400" spc="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процесса.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Доступная</a:t>
                      </a:r>
                      <a:r>
                        <a:rPr sz="1400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среда"; </a:t>
                      </a:r>
                      <a:r>
                        <a:rPr sz="1400" spc="-3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8."Платные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услуги";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25425" indent="-134620">
                        <a:lnSpc>
                          <a:spcPct val="100000"/>
                        </a:lnSpc>
                        <a:buSzPct val="92857"/>
                        <a:buAutoNum type="arabicPeriod" startAt="9"/>
                        <a:tabLst>
                          <a:tab pos="226060" algn="l"/>
                        </a:tabLst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"Финансово-хозяйственная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деятельность";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821055">
                        <a:lnSpc>
                          <a:spcPct val="100000"/>
                        </a:lnSpc>
                        <a:buSzPct val="92857"/>
                        <a:buAutoNum type="arabicPeriod" startAt="9"/>
                        <a:tabLst>
                          <a:tab pos="314325" algn="l"/>
                        </a:tabLst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"Вакантные</a:t>
                      </a:r>
                      <a:r>
                        <a:rPr sz="14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места</a:t>
                      </a:r>
                      <a:r>
                        <a:rPr sz="1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приема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(перевода)</a:t>
                      </a:r>
                      <a:r>
                        <a:rPr sz="1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обучающихся"; </a:t>
                      </a:r>
                      <a:r>
                        <a:rPr sz="1400" spc="-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11."Стипендии</a:t>
                      </a:r>
                      <a:r>
                        <a:rPr sz="14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меры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поддержки</a:t>
                      </a:r>
                      <a:r>
                        <a:rPr sz="14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обучающихся";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313690" indent="-222885">
                        <a:lnSpc>
                          <a:spcPct val="100000"/>
                        </a:lnSpc>
                        <a:buSzPct val="92857"/>
                        <a:buAutoNum type="arabicPeriod" startAt="12"/>
                        <a:tabLst>
                          <a:tab pos="314325" algn="l"/>
                        </a:tabLst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"Международное</a:t>
                      </a:r>
                      <a:r>
                        <a:rPr sz="14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сотрудничество";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316230" indent="-225425">
                        <a:lnSpc>
                          <a:spcPct val="100000"/>
                        </a:lnSpc>
                        <a:spcBef>
                          <a:spcPts val="5"/>
                        </a:spcBef>
                        <a:buSzPct val="92857"/>
                        <a:buAutoNum type="arabicPeriod" startAt="12"/>
                        <a:tabLst>
                          <a:tab pos="316865" algn="l"/>
                        </a:tabLst>
                      </a:pPr>
                      <a:r>
                        <a:rPr sz="14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"Организация</a:t>
                      </a:r>
                      <a:r>
                        <a:rPr sz="1400" b="1" u="sng" spc="8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питания</a:t>
                      </a:r>
                      <a:r>
                        <a:rPr sz="1400" b="1" u="sng" spc="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u="sng" spc="2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4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организации“;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313690" indent="-222885">
                        <a:lnSpc>
                          <a:spcPct val="100000"/>
                        </a:lnSpc>
                        <a:buSzPct val="92857"/>
                        <a:buAutoNum type="arabicPeriod" startAt="12"/>
                        <a:tabLst>
                          <a:tab pos="314325" algn="l"/>
                        </a:tabLst>
                      </a:pP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При</a:t>
                      </a:r>
                      <a:r>
                        <a:rPr sz="1400" spc="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использовании</a:t>
                      </a:r>
                      <a:r>
                        <a:rPr sz="1400" spc="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федеральных</a:t>
                      </a:r>
                      <a:r>
                        <a:rPr sz="1400" spc="8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государственных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527685">
                        <a:lnSpc>
                          <a:spcPct val="100000"/>
                        </a:lnSpc>
                      </a:pP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образовательных стандартов,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федеральных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государственных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требований</a:t>
                      </a:r>
                      <a:r>
                        <a:rPr sz="1400" spc="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или</a:t>
                      </a:r>
                      <a:r>
                        <a:rPr sz="1400" spc="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образовательных</a:t>
                      </a:r>
                      <a:r>
                        <a:rPr sz="1400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стандартов,</a:t>
                      </a:r>
                      <a:r>
                        <a:rPr sz="1400" spc="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разработанных</a:t>
                      </a:r>
                      <a:r>
                        <a:rPr sz="1400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3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утвержденных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образовательной организацией самостоятельно, </a:t>
                      </a:r>
                      <a:r>
                        <a:rPr sz="1400" spc="-3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самостоятельно</a:t>
                      </a:r>
                      <a:r>
                        <a:rPr sz="1400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устанавливаемых</a:t>
                      </a:r>
                      <a:r>
                        <a:rPr sz="1400" spc="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требований</a:t>
                      </a:r>
                      <a:r>
                        <a:rPr sz="1400" spc="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400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наличии)</a:t>
                      </a:r>
                      <a:r>
                        <a:rPr sz="1400" spc="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1440" marR="184150">
                        <a:lnSpc>
                          <a:spcPct val="100000"/>
                        </a:lnSpc>
                      </a:pP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разделе</a:t>
                      </a:r>
                      <a:r>
                        <a:rPr sz="1400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дополнение</a:t>
                      </a:r>
                      <a:r>
                        <a:rPr sz="1400" spc="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к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вышеуказанным</a:t>
                      </a:r>
                      <a:r>
                        <a:rPr sz="1400" spc="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подразделам</a:t>
                      </a:r>
                      <a:r>
                        <a:rPr sz="1400" spc="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должен</a:t>
                      </a:r>
                      <a:r>
                        <a:rPr sz="1400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быть </a:t>
                      </a:r>
                      <a:r>
                        <a:rPr sz="1400" spc="-3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1400" spc="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"Образовательные</a:t>
                      </a:r>
                      <a:r>
                        <a:rPr sz="14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стандарты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требования".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3825" marB="0"/>
                </a:tc>
                <a:tc>
                  <a:txBody>
                    <a:bodyPr/>
                    <a:lstStyle/>
                    <a:p>
                      <a:pPr marL="220345" indent="-134620">
                        <a:lnSpc>
                          <a:spcPct val="100000"/>
                        </a:lnSpc>
                        <a:spcBef>
                          <a:spcPts val="975"/>
                        </a:spcBef>
                        <a:buSzPct val="92857"/>
                        <a:buAutoNum type="arabicPeriod"/>
                        <a:tabLst>
                          <a:tab pos="220979" algn="l"/>
                        </a:tabLst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Основные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сведения";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86360" marR="119380">
                        <a:lnSpc>
                          <a:spcPct val="100000"/>
                        </a:lnSpc>
                        <a:buSzPct val="92857"/>
                        <a:buAutoNum type="arabicPeriod"/>
                        <a:tabLst>
                          <a:tab pos="220979" algn="l"/>
                        </a:tabLst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"Структура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органы управления образовательной организацией";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3."Документы";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20345" indent="-134620">
                        <a:lnSpc>
                          <a:spcPct val="100000"/>
                        </a:lnSpc>
                        <a:buSzPct val="92857"/>
                        <a:buAutoNum type="arabicPeriod" startAt="4"/>
                        <a:tabLst>
                          <a:tab pos="220979" algn="l"/>
                        </a:tabLst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"Образование";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86360" marR="268605">
                        <a:lnSpc>
                          <a:spcPct val="100000"/>
                        </a:lnSpc>
                        <a:buSzPct val="92857"/>
                        <a:buAutoNum type="arabicPeriod" startAt="4"/>
                        <a:tabLst>
                          <a:tab pos="220979" algn="l"/>
                        </a:tabLst>
                      </a:pPr>
                      <a:r>
                        <a:rPr sz="1400" spc="-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"Руководство.</a:t>
                      </a:r>
                      <a:r>
                        <a:rPr sz="1400" spc="6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Педагогический</a:t>
                      </a:r>
                      <a:r>
                        <a:rPr sz="1400" spc="12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(научно-педагогический)</a:t>
                      </a:r>
                      <a:r>
                        <a:rPr sz="1400" spc="14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состав"; </a:t>
                      </a:r>
                      <a:r>
                        <a:rPr sz="1400" spc="-30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6."Материально-техническое</a:t>
                      </a:r>
                      <a:r>
                        <a:rPr sz="1400" spc="114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обеспечение</a:t>
                      </a:r>
                      <a:r>
                        <a:rPr sz="1400" spc="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оснащенность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</a:pP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образовательного</a:t>
                      </a:r>
                      <a:r>
                        <a:rPr sz="1400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процесса";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86360" marR="192976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7."Платные</a:t>
                      </a:r>
                      <a:r>
                        <a:rPr sz="14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образовательные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услуги";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8."Финансово-хозяйственная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деятельность";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9."Вакантные</a:t>
                      </a:r>
                      <a:r>
                        <a:rPr sz="1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места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приема</a:t>
                      </a:r>
                      <a:r>
                        <a:rPr sz="14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(перевода)</a:t>
                      </a:r>
                      <a:r>
                        <a:rPr sz="14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обучающихся";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</a:pPr>
                      <a:r>
                        <a:rPr sz="14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10"Доступная</a:t>
                      </a:r>
                      <a:r>
                        <a:rPr sz="1400" spc="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среда";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11."Международное</a:t>
                      </a:r>
                      <a:r>
                        <a:rPr sz="14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сотрудничество".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38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6" name="object 6"/>
          <p:cNvGrpSpPr/>
          <p:nvPr/>
        </p:nvGrpSpPr>
        <p:grpSpPr>
          <a:xfrm>
            <a:off x="617601" y="211706"/>
            <a:ext cx="10977880" cy="6640195"/>
            <a:chOff x="617347" y="224409"/>
            <a:chExt cx="10977880" cy="6640195"/>
          </a:xfrm>
        </p:grpSpPr>
        <p:sp>
          <p:nvSpPr>
            <p:cNvPr id="7" name="object 7"/>
            <p:cNvSpPr/>
            <p:nvPr/>
          </p:nvSpPr>
          <p:spPr>
            <a:xfrm>
              <a:off x="623697" y="230707"/>
              <a:ext cx="10971530" cy="6627495"/>
            </a:xfrm>
            <a:custGeom>
              <a:avLst/>
              <a:gdLst/>
              <a:ahLst/>
              <a:cxnLst/>
              <a:rect l="l" t="t" r="r" b="b"/>
              <a:pathLst>
                <a:path w="10971530" h="6627495">
                  <a:moveTo>
                    <a:pt x="10971403" y="0"/>
                  </a:moveTo>
                  <a:lnTo>
                    <a:pt x="5485765" y="0"/>
                  </a:lnTo>
                  <a:lnTo>
                    <a:pt x="5485638" y="0"/>
                  </a:lnTo>
                  <a:lnTo>
                    <a:pt x="0" y="0"/>
                  </a:lnTo>
                  <a:lnTo>
                    <a:pt x="0" y="1030909"/>
                  </a:lnTo>
                  <a:lnTo>
                    <a:pt x="0" y="6627292"/>
                  </a:lnTo>
                  <a:lnTo>
                    <a:pt x="5485638" y="6627292"/>
                  </a:lnTo>
                  <a:lnTo>
                    <a:pt x="5485765" y="6627292"/>
                  </a:lnTo>
                  <a:lnTo>
                    <a:pt x="10971403" y="6627292"/>
                  </a:lnTo>
                  <a:lnTo>
                    <a:pt x="10971403" y="1030909"/>
                  </a:lnTo>
                  <a:lnTo>
                    <a:pt x="109714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17347" y="224408"/>
              <a:ext cx="5498465" cy="6633845"/>
            </a:xfrm>
            <a:custGeom>
              <a:avLst/>
              <a:gdLst/>
              <a:ahLst/>
              <a:cxnLst/>
              <a:rect l="l" t="t" r="r" b="b"/>
              <a:pathLst>
                <a:path w="5498465" h="6633845">
                  <a:moveTo>
                    <a:pt x="12700" y="0"/>
                  </a:moveTo>
                  <a:lnTo>
                    <a:pt x="0" y="0"/>
                  </a:lnTo>
                  <a:lnTo>
                    <a:pt x="0" y="6633591"/>
                  </a:lnTo>
                  <a:lnTo>
                    <a:pt x="12700" y="6633591"/>
                  </a:lnTo>
                  <a:lnTo>
                    <a:pt x="12700" y="0"/>
                  </a:lnTo>
                  <a:close/>
                </a:path>
                <a:path w="5498465" h="6633845">
                  <a:moveTo>
                    <a:pt x="5498338" y="0"/>
                  </a:moveTo>
                  <a:lnTo>
                    <a:pt x="5485638" y="0"/>
                  </a:lnTo>
                  <a:lnTo>
                    <a:pt x="5485638" y="6633591"/>
                  </a:lnTo>
                  <a:lnTo>
                    <a:pt x="5498338" y="6633591"/>
                  </a:lnTo>
                  <a:lnTo>
                    <a:pt x="5498338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17347" y="6851650"/>
              <a:ext cx="5498465" cy="12700"/>
            </a:xfrm>
            <a:custGeom>
              <a:avLst/>
              <a:gdLst/>
              <a:ahLst/>
              <a:cxnLst/>
              <a:rect l="l" t="t" r="r" b="b"/>
              <a:pathLst>
                <a:path w="5498465" h="12700">
                  <a:moveTo>
                    <a:pt x="0" y="12700"/>
                  </a:moveTo>
                  <a:lnTo>
                    <a:pt x="5498338" y="12700"/>
                  </a:lnTo>
                  <a:lnTo>
                    <a:pt x="5498338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4913376" y="5748525"/>
            <a:ext cx="2811145" cy="1109980"/>
            <a:chOff x="4913376" y="5748525"/>
            <a:chExt cx="2811145" cy="1109980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13376" y="5748525"/>
              <a:ext cx="2811018" cy="1109472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5282184" y="6068568"/>
              <a:ext cx="2097405" cy="512445"/>
            </a:xfrm>
            <a:custGeom>
              <a:avLst/>
              <a:gdLst/>
              <a:ahLst/>
              <a:cxnLst/>
              <a:rect l="l" t="t" r="r" b="b"/>
              <a:pathLst>
                <a:path w="2097404" h="512445">
                  <a:moveTo>
                    <a:pt x="2061590" y="0"/>
                  </a:moveTo>
                  <a:lnTo>
                    <a:pt x="35432" y="0"/>
                  </a:lnTo>
                  <a:lnTo>
                    <a:pt x="21645" y="2786"/>
                  </a:lnTo>
                  <a:lnTo>
                    <a:pt x="10382" y="10387"/>
                  </a:lnTo>
                  <a:lnTo>
                    <a:pt x="2786" y="21661"/>
                  </a:lnTo>
                  <a:lnTo>
                    <a:pt x="0" y="35471"/>
                  </a:lnTo>
                  <a:lnTo>
                    <a:pt x="0" y="476592"/>
                  </a:lnTo>
                  <a:lnTo>
                    <a:pt x="2786" y="490402"/>
                  </a:lnTo>
                  <a:lnTo>
                    <a:pt x="10382" y="501676"/>
                  </a:lnTo>
                  <a:lnTo>
                    <a:pt x="21645" y="509277"/>
                  </a:lnTo>
                  <a:lnTo>
                    <a:pt x="35432" y="512063"/>
                  </a:lnTo>
                  <a:lnTo>
                    <a:pt x="2061590" y="512063"/>
                  </a:lnTo>
                  <a:lnTo>
                    <a:pt x="2075378" y="509277"/>
                  </a:lnTo>
                  <a:lnTo>
                    <a:pt x="2086641" y="501676"/>
                  </a:lnTo>
                  <a:lnTo>
                    <a:pt x="2094237" y="490402"/>
                  </a:lnTo>
                  <a:lnTo>
                    <a:pt x="2097023" y="476592"/>
                  </a:lnTo>
                  <a:lnTo>
                    <a:pt x="2097023" y="35471"/>
                  </a:lnTo>
                  <a:lnTo>
                    <a:pt x="2094237" y="21661"/>
                  </a:lnTo>
                  <a:lnTo>
                    <a:pt x="2086641" y="10387"/>
                  </a:lnTo>
                  <a:lnTo>
                    <a:pt x="2075378" y="2786"/>
                  </a:lnTo>
                  <a:lnTo>
                    <a:pt x="20615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949952" y="6068568"/>
              <a:ext cx="585470" cy="512445"/>
            </a:xfrm>
            <a:custGeom>
              <a:avLst/>
              <a:gdLst/>
              <a:ahLst/>
              <a:cxnLst/>
              <a:rect l="l" t="t" r="r" b="b"/>
              <a:pathLst>
                <a:path w="585470" h="512445">
                  <a:moveTo>
                    <a:pt x="585215" y="0"/>
                  </a:moveTo>
                  <a:lnTo>
                    <a:pt x="256032" y="0"/>
                  </a:lnTo>
                  <a:lnTo>
                    <a:pt x="0" y="256031"/>
                  </a:lnTo>
                  <a:lnTo>
                    <a:pt x="256032" y="512063"/>
                  </a:lnTo>
                  <a:lnTo>
                    <a:pt x="585215" y="512063"/>
                  </a:lnTo>
                  <a:lnTo>
                    <a:pt x="329184" y="256031"/>
                  </a:lnTo>
                  <a:lnTo>
                    <a:pt x="585215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839714" y="6097015"/>
            <a:ext cx="1208405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400" b="1" spc="-10" dirty="0">
                <a:latin typeface="Calibri"/>
                <a:cs typeface="Calibri"/>
              </a:rPr>
              <a:t>Вступает</a:t>
            </a:r>
            <a:r>
              <a:rPr sz="1400" b="1" spc="-5" dirty="0">
                <a:latin typeface="Calibri"/>
                <a:cs typeface="Calibri"/>
              </a:rPr>
              <a:t> в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силу </a:t>
            </a:r>
            <a:r>
              <a:rPr sz="1400" b="1" spc="-30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с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01.09.2024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6200" y="1341119"/>
            <a:ext cx="8937625" cy="3874770"/>
            <a:chOff x="76200" y="1341119"/>
            <a:chExt cx="8937625" cy="387477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200" y="1341119"/>
              <a:ext cx="8937244" cy="387464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75488" y="1661159"/>
              <a:ext cx="8162925" cy="3148965"/>
            </a:xfrm>
            <a:custGeom>
              <a:avLst/>
              <a:gdLst/>
              <a:ahLst/>
              <a:cxnLst/>
              <a:rect l="l" t="t" r="r" b="b"/>
              <a:pathLst>
                <a:path w="8162925" h="3148965">
                  <a:moveTo>
                    <a:pt x="7944484" y="0"/>
                  </a:moveTo>
                  <a:lnTo>
                    <a:pt x="218071" y="0"/>
                  </a:lnTo>
                  <a:lnTo>
                    <a:pt x="168070" y="5760"/>
                  </a:lnTo>
                  <a:lnTo>
                    <a:pt x="122170" y="22169"/>
                  </a:lnTo>
                  <a:lnTo>
                    <a:pt x="81680" y="47916"/>
                  </a:lnTo>
                  <a:lnTo>
                    <a:pt x="47909" y="81688"/>
                  </a:lnTo>
                  <a:lnTo>
                    <a:pt x="22165" y="122177"/>
                  </a:lnTo>
                  <a:lnTo>
                    <a:pt x="5759" y="168070"/>
                  </a:lnTo>
                  <a:lnTo>
                    <a:pt x="0" y="218059"/>
                  </a:lnTo>
                  <a:lnTo>
                    <a:pt x="0" y="2930525"/>
                  </a:lnTo>
                  <a:lnTo>
                    <a:pt x="5759" y="2980513"/>
                  </a:lnTo>
                  <a:lnTo>
                    <a:pt x="22165" y="3026406"/>
                  </a:lnTo>
                  <a:lnTo>
                    <a:pt x="47909" y="3066895"/>
                  </a:lnTo>
                  <a:lnTo>
                    <a:pt x="81680" y="3100667"/>
                  </a:lnTo>
                  <a:lnTo>
                    <a:pt x="122170" y="3126414"/>
                  </a:lnTo>
                  <a:lnTo>
                    <a:pt x="168070" y="3142823"/>
                  </a:lnTo>
                  <a:lnTo>
                    <a:pt x="218071" y="3148584"/>
                  </a:lnTo>
                  <a:lnTo>
                    <a:pt x="7944484" y="3148584"/>
                  </a:lnTo>
                  <a:lnTo>
                    <a:pt x="7994473" y="3142823"/>
                  </a:lnTo>
                  <a:lnTo>
                    <a:pt x="8040366" y="3126414"/>
                  </a:lnTo>
                  <a:lnTo>
                    <a:pt x="8080855" y="3100667"/>
                  </a:lnTo>
                  <a:lnTo>
                    <a:pt x="8114627" y="3066895"/>
                  </a:lnTo>
                  <a:lnTo>
                    <a:pt x="8140374" y="3026406"/>
                  </a:lnTo>
                  <a:lnTo>
                    <a:pt x="8156783" y="2980513"/>
                  </a:lnTo>
                  <a:lnTo>
                    <a:pt x="8162544" y="2930525"/>
                  </a:lnTo>
                  <a:lnTo>
                    <a:pt x="8162544" y="218059"/>
                  </a:lnTo>
                  <a:lnTo>
                    <a:pt x="8156783" y="168070"/>
                  </a:lnTo>
                  <a:lnTo>
                    <a:pt x="8140374" y="122177"/>
                  </a:lnTo>
                  <a:lnTo>
                    <a:pt x="8114627" y="81688"/>
                  </a:lnTo>
                  <a:lnTo>
                    <a:pt x="8080855" y="47916"/>
                  </a:lnTo>
                  <a:lnTo>
                    <a:pt x="8040366" y="22169"/>
                  </a:lnTo>
                  <a:lnTo>
                    <a:pt x="7994473" y="5760"/>
                  </a:lnTo>
                  <a:lnTo>
                    <a:pt x="79444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43483" y="2045030"/>
            <a:ext cx="6466840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Приказ</a:t>
            </a:r>
            <a:r>
              <a:rPr spc="-50" dirty="0"/>
              <a:t> </a:t>
            </a:r>
            <a:r>
              <a:rPr dirty="0"/>
              <a:t>Рособрнадзора</a:t>
            </a:r>
            <a:r>
              <a:rPr spc="-75" dirty="0"/>
              <a:t> </a:t>
            </a:r>
            <a:r>
              <a:rPr dirty="0"/>
              <a:t>устанавливает</a:t>
            </a:r>
          </a:p>
          <a:p>
            <a:pPr marL="12700">
              <a:lnSpc>
                <a:spcPct val="100000"/>
              </a:lnSpc>
            </a:pPr>
            <a:r>
              <a:rPr dirty="0"/>
              <a:t>минимальные</a:t>
            </a:r>
            <a:r>
              <a:rPr spc="-40" dirty="0"/>
              <a:t> </a:t>
            </a:r>
            <a:r>
              <a:rPr dirty="0"/>
              <a:t>требования</a:t>
            </a:r>
            <a:r>
              <a:rPr spc="-40" dirty="0"/>
              <a:t> </a:t>
            </a:r>
            <a:r>
              <a:rPr spc="5" dirty="0"/>
              <a:t>–</a:t>
            </a:r>
            <a:r>
              <a:rPr spc="-30" dirty="0"/>
              <a:t> </a:t>
            </a:r>
            <a:r>
              <a:rPr spc="5" dirty="0"/>
              <a:t>простая</a:t>
            </a:r>
            <a:r>
              <a:rPr spc="-40" dirty="0"/>
              <a:t> </a:t>
            </a:r>
            <a:r>
              <a:rPr spc="5" dirty="0"/>
              <a:t>ЭЦП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3483" y="3426409"/>
            <a:ext cx="641032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Calibri"/>
                <a:cs typeface="Calibri"/>
              </a:rPr>
              <a:t>Если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документ </a:t>
            </a:r>
            <a:r>
              <a:rPr sz="1800" spc="-30" dirty="0">
                <a:latin typeface="Calibri"/>
                <a:cs typeface="Calibri"/>
              </a:rPr>
              <a:t>будет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подписан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квалифицированной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ЭЦП,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800" spc="-15" dirty="0">
                <a:latin typeface="Calibri"/>
                <a:cs typeface="Calibri"/>
              </a:rPr>
              <a:t>то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это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считается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нарушением, </a:t>
            </a:r>
            <a:r>
              <a:rPr sz="1800" spc="-10" dirty="0">
                <a:latin typeface="Calibri"/>
                <a:cs typeface="Calibri"/>
              </a:rPr>
              <a:t>поэтому</a:t>
            </a:r>
            <a:r>
              <a:rPr sz="1800" spc="-5" dirty="0">
                <a:latin typeface="Calibri"/>
                <a:cs typeface="Calibri"/>
              </a:rPr>
              <a:t> решение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подписании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документов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конкретной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ЭЦП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остается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за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пользователем.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77824" y="1075944"/>
            <a:ext cx="9403715" cy="2265680"/>
            <a:chOff x="877824" y="1075944"/>
            <a:chExt cx="9403715" cy="22656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7824" y="1075944"/>
              <a:ext cx="9403715" cy="226517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280160" y="1395984"/>
              <a:ext cx="8623300" cy="1554480"/>
            </a:xfrm>
            <a:custGeom>
              <a:avLst/>
              <a:gdLst/>
              <a:ahLst/>
              <a:cxnLst/>
              <a:rect l="l" t="t" r="r" b="b"/>
              <a:pathLst>
                <a:path w="8623300" h="1554480">
                  <a:moveTo>
                    <a:pt x="8515096" y="0"/>
                  </a:moveTo>
                  <a:lnTo>
                    <a:pt x="107696" y="0"/>
                  </a:lnTo>
                  <a:lnTo>
                    <a:pt x="65793" y="8469"/>
                  </a:lnTo>
                  <a:lnTo>
                    <a:pt x="31559" y="31559"/>
                  </a:lnTo>
                  <a:lnTo>
                    <a:pt x="8469" y="65793"/>
                  </a:lnTo>
                  <a:lnTo>
                    <a:pt x="0" y="107695"/>
                  </a:lnTo>
                  <a:lnTo>
                    <a:pt x="0" y="1446783"/>
                  </a:lnTo>
                  <a:lnTo>
                    <a:pt x="8469" y="1488686"/>
                  </a:lnTo>
                  <a:lnTo>
                    <a:pt x="31559" y="1522920"/>
                  </a:lnTo>
                  <a:lnTo>
                    <a:pt x="65793" y="1546010"/>
                  </a:lnTo>
                  <a:lnTo>
                    <a:pt x="107696" y="1554479"/>
                  </a:lnTo>
                  <a:lnTo>
                    <a:pt x="8515096" y="1554479"/>
                  </a:lnTo>
                  <a:lnTo>
                    <a:pt x="8556998" y="1546010"/>
                  </a:lnTo>
                  <a:lnTo>
                    <a:pt x="8591232" y="1522920"/>
                  </a:lnTo>
                  <a:lnTo>
                    <a:pt x="8614322" y="1488686"/>
                  </a:lnTo>
                  <a:lnTo>
                    <a:pt x="8622792" y="1446783"/>
                  </a:lnTo>
                  <a:lnTo>
                    <a:pt x="8622792" y="107695"/>
                  </a:lnTo>
                  <a:lnTo>
                    <a:pt x="8614322" y="65793"/>
                  </a:lnTo>
                  <a:lnTo>
                    <a:pt x="8591232" y="31559"/>
                  </a:lnTo>
                  <a:lnTo>
                    <a:pt x="8556998" y="8469"/>
                  </a:lnTo>
                  <a:lnTo>
                    <a:pt x="85150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58646" y="469214"/>
            <a:ext cx="765937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5" dirty="0"/>
              <a:t>Что</a:t>
            </a:r>
            <a:r>
              <a:rPr sz="3200" spc="-10" dirty="0"/>
              <a:t> такое</a:t>
            </a:r>
            <a:r>
              <a:rPr sz="3200" spc="-5" dirty="0"/>
              <a:t> </a:t>
            </a:r>
            <a:r>
              <a:rPr sz="3200" spc="-10" dirty="0"/>
              <a:t>формат</a:t>
            </a:r>
            <a:r>
              <a:rPr sz="3200" spc="-5" dirty="0"/>
              <a:t> </a:t>
            </a:r>
            <a:r>
              <a:rPr sz="3200" spc="-10" dirty="0"/>
              <a:t>электронного</a:t>
            </a:r>
            <a:r>
              <a:rPr sz="3200" spc="15" dirty="0"/>
              <a:t> </a:t>
            </a:r>
            <a:r>
              <a:rPr sz="3200" spc="-10" dirty="0"/>
              <a:t>документа</a:t>
            </a:r>
            <a:endParaRPr sz="3200"/>
          </a:p>
        </p:txBody>
      </p:sp>
      <p:sp>
        <p:nvSpPr>
          <p:cNvPr id="6" name="object 6"/>
          <p:cNvSpPr txBox="1"/>
          <p:nvPr/>
        </p:nvSpPr>
        <p:spPr>
          <a:xfrm>
            <a:off x="1235760" y="1594230"/>
            <a:ext cx="10169525" cy="4754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5140" marR="1997075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Электронный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документ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документ,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созданный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электронной</a:t>
            </a:r>
            <a:r>
              <a:rPr sz="1800" dirty="0">
                <a:latin typeface="Calibri"/>
                <a:cs typeface="Calibri"/>
              </a:rPr>
              <a:t> форме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без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предварительного </a:t>
            </a:r>
            <a:r>
              <a:rPr sz="1800" spc="-5" dirty="0">
                <a:latin typeface="Calibri"/>
                <a:cs typeface="Calibri"/>
              </a:rPr>
              <a:t>документирования на бумажном </a:t>
            </a:r>
            <a:r>
              <a:rPr sz="1800" spc="-15" dirty="0">
                <a:latin typeface="Calibri"/>
                <a:cs typeface="Calibri"/>
              </a:rPr>
              <a:t>носителе, </a:t>
            </a:r>
            <a:r>
              <a:rPr sz="1800" spc="-5" dirty="0">
                <a:latin typeface="Calibri"/>
                <a:cs typeface="Calibri"/>
              </a:rPr>
              <a:t>подписанный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электронной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подписью</a:t>
            </a:r>
            <a:r>
              <a:rPr sz="1800" dirty="0">
                <a:latin typeface="Calibri"/>
                <a:cs typeface="Calibri"/>
              </a:rPr>
              <a:t> в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порядке,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установленном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законодательством </a:t>
            </a:r>
            <a:r>
              <a:rPr sz="1800" spc="-5" dirty="0">
                <a:latin typeface="Calibri"/>
                <a:cs typeface="Calibri"/>
              </a:rPr>
              <a:t> Российской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Федерации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650">
              <a:latin typeface="Calibri"/>
              <a:cs typeface="Calibri"/>
            </a:endParaRPr>
          </a:p>
          <a:p>
            <a:pPr marL="299085" marR="5080" indent="-287020">
              <a:lnSpc>
                <a:spcPct val="100000"/>
              </a:lnSpc>
              <a:buFont typeface="Wingdings"/>
              <a:buChar char=""/>
              <a:tabLst>
                <a:tab pos="299720" algn="l"/>
              </a:tabLst>
            </a:pPr>
            <a:r>
              <a:rPr sz="1800" i="1" spc="-5" dirty="0">
                <a:latin typeface="Calibri"/>
                <a:cs typeface="Calibri"/>
              </a:rPr>
              <a:t>Документ,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который</a:t>
            </a:r>
            <a:r>
              <a:rPr sz="1800" i="1" spc="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размещается</a:t>
            </a:r>
            <a:r>
              <a:rPr sz="1800" i="1" spc="-6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на</a:t>
            </a:r>
            <a:r>
              <a:rPr sz="1800" i="1" spc="-1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сайте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15" dirty="0">
                <a:latin typeface="Calibri"/>
                <a:cs typeface="Calibri"/>
              </a:rPr>
              <a:t>должен</a:t>
            </a:r>
            <a:r>
              <a:rPr sz="1800" i="1" spc="4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быть</a:t>
            </a:r>
            <a:r>
              <a:rPr sz="1800" i="1" spc="2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создан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в </a:t>
            </a:r>
            <a:r>
              <a:rPr sz="1800" i="1" spc="-10" dirty="0">
                <a:latin typeface="Calibri"/>
                <a:cs typeface="Calibri"/>
              </a:rPr>
              <a:t>любом</a:t>
            </a:r>
            <a:r>
              <a:rPr sz="1800" i="1" spc="3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текстовом</a:t>
            </a:r>
            <a:r>
              <a:rPr sz="1800" i="1" spc="5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редакторе </a:t>
            </a:r>
            <a:r>
              <a:rPr sz="1800" i="1" spc="-39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на</a:t>
            </a:r>
            <a:r>
              <a:rPr sz="1800" i="1" spc="-1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компьютере.</a:t>
            </a:r>
            <a:r>
              <a:rPr sz="1800" i="1" dirty="0">
                <a:latin typeface="Calibri"/>
                <a:cs typeface="Calibri"/>
              </a:rPr>
              <a:t> Ни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одна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страница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этого</a:t>
            </a:r>
            <a:r>
              <a:rPr sz="1800" i="1" spc="4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документа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5" dirty="0">
                <a:latin typeface="Calibri"/>
                <a:cs typeface="Calibri"/>
              </a:rPr>
              <a:t>не</a:t>
            </a:r>
            <a:r>
              <a:rPr sz="1800" i="1" spc="-2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должна</a:t>
            </a:r>
            <a:r>
              <a:rPr sz="1800" i="1" spc="3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быть</a:t>
            </a:r>
            <a:r>
              <a:rPr sz="1800" i="1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создана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с</a:t>
            </a:r>
            <a:r>
              <a:rPr sz="1800" i="1" spc="2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помощью</a:t>
            </a:r>
            <a:endParaRPr sz="18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1800" i="1" spc="-5" dirty="0">
                <a:latin typeface="Calibri"/>
                <a:cs typeface="Calibri"/>
              </a:rPr>
              <a:t>средств</a:t>
            </a:r>
            <a:r>
              <a:rPr sz="1800" i="1" spc="-2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сканирования</a:t>
            </a:r>
            <a:endParaRPr sz="1800">
              <a:latin typeface="Calibri"/>
              <a:cs typeface="Calibri"/>
            </a:endParaRPr>
          </a:p>
          <a:p>
            <a:pPr marL="299085" marR="478155" indent="-287020" algn="just">
              <a:lnSpc>
                <a:spcPct val="100000"/>
              </a:lnSpc>
              <a:spcBef>
                <a:spcPts val="137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i="1" spc="-15" dirty="0">
                <a:latin typeface="Calibri"/>
                <a:cs typeface="Calibri"/>
              </a:rPr>
              <a:t>Если </a:t>
            </a:r>
            <a:r>
              <a:rPr sz="1800" i="1" dirty="0">
                <a:latin typeface="Calibri"/>
                <a:cs typeface="Calibri"/>
              </a:rPr>
              <a:t>в </a:t>
            </a:r>
            <a:r>
              <a:rPr sz="1800" i="1" spc="-5" dirty="0">
                <a:latin typeface="Calibri"/>
                <a:cs typeface="Calibri"/>
              </a:rPr>
              <a:t>структуре документа предусмотрена </a:t>
            </a:r>
            <a:r>
              <a:rPr sz="1800" i="1" dirty="0">
                <a:latin typeface="Calibri"/>
                <a:cs typeface="Calibri"/>
              </a:rPr>
              <a:t>информация о </a:t>
            </a:r>
            <a:r>
              <a:rPr sz="1800" i="1" spc="-10" dirty="0">
                <a:latin typeface="Calibri"/>
                <a:cs typeface="Calibri"/>
              </a:rPr>
              <a:t>том, </a:t>
            </a:r>
            <a:r>
              <a:rPr sz="1800" i="1" spc="-5" dirty="0">
                <a:latin typeface="Calibri"/>
                <a:cs typeface="Calibri"/>
              </a:rPr>
              <a:t>кто </a:t>
            </a:r>
            <a:r>
              <a:rPr sz="1800" i="1" dirty="0">
                <a:latin typeface="Calibri"/>
                <a:cs typeface="Calibri"/>
              </a:rPr>
              <a:t>его </a:t>
            </a:r>
            <a:r>
              <a:rPr sz="1800" i="1" spc="-5" dirty="0">
                <a:latin typeface="Calibri"/>
                <a:cs typeface="Calibri"/>
              </a:rPr>
              <a:t>подписал, </a:t>
            </a:r>
            <a:r>
              <a:rPr sz="1800" i="1" dirty="0">
                <a:latin typeface="Calibri"/>
                <a:cs typeface="Calibri"/>
              </a:rPr>
              <a:t>а </a:t>
            </a:r>
            <a:r>
              <a:rPr sz="1800" i="1" spc="-5" dirty="0">
                <a:latin typeface="Calibri"/>
                <a:cs typeface="Calibri"/>
              </a:rPr>
              <a:t>также </a:t>
            </a:r>
            <a:r>
              <a:rPr sz="1800" i="1" spc="-39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реквизиты документа </a:t>
            </a:r>
            <a:r>
              <a:rPr sz="1800" i="1" dirty="0">
                <a:latin typeface="Calibri"/>
                <a:cs typeface="Calibri"/>
              </a:rPr>
              <a:t>– </a:t>
            </a:r>
            <a:r>
              <a:rPr sz="1800" i="1" spc="-5" dirty="0">
                <a:latin typeface="Calibri"/>
                <a:cs typeface="Calibri"/>
              </a:rPr>
              <a:t>дата </a:t>
            </a:r>
            <a:r>
              <a:rPr sz="1800" i="1" dirty="0">
                <a:latin typeface="Calibri"/>
                <a:cs typeface="Calibri"/>
              </a:rPr>
              <a:t>и номер, </a:t>
            </a:r>
            <a:r>
              <a:rPr sz="1800" i="1" spc="-5" dirty="0">
                <a:latin typeface="Calibri"/>
                <a:cs typeface="Calibri"/>
              </a:rPr>
              <a:t>то </a:t>
            </a:r>
            <a:r>
              <a:rPr sz="1800" i="1" dirty="0">
                <a:latin typeface="Calibri"/>
                <a:cs typeface="Calibri"/>
              </a:rPr>
              <a:t>все </a:t>
            </a:r>
            <a:r>
              <a:rPr sz="1800" i="1" spc="-5" dirty="0">
                <a:latin typeface="Calibri"/>
                <a:cs typeface="Calibri"/>
              </a:rPr>
              <a:t>эти </a:t>
            </a:r>
            <a:r>
              <a:rPr sz="1800" i="1" dirty="0">
                <a:latin typeface="Calibri"/>
                <a:cs typeface="Calibri"/>
              </a:rPr>
              <a:t>сведения </a:t>
            </a:r>
            <a:r>
              <a:rPr sz="1800" i="1" spc="-10" dirty="0">
                <a:latin typeface="Calibri"/>
                <a:cs typeface="Calibri"/>
              </a:rPr>
              <a:t>должны </a:t>
            </a:r>
            <a:r>
              <a:rPr sz="1800" i="1" spc="-5" dirty="0">
                <a:latin typeface="Calibri"/>
                <a:cs typeface="Calibri"/>
              </a:rPr>
              <a:t>быть заполнены также </a:t>
            </a:r>
            <a:r>
              <a:rPr sz="1800" i="1" spc="-39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в</a:t>
            </a:r>
            <a:r>
              <a:rPr sz="1800" i="1" spc="-5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текстовом</a:t>
            </a:r>
            <a:r>
              <a:rPr sz="1800" i="1" spc="5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редакторе.</a:t>
            </a:r>
            <a:endParaRPr sz="1800">
              <a:latin typeface="Calibri"/>
              <a:cs typeface="Calibri"/>
            </a:endParaRPr>
          </a:p>
          <a:p>
            <a:pPr marL="299085" marR="414020" indent="-287020">
              <a:lnSpc>
                <a:spcPct val="100000"/>
              </a:lnSpc>
              <a:spcBef>
                <a:spcPts val="137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i="1" spc="-5" dirty="0">
                <a:latin typeface="Calibri"/>
                <a:cs typeface="Calibri"/>
              </a:rPr>
              <a:t>Это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требование</a:t>
            </a:r>
            <a:r>
              <a:rPr sz="1800" i="1" spc="-2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появилось</a:t>
            </a:r>
            <a:r>
              <a:rPr sz="1800" i="1" spc="2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в</a:t>
            </a:r>
            <a:r>
              <a:rPr sz="1800" i="1" spc="-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связи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с</a:t>
            </a:r>
            <a:r>
              <a:rPr sz="1800" i="1" spc="1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исполнением</a:t>
            </a:r>
            <a:r>
              <a:rPr sz="1800" i="1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IT-технологий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в</a:t>
            </a:r>
            <a:r>
              <a:rPr sz="1800" i="1" spc="-5" dirty="0">
                <a:latin typeface="Calibri"/>
                <a:cs typeface="Calibri"/>
              </a:rPr>
              <a:t> работе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с</a:t>
            </a:r>
            <a:r>
              <a:rPr sz="1800" i="1" spc="2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информацией, 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размещенной</a:t>
            </a:r>
            <a:r>
              <a:rPr sz="1800" i="1" spc="-6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в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сети</a:t>
            </a:r>
            <a:r>
              <a:rPr sz="1800" i="1" spc="4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Интернет.</a:t>
            </a:r>
            <a:r>
              <a:rPr sz="1800" i="1" spc="-2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Нельзя </a:t>
            </a:r>
            <a:r>
              <a:rPr sz="1800" i="1" spc="-5" dirty="0">
                <a:latin typeface="Calibri"/>
                <a:cs typeface="Calibri"/>
              </a:rPr>
              <a:t>осуществить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поиск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и</a:t>
            </a:r>
            <a:r>
              <a:rPr sz="1800" i="1" spc="2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копирование</a:t>
            </a:r>
            <a:r>
              <a:rPr sz="1800" i="1" spc="-10" dirty="0">
                <a:latin typeface="Calibri"/>
                <a:cs typeface="Calibri"/>
              </a:rPr>
              <a:t> текстов,</a:t>
            </a:r>
            <a:r>
              <a:rPr sz="1800" i="1" spc="3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если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они </a:t>
            </a:r>
            <a:r>
              <a:rPr sz="1800" i="1" spc="-39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размещены</a:t>
            </a:r>
            <a:r>
              <a:rPr sz="1800" i="1" spc="-7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в</a:t>
            </a:r>
            <a:r>
              <a:rPr sz="1800" i="1" spc="2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формате</a:t>
            </a:r>
            <a:r>
              <a:rPr sz="1800" i="1" spc="-2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с</a:t>
            </a:r>
            <a:r>
              <a:rPr sz="1800" i="1" spc="-5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помощью</a:t>
            </a:r>
            <a:r>
              <a:rPr sz="1800" i="1" spc="2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средств</a:t>
            </a:r>
            <a:r>
              <a:rPr sz="1800" i="1" spc="2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сканирования.</a:t>
            </a:r>
            <a:r>
              <a:rPr sz="1800" i="1" spc="-7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Любой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скан</a:t>
            </a:r>
            <a:r>
              <a:rPr sz="1800" i="1" spc="7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–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это</a:t>
            </a:r>
            <a:endParaRPr sz="18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1800" i="1" spc="-5" dirty="0">
                <a:latin typeface="Calibri"/>
                <a:cs typeface="Calibri"/>
              </a:rPr>
              <a:t>«картинка/изображение»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68128" y="1456944"/>
            <a:ext cx="1365503" cy="1362455"/>
          </a:xfrm>
          <a:prstGeom prst="rect">
            <a:avLst/>
          </a:prstGeom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21395" y="3668267"/>
            <a:ext cx="0" cy="1772285"/>
          </a:xfrm>
          <a:custGeom>
            <a:avLst/>
            <a:gdLst/>
            <a:ahLst/>
            <a:cxnLst/>
            <a:rect l="l" t="t" r="r" b="b"/>
            <a:pathLst>
              <a:path h="1772285">
                <a:moveTo>
                  <a:pt x="0" y="0"/>
                </a:moveTo>
                <a:lnTo>
                  <a:pt x="0" y="1771903"/>
                </a:lnTo>
              </a:path>
            </a:pathLst>
          </a:custGeom>
          <a:ln w="27432">
            <a:solidFill>
              <a:srgbClr val="2E69F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97535" y="2551176"/>
            <a:ext cx="10309225" cy="4307205"/>
            <a:chOff x="97535" y="2551176"/>
            <a:chExt cx="10309225" cy="4307205"/>
          </a:xfrm>
        </p:grpSpPr>
        <p:sp>
          <p:nvSpPr>
            <p:cNvPr id="4" name="object 4"/>
            <p:cNvSpPr/>
            <p:nvPr/>
          </p:nvSpPr>
          <p:spPr>
            <a:xfrm>
              <a:off x="2799587" y="3393948"/>
              <a:ext cx="3420745" cy="2183765"/>
            </a:xfrm>
            <a:custGeom>
              <a:avLst/>
              <a:gdLst/>
              <a:ahLst/>
              <a:cxnLst/>
              <a:rect l="l" t="t" r="r" b="b"/>
              <a:pathLst>
                <a:path w="3420745" h="2183765">
                  <a:moveTo>
                    <a:pt x="0" y="2182367"/>
                  </a:moveTo>
                  <a:lnTo>
                    <a:pt x="3420364" y="2182367"/>
                  </a:lnTo>
                </a:path>
                <a:path w="3420745" h="2183765">
                  <a:moveTo>
                    <a:pt x="1389888" y="0"/>
                  </a:moveTo>
                  <a:lnTo>
                    <a:pt x="1389888" y="2183765"/>
                  </a:lnTo>
                </a:path>
              </a:pathLst>
            </a:custGeom>
            <a:ln w="27432">
              <a:solidFill>
                <a:srgbClr val="2E69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58568" y="2551176"/>
              <a:ext cx="3731386" cy="185343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633471" y="2871216"/>
              <a:ext cx="3005455" cy="1149350"/>
            </a:xfrm>
            <a:custGeom>
              <a:avLst/>
              <a:gdLst/>
              <a:ahLst/>
              <a:cxnLst/>
              <a:rect l="l" t="t" r="r" b="b"/>
              <a:pathLst>
                <a:path w="3005454" h="1149350">
                  <a:moveTo>
                    <a:pt x="2925699" y="0"/>
                  </a:moveTo>
                  <a:lnTo>
                    <a:pt x="79628" y="0"/>
                  </a:lnTo>
                  <a:lnTo>
                    <a:pt x="48648" y="6262"/>
                  </a:lnTo>
                  <a:lnTo>
                    <a:pt x="23336" y="23336"/>
                  </a:lnTo>
                  <a:lnTo>
                    <a:pt x="6262" y="48648"/>
                  </a:lnTo>
                  <a:lnTo>
                    <a:pt x="0" y="79629"/>
                  </a:lnTo>
                  <a:lnTo>
                    <a:pt x="0" y="1069467"/>
                  </a:lnTo>
                  <a:lnTo>
                    <a:pt x="6262" y="1100447"/>
                  </a:lnTo>
                  <a:lnTo>
                    <a:pt x="23336" y="1125759"/>
                  </a:lnTo>
                  <a:lnTo>
                    <a:pt x="48648" y="1142833"/>
                  </a:lnTo>
                  <a:lnTo>
                    <a:pt x="79628" y="1149096"/>
                  </a:lnTo>
                  <a:lnTo>
                    <a:pt x="2925699" y="1149096"/>
                  </a:lnTo>
                  <a:lnTo>
                    <a:pt x="2956679" y="1142833"/>
                  </a:lnTo>
                  <a:lnTo>
                    <a:pt x="2981991" y="1125759"/>
                  </a:lnTo>
                  <a:lnTo>
                    <a:pt x="2999065" y="1100447"/>
                  </a:lnTo>
                  <a:lnTo>
                    <a:pt x="3005328" y="1069467"/>
                  </a:lnTo>
                  <a:lnTo>
                    <a:pt x="3005328" y="79629"/>
                  </a:lnTo>
                  <a:lnTo>
                    <a:pt x="2999065" y="48648"/>
                  </a:lnTo>
                  <a:lnTo>
                    <a:pt x="2981991" y="23336"/>
                  </a:lnTo>
                  <a:lnTo>
                    <a:pt x="2956679" y="6262"/>
                  </a:lnTo>
                  <a:lnTo>
                    <a:pt x="29256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78295" y="2572512"/>
              <a:ext cx="3731386" cy="185343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553200" y="2892552"/>
              <a:ext cx="3005455" cy="1149350"/>
            </a:xfrm>
            <a:custGeom>
              <a:avLst/>
              <a:gdLst/>
              <a:ahLst/>
              <a:cxnLst/>
              <a:rect l="l" t="t" r="r" b="b"/>
              <a:pathLst>
                <a:path w="3005454" h="1149350">
                  <a:moveTo>
                    <a:pt x="2925699" y="0"/>
                  </a:moveTo>
                  <a:lnTo>
                    <a:pt x="79628" y="0"/>
                  </a:lnTo>
                  <a:lnTo>
                    <a:pt x="48648" y="6262"/>
                  </a:lnTo>
                  <a:lnTo>
                    <a:pt x="23336" y="23336"/>
                  </a:lnTo>
                  <a:lnTo>
                    <a:pt x="6262" y="48648"/>
                  </a:lnTo>
                  <a:lnTo>
                    <a:pt x="0" y="79628"/>
                  </a:lnTo>
                  <a:lnTo>
                    <a:pt x="0" y="1069467"/>
                  </a:lnTo>
                  <a:lnTo>
                    <a:pt x="6262" y="1100447"/>
                  </a:lnTo>
                  <a:lnTo>
                    <a:pt x="23336" y="1125759"/>
                  </a:lnTo>
                  <a:lnTo>
                    <a:pt x="48648" y="1142833"/>
                  </a:lnTo>
                  <a:lnTo>
                    <a:pt x="79628" y="1149096"/>
                  </a:lnTo>
                  <a:lnTo>
                    <a:pt x="2925699" y="1149096"/>
                  </a:lnTo>
                  <a:lnTo>
                    <a:pt x="2956679" y="1142833"/>
                  </a:lnTo>
                  <a:lnTo>
                    <a:pt x="2981991" y="1125759"/>
                  </a:lnTo>
                  <a:lnTo>
                    <a:pt x="2999065" y="1100447"/>
                  </a:lnTo>
                  <a:lnTo>
                    <a:pt x="3005328" y="1069467"/>
                  </a:lnTo>
                  <a:lnTo>
                    <a:pt x="3005328" y="79628"/>
                  </a:lnTo>
                  <a:lnTo>
                    <a:pt x="2999065" y="48648"/>
                  </a:lnTo>
                  <a:lnTo>
                    <a:pt x="2981991" y="23336"/>
                  </a:lnTo>
                  <a:lnTo>
                    <a:pt x="2956679" y="6262"/>
                  </a:lnTo>
                  <a:lnTo>
                    <a:pt x="29256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7944" y="4066032"/>
              <a:ext cx="4758436" cy="279196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6028944" y="4386072"/>
              <a:ext cx="4020820" cy="2377440"/>
            </a:xfrm>
            <a:custGeom>
              <a:avLst/>
              <a:gdLst/>
              <a:ahLst/>
              <a:cxnLst/>
              <a:rect l="l" t="t" r="r" b="b"/>
              <a:pathLst>
                <a:path w="4020820" h="2377440">
                  <a:moveTo>
                    <a:pt x="3855592" y="0"/>
                  </a:moveTo>
                  <a:lnTo>
                    <a:pt x="164718" y="0"/>
                  </a:lnTo>
                  <a:lnTo>
                    <a:pt x="120899" y="5877"/>
                  </a:lnTo>
                  <a:lnTo>
                    <a:pt x="81543" y="22469"/>
                  </a:lnTo>
                  <a:lnTo>
                    <a:pt x="48212" y="48212"/>
                  </a:lnTo>
                  <a:lnTo>
                    <a:pt x="22469" y="81543"/>
                  </a:lnTo>
                  <a:lnTo>
                    <a:pt x="5877" y="120899"/>
                  </a:lnTo>
                  <a:lnTo>
                    <a:pt x="0" y="164719"/>
                  </a:lnTo>
                  <a:lnTo>
                    <a:pt x="0" y="2212784"/>
                  </a:lnTo>
                  <a:lnTo>
                    <a:pt x="5877" y="2256554"/>
                  </a:lnTo>
                  <a:lnTo>
                    <a:pt x="22469" y="2295886"/>
                  </a:lnTo>
                  <a:lnTo>
                    <a:pt x="48212" y="2329211"/>
                  </a:lnTo>
                  <a:lnTo>
                    <a:pt x="81543" y="2354957"/>
                  </a:lnTo>
                  <a:lnTo>
                    <a:pt x="120899" y="2371556"/>
                  </a:lnTo>
                  <a:lnTo>
                    <a:pt x="164718" y="2377438"/>
                  </a:lnTo>
                  <a:lnTo>
                    <a:pt x="3855592" y="2377438"/>
                  </a:lnTo>
                  <a:lnTo>
                    <a:pt x="3899412" y="2371556"/>
                  </a:lnTo>
                  <a:lnTo>
                    <a:pt x="3938768" y="2354957"/>
                  </a:lnTo>
                  <a:lnTo>
                    <a:pt x="3972099" y="2329211"/>
                  </a:lnTo>
                  <a:lnTo>
                    <a:pt x="3997842" y="2295886"/>
                  </a:lnTo>
                  <a:lnTo>
                    <a:pt x="4014434" y="2256554"/>
                  </a:lnTo>
                  <a:lnTo>
                    <a:pt x="4020311" y="2212784"/>
                  </a:lnTo>
                  <a:lnTo>
                    <a:pt x="4020311" y="164719"/>
                  </a:lnTo>
                  <a:lnTo>
                    <a:pt x="4014434" y="120899"/>
                  </a:lnTo>
                  <a:lnTo>
                    <a:pt x="3997842" y="81543"/>
                  </a:lnTo>
                  <a:lnTo>
                    <a:pt x="3972099" y="48212"/>
                  </a:lnTo>
                  <a:lnTo>
                    <a:pt x="3938768" y="22469"/>
                  </a:lnTo>
                  <a:lnTo>
                    <a:pt x="3899412" y="5877"/>
                  </a:lnTo>
                  <a:lnTo>
                    <a:pt x="38555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535" y="4379963"/>
              <a:ext cx="3731387" cy="218579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72440" y="4700016"/>
              <a:ext cx="3005455" cy="1478280"/>
            </a:xfrm>
            <a:custGeom>
              <a:avLst/>
              <a:gdLst/>
              <a:ahLst/>
              <a:cxnLst/>
              <a:rect l="l" t="t" r="r" b="b"/>
              <a:pathLst>
                <a:path w="3005454" h="1478279">
                  <a:moveTo>
                    <a:pt x="2902966" y="0"/>
                  </a:moveTo>
                  <a:lnTo>
                    <a:pt x="102387" y="0"/>
                  </a:lnTo>
                  <a:lnTo>
                    <a:pt x="62531" y="8046"/>
                  </a:lnTo>
                  <a:lnTo>
                    <a:pt x="29986" y="29987"/>
                  </a:lnTo>
                  <a:lnTo>
                    <a:pt x="8045" y="62525"/>
                  </a:lnTo>
                  <a:lnTo>
                    <a:pt x="0" y="102361"/>
                  </a:lnTo>
                  <a:lnTo>
                    <a:pt x="0" y="1375892"/>
                  </a:lnTo>
                  <a:lnTo>
                    <a:pt x="8045" y="1415748"/>
                  </a:lnTo>
                  <a:lnTo>
                    <a:pt x="29986" y="1448293"/>
                  </a:lnTo>
                  <a:lnTo>
                    <a:pt x="62531" y="1470234"/>
                  </a:lnTo>
                  <a:lnTo>
                    <a:pt x="102387" y="1478279"/>
                  </a:lnTo>
                  <a:lnTo>
                    <a:pt x="2902966" y="1478279"/>
                  </a:lnTo>
                  <a:lnTo>
                    <a:pt x="2942802" y="1470234"/>
                  </a:lnTo>
                  <a:lnTo>
                    <a:pt x="2975340" y="1448293"/>
                  </a:lnTo>
                  <a:lnTo>
                    <a:pt x="2997281" y="1415748"/>
                  </a:lnTo>
                  <a:lnTo>
                    <a:pt x="3005328" y="1375892"/>
                  </a:lnTo>
                  <a:lnTo>
                    <a:pt x="3005328" y="102361"/>
                  </a:lnTo>
                  <a:lnTo>
                    <a:pt x="2997281" y="62525"/>
                  </a:lnTo>
                  <a:lnTo>
                    <a:pt x="2975340" y="29987"/>
                  </a:lnTo>
                  <a:lnTo>
                    <a:pt x="2942802" y="8046"/>
                  </a:lnTo>
                  <a:lnTo>
                    <a:pt x="29029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43864" y="299974"/>
            <a:ext cx="9300210" cy="83756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90"/>
              </a:spcBef>
            </a:pPr>
            <a:r>
              <a:rPr spc="-15" dirty="0"/>
              <a:t>Документ,</a:t>
            </a:r>
            <a:r>
              <a:rPr spc="-40" dirty="0"/>
              <a:t> </a:t>
            </a:r>
            <a:r>
              <a:rPr spc="-5" dirty="0"/>
              <a:t>подписанный</a:t>
            </a:r>
            <a:r>
              <a:rPr spc="-70" dirty="0"/>
              <a:t> </a:t>
            </a:r>
            <a:r>
              <a:rPr spc="-5" dirty="0"/>
              <a:t>электронной</a:t>
            </a:r>
            <a:r>
              <a:rPr spc="-60" dirty="0"/>
              <a:t> </a:t>
            </a:r>
            <a:r>
              <a:rPr spc="-5" dirty="0"/>
              <a:t>подписью</a:t>
            </a:r>
            <a:r>
              <a:rPr spc="-35" dirty="0"/>
              <a:t> </a:t>
            </a:r>
            <a:r>
              <a:rPr dirty="0"/>
              <a:t>в </a:t>
            </a:r>
            <a:r>
              <a:rPr spc="-5" dirty="0"/>
              <a:t>порядке, </a:t>
            </a:r>
            <a:r>
              <a:rPr spc="-620" dirty="0"/>
              <a:t> </a:t>
            </a:r>
            <a:r>
              <a:rPr dirty="0"/>
              <a:t>установленном</a:t>
            </a:r>
            <a:r>
              <a:rPr spc="-105" dirty="0"/>
              <a:t> </a:t>
            </a:r>
            <a:r>
              <a:rPr spc="-10" dirty="0"/>
              <a:t>законодательством</a:t>
            </a:r>
            <a:r>
              <a:rPr spc="-75" dirty="0"/>
              <a:t> </a:t>
            </a:r>
            <a:r>
              <a:rPr spc="-10" dirty="0"/>
              <a:t>Российской</a:t>
            </a:r>
            <a:r>
              <a:rPr spc="-20" dirty="0"/>
              <a:t> </a:t>
            </a:r>
            <a:r>
              <a:rPr spc="-5" dirty="0"/>
              <a:t>Федерации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543864" y="1382013"/>
            <a:ext cx="8321040" cy="13855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9525" algn="just">
              <a:lnSpc>
                <a:spcPct val="100000"/>
              </a:lnSpc>
              <a:spcBef>
                <a:spcPts val="95"/>
              </a:spcBef>
            </a:pPr>
            <a:r>
              <a:rPr sz="1300" b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Электронная</a:t>
            </a:r>
            <a:r>
              <a:rPr sz="1300" b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подпись</a:t>
            </a:r>
            <a:r>
              <a:rPr sz="13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-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информация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в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электронной</a:t>
            </a:r>
            <a:r>
              <a:rPr sz="1300" dirty="0">
                <a:latin typeface="Calibri"/>
                <a:cs typeface="Calibri"/>
              </a:rPr>
              <a:t> форме,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присоединенная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к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подписываемому</a:t>
            </a:r>
            <a:r>
              <a:rPr sz="1300" spc="28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документу</a:t>
            </a:r>
            <a:r>
              <a:rPr sz="1300" spc="27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или </a:t>
            </a:r>
            <a:r>
              <a:rPr sz="1300" spc="-28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иным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образом</a:t>
            </a:r>
            <a:r>
              <a:rPr sz="1300" spc="6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связанная с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ним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позволяющая</a:t>
            </a:r>
            <a:r>
              <a:rPr sz="1300" spc="4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идентифицировать</a:t>
            </a:r>
            <a:r>
              <a:rPr sz="1300" spc="7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лицо,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подписавшее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электронный</a:t>
            </a:r>
            <a:r>
              <a:rPr sz="1300" spc="5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документ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1300" b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Простая</a:t>
            </a:r>
            <a:r>
              <a:rPr sz="1300" b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300" b="1" u="sng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электронная</a:t>
            </a:r>
            <a:r>
              <a:rPr sz="1300" b="1" u="sng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300" b="1" u="sng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подпись</a:t>
            </a:r>
            <a:r>
              <a:rPr sz="13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–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электронная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подпись,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которая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посредством</a:t>
            </a:r>
            <a:r>
              <a:rPr sz="1300" spc="-5" dirty="0">
                <a:latin typeface="Calibri"/>
                <a:cs typeface="Calibri"/>
              </a:rPr>
              <a:t> использования</a:t>
            </a:r>
            <a:r>
              <a:rPr sz="1300" spc="280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кодов,</a:t>
            </a:r>
            <a:r>
              <a:rPr sz="1300" spc="26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паролей</a:t>
            </a:r>
            <a:r>
              <a:rPr sz="1300" spc="28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или </a:t>
            </a:r>
            <a:r>
              <a:rPr sz="1300" spc="-28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иных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средств,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подтверждает</a:t>
            </a:r>
            <a:r>
              <a:rPr sz="1300" spc="-5" dirty="0">
                <a:latin typeface="Calibri"/>
                <a:cs typeface="Calibri"/>
              </a:rPr>
              <a:t> факт</a:t>
            </a:r>
            <a:r>
              <a:rPr sz="1300" dirty="0">
                <a:latin typeface="Calibri"/>
                <a:cs typeface="Calibri"/>
              </a:rPr>
              <a:t> формирования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электронной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подписи</a:t>
            </a:r>
            <a:r>
              <a:rPr sz="1300" spc="-5" dirty="0">
                <a:latin typeface="Calibri"/>
                <a:cs typeface="Calibri"/>
              </a:rPr>
              <a:t> определенным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лицом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(использование 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простой </a:t>
            </a:r>
            <a:r>
              <a:rPr sz="1300" spc="-5" dirty="0">
                <a:latin typeface="Calibri"/>
                <a:cs typeface="Calibri"/>
              </a:rPr>
              <a:t>электронной </a:t>
            </a:r>
            <a:r>
              <a:rPr sz="1300" spc="-10" dirty="0">
                <a:latin typeface="Calibri"/>
                <a:cs typeface="Calibri"/>
              </a:rPr>
              <a:t>подписи </a:t>
            </a:r>
            <a:r>
              <a:rPr sz="1300" spc="-5" dirty="0">
                <a:latin typeface="Calibri"/>
                <a:cs typeface="Calibri"/>
              </a:rPr>
              <a:t>регламентировано статьей 9 Федерального закона </a:t>
            </a:r>
            <a:r>
              <a:rPr sz="1300" spc="-10" dirty="0">
                <a:latin typeface="Calibri"/>
                <a:cs typeface="Calibri"/>
              </a:rPr>
              <a:t>от </a:t>
            </a:r>
            <a:r>
              <a:rPr sz="1300" spc="-5" dirty="0">
                <a:latin typeface="Calibri"/>
                <a:cs typeface="Calibri"/>
              </a:rPr>
              <a:t>6 апреля </a:t>
            </a:r>
            <a:r>
              <a:rPr sz="1300" dirty="0">
                <a:latin typeface="Calibri"/>
                <a:cs typeface="Calibri"/>
              </a:rPr>
              <a:t>2011 </a:t>
            </a:r>
            <a:r>
              <a:rPr sz="1300" spc="-25" dirty="0">
                <a:latin typeface="Calibri"/>
                <a:cs typeface="Calibri"/>
              </a:rPr>
              <a:t>г. </a:t>
            </a:r>
            <a:r>
              <a:rPr sz="1300" spc="-5" dirty="0">
                <a:latin typeface="Calibri"/>
                <a:cs typeface="Calibri"/>
              </a:rPr>
              <a:t>N </a:t>
            </a:r>
            <a:r>
              <a:rPr sz="1300" dirty="0">
                <a:latin typeface="Calibri"/>
                <a:cs typeface="Calibri"/>
              </a:rPr>
              <a:t>63-ФЗ </a:t>
            </a:r>
            <a:r>
              <a:rPr sz="1300" spc="-10" dirty="0">
                <a:latin typeface="Calibri"/>
                <a:cs typeface="Calibri"/>
              </a:rPr>
              <a:t>«Об 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электронной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подписи»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8858" y="4779390"/>
            <a:ext cx="2755265" cy="664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0"/>
              </a:spcBef>
            </a:pPr>
            <a:r>
              <a:rPr sz="1400" b="1" dirty="0">
                <a:solidFill>
                  <a:srgbClr val="C00000"/>
                </a:solidFill>
                <a:latin typeface="Calibri"/>
                <a:cs typeface="Calibri"/>
              </a:rPr>
              <a:t>Статья 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9. Федерального закона от </a:t>
            </a: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6 </a:t>
            </a:r>
            <a:r>
              <a:rPr sz="1400" b="1" spc="-30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апреля </a:t>
            </a:r>
            <a:r>
              <a:rPr sz="1400" b="1" spc="-15" dirty="0">
                <a:solidFill>
                  <a:srgbClr val="C00000"/>
                </a:solidFill>
                <a:latin typeface="Calibri"/>
                <a:cs typeface="Calibri"/>
              </a:rPr>
              <a:t>2011</a:t>
            </a:r>
            <a:r>
              <a:rPr sz="1400" b="1" spc="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35" dirty="0">
                <a:solidFill>
                  <a:srgbClr val="C00000"/>
                </a:solidFill>
                <a:latin typeface="Calibri"/>
                <a:cs typeface="Calibri"/>
              </a:rPr>
              <a:t>г.</a:t>
            </a:r>
            <a:r>
              <a:rPr sz="1400" b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r>
              <a:rPr sz="14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Calibri"/>
                <a:cs typeface="Calibri"/>
              </a:rPr>
              <a:t>63-ФЗ</a:t>
            </a:r>
            <a:r>
              <a:rPr sz="1400" b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Calibri"/>
                <a:cs typeface="Calibri"/>
              </a:rPr>
              <a:t>«Об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электронной</a:t>
            </a:r>
            <a:r>
              <a:rPr sz="1400" b="1" spc="-15" dirty="0">
                <a:solidFill>
                  <a:srgbClr val="C00000"/>
                </a:solidFill>
                <a:latin typeface="Calibri"/>
                <a:cs typeface="Calibri"/>
              </a:rPr>
              <a:t> подписи»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10818" y="5633110"/>
            <a:ext cx="1871980" cy="451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Использование</a:t>
            </a:r>
            <a:r>
              <a:rPr sz="1400" b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простой</a:t>
            </a:r>
            <a:endParaRPr sz="1400">
              <a:latin typeface="Calibri"/>
              <a:cs typeface="Calibri"/>
            </a:endParaRPr>
          </a:p>
          <a:p>
            <a:pPr marL="94615">
              <a:lnSpc>
                <a:spcPct val="100000"/>
              </a:lnSpc>
            </a:pPr>
            <a:r>
              <a:rPr sz="1400" b="1" spc="-5" dirty="0">
                <a:solidFill>
                  <a:srgbClr val="C00000"/>
                </a:solidFill>
                <a:latin typeface="Calibri"/>
                <a:cs typeface="Calibri"/>
              </a:rPr>
              <a:t>электронной</a:t>
            </a:r>
            <a:r>
              <a:rPr sz="14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Calibri"/>
                <a:cs typeface="Calibri"/>
              </a:rPr>
              <a:t>подписи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35326" y="3044698"/>
            <a:ext cx="2800985" cy="8178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7160" marR="128270" indent="7874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libri"/>
                <a:cs typeface="Calibri"/>
              </a:rPr>
              <a:t>Электронный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документ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считается 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подписанным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простой</a:t>
            </a:r>
            <a:r>
              <a:rPr sz="1300" spc="4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электронной</a:t>
            </a:r>
            <a:endParaRPr sz="13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300" spc="-15" dirty="0">
                <a:latin typeface="Calibri"/>
                <a:cs typeface="Calibri"/>
              </a:rPr>
              <a:t>подписью</a:t>
            </a:r>
            <a:r>
              <a:rPr sz="1300" spc="6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при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выполнении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в </a:t>
            </a:r>
            <a:r>
              <a:rPr sz="1300" spc="-20" dirty="0">
                <a:latin typeface="Calibri"/>
                <a:cs typeface="Calibri"/>
              </a:rPr>
              <a:t>том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числе</a:t>
            </a:r>
            <a:endParaRPr sz="13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300" spc="-20" dirty="0">
                <a:latin typeface="Calibri"/>
                <a:cs typeface="Calibri"/>
              </a:rPr>
              <a:t>одного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из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следующих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условий: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98005" y="3141979"/>
            <a:ext cx="2425065" cy="61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alibri"/>
                <a:cs typeface="Calibri"/>
              </a:rPr>
              <a:t>простая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электронная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подпись</a:t>
            </a:r>
            <a:endParaRPr sz="1300">
              <a:latin typeface="Calibri"/>
              <a:cs typeface="Calibri"/>
            </a:endParaRPr>
          </a:p>
          <a:p>
            <a:pPr marL="12065" marR="5080" algn="ctr">
              <a:lnSpc>
                <a:spcPct val="100000"/>
              </a:lnSpc>
            </a:pPr>
            <a:r>
              <a:rPr sz="1300" spc="-20" dirty="0">
                <a:latin typeface="Calibri"/>
                <a:cs typeface="Calibri"/>
              </a:rPr>
              <a:t>содержится</a:t>
            </a:r>
            <a:r>
              <a:rPr sz="1300" spc="7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в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самом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электронном </a:t>
            </a:r>
            <a:r>
              <a:rPr sz="1300" spc="-27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документе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281673" y="4442586"/>
            <a:ext cx="3514090" cy="2205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libri"/>
                <a:cs typeface="Calibri"/>
              </a:rPr>
              <a:t>ключ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простой</a:t>
            </a:r>
            <a:r>
              <a:rPr sz="1300" spc="4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электронной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подписи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применяется </a:t>
            </a:r>
            <a:r>
              <a:rPr sz="1300" spc="-27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в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соответствии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с правилами,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установленными</a:t>
            </a:r>
            <a:endParaRPr sz="13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300" spc="-15" dirty="0">
                <a:latin typeface="Calibri"/>
                <a:cs typeface="Calibri"/>
              </a:rPr>
              <a:t>оператором</a:t>
            </a:r>
            <a:r>
              <a:rPr sz="1300" spc="10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информационной</a:t>
            </a:r>
            <a:r>
              <a:rPr sz="1300" spc="7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системы,</a:t>
            </a:r>
            <a:endParaRPr sz="130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</a:pPr>
            <a:r>
              <a:rPr sz="1300" spc="-5" dirty="0">
                <a:latin typeface="Calibri"/>
                <a:cs typeface="Calibri"/>
              </a:rPr>
              <a:t>с</a:t>
            </a:r>
            <a:r>
              <a:rPr sz="1300" spc="-10" dirty="0">
                <a:latin typeface="Calibri"/>
                <a:cs typeface="Calibri"/>
              </a:rPr>
              <a:t> использованием</a:t>
            </a:r>
            <a:r>
              <a:rPr sz="1300" spc="4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которой</a:t>
            </a:r>
            <a:endParaRPr sz="1300">
              <a:latin typeface="Calibri"/>
              <a:cs typeface="Calibri"/>
            </a:endParaRPr>
          </a:p>
          <a:p>
            <a:pPr marL="527685" marR="516890" indent="34925" algn="ctr">
              <a:lnSpc>
                <a:spcPct val="100000"/>
              </a:lnSpc>
            </a:pPr>
            <a:r>
              <a:rPr sz="1300" spc="-10" dirty="0">
                <a:latin typeface="Calibri"/>
                <a:cs typeface="Calibri"/>
              </a:rPr>
              <a:t>осуществляются</a:t>
            </a:r>
            <a:r>
              <a:rPr sz="1300" spc="-5" dirty="0">
                <a:latin typeface="Calibri"/>
                <a:cs typeface="Calibri"/>
              </a:rPr>
              <a:t> создание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(или) 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отправка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электронного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документа, </a:t>
            </a:r>
            <a:r>
              <a:rPr sz="1300" spc="-28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в созданном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(или)</a:t>
            </a:r>
            <a:endParaRPr sz="1300">
              <a:latin typeface="Calibri"/>
              <a:cs typeface="Calibri"/>
            </a:endParaRPr>
          </a:p>
          <a:p>
            <a:pPr marR="30480" algn="ctr">
              <a:lnSpc>
                <a:spcPct val="100000"/>
              </a:lnSpc>
              <a:spcBef>
                <a:spcPts val="5"/>
              </a:spcBef>
            </a:pPr>
            <a:r>
              <a:rPr sz="1300" spc="-5" dirty="0">
                <a:latin typeface="Calibri"/>
                <a:cs typeface="Calibri"/>
              </a:rPr>
              <a:t>отправленном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электронном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документе</a:t>
            </a:r>
            <a:endParaRPr sz="1300">
              <a:latin typeface="Calibri"/>
              <a:cs typeface="Calibri"/>
            </a:endParaRPr>
          </a:p>
          <a:p>
            <a:pPr marL="36830" marR="31115" algn="ctr">
              <a:lnSpc>
                <a:spcPct val="100000"/>
              </a:lnSpc>
            </a:pPr>
            <a:r>
              <a:rPr sz="1300" spc="-20" dirty="0">
                <a:latin typeface="Calibri"/>
                <a:cs typeface="Calibri"/>
              </a:rPr>
              <a:t>содержится</a:t>
            </a:r>
            <a:r>
              <a:rPr sz="1300" spc="7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информация,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указывающая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на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лицо, </a:t>
            </a:r>
            <a:r>
              <a:rPr sz="1300" spc="-27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от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имени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которого</a:t>
            </a:r>
            <a:r>
              <a:rPr sz="1300" spc="8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был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создан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и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(или)</a:t>
            </a:r>
            <a:endParaRPr sz="13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1300" spc="-5" dirty="0">
                <a:latin typeface="Calibri"/>
                <a:cs typeface="Calibri"/>
              </a:rPr>
              <a:t>отправлен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электронный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документ.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077065" cy="6858000"/>
            <a:chOff x="0" y="0"/>
            <a:chExt cx="12077065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076684" cy="685799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10895" y="216408"/>
              <a:ext cx="11372215" cy="6562725"/>
            </a:xfrm>
            <a:custGeom>
              <a:avLst/>
              <a:gdLst/>
              <a:ahLst/>
              <a:cxnLst/>
              <a:rect l="l" t="t" r="r" b="b"/>
              <a:pathLst>
                <a:path w="11372215" h="6562725">
                  <a:moveTo>
                    <a:pt x="10917555" y="0"/>
                  </a:moveTo>
                  <a:lnTo>
                    <a:pt x="454507" y="0"/>
                  </a:lnTo>
                  <a:lnTo>
                    <a:pt x="408037" y="2346"/>
                  </a:lnTo>
                  <a:lnTo>
                    <a:pt x="362909" y="9232"/>
                  </a:lnTo>
                  <a:lnTo>
                    <a:pt x="319351" y="20430"/>
                  </a:lnTo>
                  <a:lnTo>
                    <a:pt x="277593" y="35712"/>
                  </a:lnTo>
                  <a:lnTo>
                    <a:pt x="237863" y="54850"/>
                  </a:lnTo>
                  <a:lnTo>
                    <a:pt x="200389" y="77614"/>
                  </a:lnTo>
                  <a:lnTo>
                    <a:pt x="165399" y="103777"/>
                  </a:lnTo>
                  <a:lnTo>
                    <a:pt x="133122" y="133111"/>
                  </a:lnTo>
                  <a:lnTo>
                    <a:pt x="103788" y="165388"/>
                  </a:lnTo>
                  <a:lnTo>
                    <a:pt x="77623" y="200378"/>
                  </a:lnTo>
                  <a:lnTo>
                    <a:pt x="54857" y="237854"/>
                  </a:lnTo>
                  <a:lnTo>
                    <a:pt x="35717" y="277588"/>
                  </a:lnTo>
                  <a:lnTo>
                    <a:pt x="20433" y="319351"/>
                  </a:lnTo>
                  <a:lnTo>
                    <a:pt x="9234" y="362915"/>
                  </a:lnTo>
                  <a:lnTo>
                    <a:pt x="2346" y="408051"/>
                  </a:lnTo>
                  <a:lnTo>
                    <a:pt x="0" y="454533"/>
                  </a:lnTo>
                  <a:lnTo>
                    <a:pt x="0" y="6107836"/>
                  </a:lnTo>
                  <a:lnTo>
                    <a:pt x="2346" y="6154306"/>
                  </a:lnTo>
                  <a:lnTo>
                    <a:pt x="9234" y="6199434"/>
                  </a:lnTo>
                  <a:lnTo>
                    <a:pt x="20433" y="6242992"/>
                  </a:lnTo>
                  <a:lnTo>
                    <a:pt x="35717" y="6284750"/>
                  </a:lnTo>
                  <a:lnTo>
                    <a:pt x="54857" y="6324480"/>
                  </a:lnTo>
                  <a:lnTo>
                    <a:pt x="77623" y="6361954"/>
                  </a:lnTo>
                  <a:lnTo>
                    <a:pt x="103788" y="6396944"/>
                  </a:lnTo>
                  <a:lnTo>
                    <a:pt x="133122" y="6429220"/>
                  </a:lnTo>
                  <a:lnTo>
                    <a:pt x="165399" y="6458555"/>
                  </a:lnTo>
                  <a:lnTo>
                    <a:pt x="200389" y="6484719"/>
                  </a:lnTo>
                  <a:lnTo>
                    <a:pt x="237863" y="6507485"/>
                  </a:lnTo>
                  <a:lnTo>
                    <a:pt x="277593" y="6526625"/>
                  </a:lnTo>
                  <a:lnTo>
                    <a:pt x="319351" y="6541908"/>
                  </a:lnTo>
                  <a:lnTo>
                    <a:pt x="362909" y="6553108"/>
                  </a:lnTo>
                  <a:lnTo>
                    <a:pt x="408037" y="6559996"/>
                  </a:lnTo>
                  <a:lnTo>
                    <a:pt x="454507" y="6562342"/>
                  </a:lnTo>
                  <a:lnTo>
                    <a:pt x="10917555" y="6562342"/>
                  </a:lnTo>
                  <a:lnTo>
                    <a:pt x="10964036" y="6559996"/>
                  </a:lnTo>
                  <a:lnTo>
                    <a:pt x="11009172" y="6553108"/>
                  </a:lnTo>
                  <a:lnTo>
                    <a:pt x="11052736" y="6541908"/>
                  </a:lnTo>
                  <a:lnTo>
                    <a:pt x="11094499" y="6526625"/>
                  </a:lnTo>
                  <a:lnTo>
                    <a:pt x="11134233" y="6507485"/>
                  </a:lnTo>
                  <a:lnTo>
                    <a:pt x="11171709" y="6484719"/>
                  </a:lnTo>
                  <a:lnTo>
                    <a:pt x="11206699" y="6458555"/>
                  </a:lnTo>
                  <a:lnTo>
                    <a:pt x="11238976" y="6429220"/>
                  </a:lnTo>
                  <a:lnTo>
                    <a:pt x="11268310" y="6396944"/>
                  </a:lnTo>
                  <a:lnTo>
                    <a:pt x="11294473" y="6361954"/>
                  </a:lnTo>
                  <a:lnTo>
                    <a:pt x="11317237" y="6324480"/>
                  </a:lnTo>
                  <a:lnTo>
                    <a:pt x="11336375" y="6284750"/>
                  </a:lnTo>
                  <a:lnTo>
                    <a:pt x="11351657" y="6242992"/>
                  </a:lnTo>
                  <a:lnTo>
                    <a:pt x="11362855" y="6199434"/>
                  </a:lnTo>
                  <a:lnTo>
                    <a:pt x="11369741" y="6154306"/>
                  </a:lnTo>
                  <a:lnTo>
                    <a:pt x="11372088" y="6107836"/>
                  </a:lnTo>
                  <a:lnTo>
                    <a:pt x="11372088" y="454533"/>
                  </a:lnTo>
                  <a:lnTo>
                    <a:pt x="11369741" y="408051"/>
                  </a:lnTo>
                  <a:lnTo>
                    <a:pt x="11362855" y="362915"/>
                  </a:lnTo>
                  <a:lnTo>
                    <a:pt x="11351657" y="319351"/>
                  </a:lnTo>
                  <a:lnTo>
                    <a:pt x="11336375" y="277588"/>
                  </a:lnTo>
                  <a:lnTo>
                    <a:pt x="11317237" y="237854"/>
                  </a:lnTo>
                  <a:lnTo>
                    <a:pt x="11294473" y="200378"/>
                  </a:lnTo>
                  <a:lnTo>
                    <a:pt x="11268310" y="165388"/>
                  </a:lnTo>
                  <a:lnTo>
                    <a:pt x="11238976" y="133111"/>
                  </a:lnTo>
                  <a:lnTo>
                    <a:pt x="11206699" y="103777"/>
                  </a:lnTo>
                  <a:lnTo>
                    <a:pt x="11171709" y="77614"/>
                  </a:lnTo>
                  <a:lnTo>
                    <a:pt x="11134233" y="54850"/>
                  </a:lnTo>
                  <a:lnTo>
                    <a:pt x="11094499" y="35712"/>
                  </a:lnTo>
                  <a:lnTo>
                    <a:pt x="11052736" y="20430"/>
                  </a:lnTo>
                  <a:lnTo>
                    <a:pt x="11009172" y="9232"/>
                  </a:lnTo>
                  <a:lnTo>
                    <a:pt x="10964036" y="2346"/>
                  </a:lnTo>
                  <a:lnTo>
                    <a:pt x="109175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20369" y="446024"/>
            <a:ext cx="10154920" cy="83756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90"/>
              </a:spcBef>
            </a:pPr>
            <a:r>
              <a:rPr spc="-5" dirty="0"/>
              <a:t>Федеральный закон </a:t>
            </a:r>
            <a:r>
              <a:rPr spc="-10" dirty="0"/>
              <a:t>от </a:t>
            </a:r>
            <a:r>
              <a:rPr dirty="0"/>
              <a:t>6 апреля 2011 </a:t>
            </a:r>
            <a:r>
              <a:rPr spc="-65" dirty="0"/>
              <a:t>г. </a:t>
            </a:r>
            <a:r>
              <a:rPr spc="5" dirty="0"/>
              <a:t>N </a:t>
            </a:r>
            <a:r>
              <a:rPr dirty="0"/>
              <a:t>63-ФЗ "Об </a:t>
            </a:r>
            <a:r>
              <a:rPr spc="-5" dirty="0"/>
              <a:t>электронной </a:t>
            </a:r>
            <a:r>
              <a:rPr spc="-620" dirty="0"/>
              <a:t> </a:t>
            </a:r>
            <a:r>
              <a:rPr spc="-5" dirty="0"/>
              <a:t>подписи"</a:t>
            </a:r>
            <a:r>
              <a:rPr spc="-50" dirty="0"/>
              <a:t> </a:t>
            </a:r>
            <a:r>
              <a:rPr spc="-5" dirty="0"/>
              <a:t>(с</a:t>
            </a:r>
            <a:r>
              <a:rPr spc="10" dirty="0"/>
              <a:t> </a:t>
            </a:r>
            <a:r>
              <a:rPr dirty="0"/>
              <a:t>изменениями</a:t>
            </a:r>
            <a:r>
              <a:rPr spc="10" dirty="0"/>
              <a:t> </a:t>
            </a:r>
            <a:r>
              <a:rPr spc="5" dirty="0"/>
              <a:t>и</a:t>
            </a:r>
            <a:r>
              <a:rPr spc="-10" dirty="0"/>
              <a:t> </a:t>
            </a:r>
            <a:r>
              <a:rPr spc="-5" dirty="0"/>
              <a:t>дополнениями)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20369" y="1398524"/>
            <a:ext cx="10647045" cy="5149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spc="-15" dirty="0">
                <a:latin typeface="Calibri"/>
                <a:cs typeface="Calibri"/>
              </a:rPr>
              <a:t>С</a:t>
            </a:r>
            <a:r>
              <a:rPr sz="1600" b="1" dirty="0">
                <a:latin typeface="Calibri"/>
                <a:cs typeface="Calibri"/>
              </a:rPr>
              <a:t>т</a:t>
            </a:r>
            <a:r>
              <a:rPr sz="1600" b="1" spc="-5" dirty="0">
                <a:latin typeface="Calibri"/>
                <a:cs typeface="Calibri"/>
              </a:rPr>
              <a:t>а</a:t>
            </a:r>
            <a:r>
              <a:rPr sz="1600" b="1" dirty="0">
                <a:latin typeface="Calibri"/>
                <a:cs typeface="Calibri"/>
              </a:rPr>
              <a:t>т</a:t>
            </a:r>
            <a:r>
              <a:rPr sz="1600" b="1" spc="-10" dirty="0">
                <a:latin typeface="Calibri"/>
                <a:cs typeface="Calibri"/>
              </a:rPr>
              <a:t>ь</a:t>
            </a:r>
            <a:r>
              <a:rPr sz="1600" b="1" dirty="0">
                <a:latin typeface="Calibri"/>
                <a:cs typeface="Calibri"/>
              </a:rPr>
              <a:t>я</a:t>
            </a:r>
            <a:r>
              <a:rPr sz="1600" b="1" spc="-1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9. </a:t>
            </a:r>
            <a:r>
              <a:rPr sz="1600" b="1" spc="10" dirty="0">
                <a:latin typeface="Calibri"/>
                <a:cs typeface="Calibri"/>
              </a:rPr>
              <a:t>И</a:t>
            </a:r>
            <a:r>
              <a:rPr sz="1600" b="1" spc="-5" dirty="0">
                <a:latin typeface="Calibri"/>
                <a:cs typeface="Calibri"/>
              </a:rPr>
              <a:t>с</a:t>
            </a:r>
            <a:r>
              <a:rPr sz="1600" b="1" dirty="0">
                <a:latin typeface="Calibri"/>
                <a:cs typeface="Calibri"/>
              </a:rPr>
              <a:t>п</a:t>
            </a:r>
            <a:r>
              <a:rPr sz="1600" b="1" spc="-30" dirty="0">
                <a:latin typeface="Calibri"/>
                <a:cs typeface="Calibri"/>
              </a:rPr>
              <a:t>о</a:t>
            </a:r>
            <a:r>
              <a:rPr sz="1600" b="1" spc="-10" dirty="0">
                <a:latin typeface="Calibri"/>
                <a:cs typeface="Calibri"/>
              </a:rPr>
              <a:t>л</a:t>
            </a:r>
            <a:r>
              <a:rPr sz="1600" b="1" dirty="0">
                <a:latin typeface="Calibri"/>
                <a:cs typeface="Calibri"/>
              </a:rPr>
              <a:t>ьзо</a:t>
            </a:r>
            <a:r>
              <a:rPr sz="1600" b="1" spc="-5" dirty="0">
                <a:latin typeface="Calibri"/>
                <a:cs typeface="Calibri"/>
              </a:rPr>
              <a:t>в</a:t>
            </a:r>
            <a:r>
              <a:rPr sz="1600" b="1" dirty="0">
                <a:latin typeface="Calibri"/>
                <a:cs typeface="Calibri"/>
              </a:rPr>
              <a:t>а</a:t>
            </a:r>
            <a:r>
              <a:rPr sz="1600" b="1" spc="5" dirty="0">
                <a:latin typeface="Calibri"/>
                <a:cs typeface="Calibri"/>
              </a:rPr>
              <a:t>н</a:t>
            </a:r>
            <a:r>
              <a:rPr sz="1600" b="1" spc="-10" dirty="0">
                <a:latin typeface="Calibri"/>
                <a:cs typeface="Calibri"/>
              </a:rPr>
              <a:t>и</a:t>
            </a:r>
            <a:r>
              <a:rPr sz="1600" b="1" dirty="0">
                <a:latin typeface="Calibri"/>
                <a:cs typeface="Calibri"/>
              </a:rPr>
              <a:t>е</a:t>
            </a:r>
            <a:r>
              <a:rPr sz="1600" b="1" spc="-9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прос</a:t>
            </a:r>
            <a:r>
              <a:rPr sz="1600" b="1" spc="-30" dirty="0">
                <a:latin typeface="Calibri"/>
                <a:cs typeface="Calibri"/>
              </a:rPr>
              <a:t>т</a:t>
            </a:r>
            <a:r>
              <a:rPr sz="1600" b="1" dirty="0">
                <a:latin typeface="Calibri"/>
                <a:cs typeface="Calibri"/>
              </a:rPr>
              <a:t>ой</a:t>
            </a:r>
            <a:r>
              <a:rPr sz="1600" b="1" spc="-10" dirty="0">
                <a:latin typeface="Calibri"/>
                <a:cs typeface="Calibri"/>
              </a:rPr>
              <a:t> </a:t>
            </a:r>
            <a:r>
              <a:rPr sz="1600" b="1" spc="-35" dirty="0">
                <a:latin typeface="Calibri"/>
                <a:cs typeface="Calibri"/>
              </a:rPr>
              <a:t>э</a:t>
            </a:r>
            <a:r>
              <a:rPr sz="1600" b="1" spc="-10" dirty="0">
                <a:latin typeface="Calibri"/>
                <a:cs typeface="Calibri"/>
              </a:rPr>
              <a:t>л</a:t>
            </a:r>
            <a:r>
              <a:rPr sz="1600" b="1" dirty="0">
                <a:latin typeface="Calibri"/>
                <a:cs typeface="Calibri"/>
              </a:rPr>
              <a:t>ек</a:t>
            </a:r>
            <a:r>
              <a:rPr sz="1600" b="1" spc="-10" dirty="0">
                <a:latin typeface="Calibri"/>
                <a:cs typeface="Calibri"/>
              </a:rPr>
              <a:t>т</a:t>
            </a:r>
            <a:r>
              <a:rPr sz="1600" b="1" dirty="0">
                <a:latin typeface="Calibri"/>
                <a:cs typeface="Calibri"/>
              </a:rPr>
              <a:t>ро</a:t>
            </a:r>
            <a:r>
              <a:rPr sz="1600" b="1" spc="10" dirty="0">
                <a:latin typeface="Calibri"/>
                <a:cs typeface="Calibri"/>
              </a:rPr>
              <a:t>н</a:t>
            </a:r>
            <a:r>
              <a:rPr sz="1600" b="1" spc="5" dirty="0">
                <a:latin typeface="Calibri"/>
                <a:cs typeface="Calibri"/>
              </a:rPr>
              <a:t>н</a:t>
            </a:r>
            <a:r>
              <a:rPr sz="1600" b="1" dirty="0">
                <a:latin typeface="Calibri"/>
                <a:cs typeface="Calibri"/>
              </a:rPr>
              <a:t>ой</a:t>
            </a:r>
            <a:r>
              <a:rPr sz="1600" b="1" spc="-6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п</a:t>
            </a:r>
            <a:r>
              <a:rPr sz="1600" b="1" spc="-50" dirty="0">
                <a:latin typeface="Calibri"/>
                <a:cs typeface="Calibri"/>
              </a:rPr>
              <a:t>о</a:t>
            </a:r>
            <a:r>
              <a:rPr sz="1600" b="1" spc="-5" dirty="0">
                <a:latin typeface="Calibri"/>
                <a:cs typeface="Calibri"/>
              </a:rPr>
              <a:t>д</a:t>
            </a:r>
            <a:r>
              <a:rPr sz="1600" b="1" dirty="0">
                <a:latin typeface="Calibri"/>
                <a:cs typeface="Calibri"/>
              </a:rPr>
              <a:t>п</a:t>
            </a:r>
            <a:r>
              <a:rPr sz="1600" b="1" spc="-10" dirty="0">
                <a:latin typeface="Calibri"/>
                <a:cs typeface="Calibri"/>
              </a:rPr>
              <a:t>и</a:t>
            </a:r>
            <a:r>
              <a:rPr sz="1600" b="1" spc="-5" dirty="0">
                <a:latin typeface="Calibri"/>
                <a:cs typeface="Calibri"/>
              </a:rPr>
              <a:t>си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1.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Электронный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документ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считается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подписанным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простой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электронной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подписью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при </a:t>
            </a:r>
            <a:r>
              <a:rPr sz="1600" spc="-5" dirty="0">
                <a:latin typeface="Calibri"/>
                <a:cs typeface="Calibri"/>
              </a:rPr>
              <a:t>выполнении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том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числе </a:t>
            </a:r>
            <a:r>
              <a:rPr sz="1600" spc="-15" dirty="0">
                <a:latin typeface="Calibri"/>
                <a:cs typeface="Calibri"/>
              </a:rPr>
              <a:t>одного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из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следующих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условий:</a:t>
            </a:r>
            <a:endParaRPr sz="1600">
              <a:latin typeface="Calibri"/>
              <a:cs typeface="Calibri"/>
            </a:endParaRPr>
          </a:p>
          <a:p>
            <a:pPr marL="223520" indent="-211454">
              <a:lnSpc>
                <a:spcPct val="100000"/>
              </a:lnSpc>
              <a:buAutoNum type="arabicParenR"/>
              <a:tabLst>
                <a:tab pos="224154" algn="l"/>
              </a:tabLst>
            </a:pPr>
            <a:r>
              <a:rPr sz="1600" spc="-5" dirty="0">
                <a:latin typeface="Calibri"/>
                <a:cs typeface="Calibri"/>
              </a:rPr>
              <a:t>простая</a:t>
            </a:r>
            <a:r>
              <a:rPr sz="1600" spc="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электронная</a:t>
            </a:r>
            <a:r>
              <a:rPr sz="16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подпись</a:t>
            </a:r>
            <a:r>
              <a:rPr sz="1600" dirty="0">
                <a:solidFill>
                  <a:srgbClr val="0462C1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600" spc="-15" dirty="0">
                <a:latin typeface="Calibri"/>
                <a:cs typeface="Calibri"/>
              </a:rPr>
              <a:t>содержится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5" dirty="0">
                <a:latin typeface="Calibri"/>
                <a:cs typeface="Calibri"/>
              </a:rPr>
              <a:t>в </a:t>
            </a:r>
            <a:r>
              <a:rPr sz="1600" spc="-5" dirty="0">
                <a:latin typeface="Calibri"/>
                <a:cs typeface="Calibri"/>
              </a:rPr>
              <a:t>самом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электронном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документе;</a:t>
            </a:r>
            <a:endParaRPr sz="1600">
              <a:latin typeface="Calibri"/>
              <a:cs typeface="Calibri"/>
            </a:endParaRPr>
          </a:p>
          <a:p>
            <a:pPr marL="12700" marR="868044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224154" algn="l"/>
              </a:tabLst>
            </a:pPr>
            <a:r>
              <a:rPr sz="1600" spc="-5" dirty="0">
                <a:latin typeface="Calibri"/>
                <a:cs typeface="Calibri"/>
              </a:rPr>
              <a:t>ключ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простой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электронной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подписи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применяется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соответствии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правилами,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установленными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оператором 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информационной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системы,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 </a:t>
            </a:r>
            <a:r>
              <a:rPr sz="1600" spc="-5" dirty="0">
                <a:latin typeface="Calibri"/>
                <a:cs typeface="Calibri"/>
              </a:rPr>
              <a:t>использованием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которой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осуществляются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создание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(или)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отправка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электронного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документа,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5" dirty="0">
                <a:latin typeface="Calibri"/>
                <a:cs typeface="Calibri"/>
              </a:rPr>
              <a:t>и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5" dirty="0">
                <a:latin typeface="Calibri"/>
                <a:cs typeface="Calibri"/>
              </a:rPr>
              <a:t>в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созданном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5" dirty="0">
                <a:latin typeface="Calibri"/>
                <a:cs typeface="Calibri"/>
              </a:rPr>
              <a:t>и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(или)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отправленном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электронном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документе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содержится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информация,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указывающая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5" dirty="0">
                <a:latin typeface="Calibri"/>
                <a:cs typeface="Calibri"/>
              </a:rPr>
              <a:t>на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лицо,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от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имени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которого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5" dirty="0">
                <a:latin typeface="Calibri"/>
                <a:cs typeface="Calibri"/>
              </a:rPr>
              <a:t>был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создан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 </a:t>
            </a:r>
            <a:r>
              <a:rPr sz="1600" spc="-10" dirty="0">
                <a:latin typeface="Calibri"/>
                <a:cs typeface="Calibri"/>
              </a:rPr>
              <a:t>(или)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отправлен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электронный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документ.</a:t>
            </a:r>
            <a:endParaRPr sz="1600">
              <a:latin typeface="Calibri"/>
              <a:cs typeface="Calibri"/>
            </a:endParaRPr>
          </a:p>
          <a:p>
            <a:pPr marL="12700" marR="29209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2.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Нормативные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правовые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акты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 </a:t>
            </a:r>
            <a:r>
              <a:rPr sz="1600" spc="-10" dirty="0">
                <a:latin typeface="Calibri"/>
                <a:cs typeface="Calibri"/>
              </a:rPr>
              <a:t>(или)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соглашения</a:t>
            </a:r>
            <a:r>
              <a:rPr sz="1600" spc="-15" dirty="0">
                <a:latin typeface="Calibri"/>
                <a:cs typeface="Calibri"/>
              </a:rPr>
              <a:t> между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участниками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электронного </a:t>
            </a:r>
            <a:r>
              <a:rPr sz="1600" spc="-10" dirty="0">
                <a:latin typeface="Calibri"/>
                <a:cs typeface="Calibri"/>
              </a:rPr>
              <a:t>взаимодействия,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устанавливающие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случаи </a:t>
            </a:r>
            <a:r>
              <a:rPr sz="1600" dirty="0">
                <a:latin typeface="Calibri"/>
                <a:cs typeface="Calibri"/>
              </a:rPr>
              <a:t>признания </a:t>
            </a:r>
            <a:r>
              <a:rPr sz="1600" spc="-5" dirty="0">
                <a:latin typeface="Calibri"/>
                <a:cs typeface="Calibri"/>
              </a:rPr>
              <a:t>электронных </a:t>
            </a:r>
            <a:r>
              <a:rPr sz="1600" spc="-10" dirty="0">
                <a:latin typeface="Calibri"/>
                <a:cs typeface="Calibri"/>
              </a:rPr>
              <a:t>документов, </a:t>
            </a:r>
            <a:r>
              <a:rPr sz="1600" spc="-5" dirty="0">
                <a:latin typeface="Calibri"/>
                <a:cs typeface="Calibri"/>
              </a:rPr>
              <a:t>подписанных простой электронной </a:t>
            </a:r>
            <a:r>
              <a:rPr sz="1600" spc="-10" dirty="0">
                <a:latin typeface="Calibri"/>
                <a:cs typeface="Calibri"/>
              </a:rPr>
              <a:t>подписью, </a:t>
            </a:r>
            <a:r>
              <a:rPr sz="1600" dirty="0">
                <a:latin typeface="Calibri"/>
                <a:cs typeface="Calibri"/>
              </a:rPr>
              <a:t>равнозначными </a:t>
            </a:r>
            <a:r>
              <a:rPr sz="1600" spc="-5" dirty="0">
                <a:latin typeface="Calibri"/>
                <a:cs typeface="Calibri"/>
              </a:rPr>
              <a:t>документам </a:t>
            </a:r>
            <a:r>
              <a:rPr sz="1600" dirty="0">
                <a:latin typeface="Calibri"/>
                <a:cs typeface="Calibri"/>
              </a:rPr>
              <a:t> на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бумажных</a:t>
            </a:r>
            <a:r>
              <a:rPr sz="1600" spc="-7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носителях,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подписанным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собственноручной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подписью,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должны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предусматривать,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в </a:t>
            </a:r>
            <a:r>
              <a:rPr sz="1600" spc="-5" dirty="0">
                <a:latin typeface="Calibri"/>
                <a:cs typeface="Calibri"/>
              </a:rPr>
              <a:t>частности:</a:t>
            </a:r>
            <a:endParaRPr sz="1600">
              <a:latin typeface="Calibri"/>
              <a:cs typeface="Calibri"/>
            </a:endParaRPr>
          </a:p>
          <a:p>
            <a:pPr marL="223520" indent="-211454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224154" algn="l"/>
              </a:tabLst>
            </a:pPr>
            <a:r>
              <a:rPr sz="1600" spc="-5" dirty="0">
                <a:latin typeface="Calibri"/>
                <a:cs typeface="Calibri"/>
              </a:rPr>
              <a:t>правила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определения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лица,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подписывающего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электронный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документ,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5" dirty="0">
                <a:latin typeface="Calibri"/>
                <a:cs typeface="Calibri"/>
              </a:rPr>
              <a:t>по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его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простой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электронной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подписи;</a:t>
            </a:r>
            <a:endParaRPr sz="1600">
              <a:latin typeface="Calibri"/>
              <a:cs typeface="Calibri"/>
            </a:endParaRPr>
          </a:p>
          <a:p>
            <a:pPr marL="12700" marR="1155065">
              <a:lnSpc>
                <a:spcPct val="100000"/>
              </a:lnSpc>
              <a:buAutoNum type="arabicParenR"/>
              <a:tabLst>
                <a:tab pos="224154" algn="l"/>
              </a:tabLst>
            </a:pPr>
            <a:r>
              <a:rPr sz="1600" spc="-5" dirty="0">
                <a:latin typeface="Calibri"/>
                <a:cs typeface="Calibri"/>
              </a:rPr>
              <a:t>обязанность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лица,</a:t>
            </a:r>
            <a:r>
              <a:rPr sz="1600" spc="-15" dirty="0">
                <a:latin typeface="Calibri"/>
                <a:cs typeface="Calibri"/>
              </a:rPr>
              <a:t> создающего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(или)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использующего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ключ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простой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электронной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подписи,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соблюдать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его </a:t>
            </a:r>
            <a:r>
              <a:rPr sz="1600" spc="-3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конфиденциальность.</a:t>
            </a:r>
            <a:endParaRPr sz="1600">
              <a:latin typeface="Calibri"/>
              <a:cs typeface="Calibri"/>
            </a:endParaRPr>
          </a:p>
          <a:p>
            <a:pPr marL="213995" indent="-201930">
              <a:lnSpc>
                <a:spcPct val="100000"/>
              </a:lnSpc>
              <a:buAutoNum type="arabicPeriod" startAt="3"/>
              <a:tabLst>
                <a:tab pos="214629" algn="l"/>
              </a:tabLst>
            </a:pPr>
            <a:r>
              <a:rPr sz="1600" spc="5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отношениям,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связанным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</a:t>
            </a:r>
            <a:r>
              <a:rPr sz="1600" spc="-5" dirty="0">
                <a:latin typeface="Calibri"/>
                <a:cs typeface="Calibri"/>
              </a:rPr>
              <a:t> использованием простой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электронной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подписи,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5" dirty="0">
                <a:latin typeface="Calibri"/>
                <a:cs typeface="Calibri"/>
              </a:rPr>
              <a:t>в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том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числе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созданием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5" dirty="0">
                <a:latin typeface="Calibri"/>
                <a:cs typeface="Calibri"/>
              </a:rPr>
              <a:t>и</a:t>
            </a:r>
            <a:endParaRPr sz="1600">
              <a:latin typeface="Calibri"/>
              <a:cs typeface="Calibri"/>
            </a:endParaRPr>
          </a:p>
          <a:p>
            <a:pPr marL="12700" marR="1063625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Calibri"/>
                <a:cs typeface="Calibri"/>
                <a:hlinkClick r:id="rId4"/>
              </a:rPr>
              <a:t>использованием</a:t>
            </a:r>
            <a:r>
              <a:rPr sz="1600" dirty="0">
                <a:latin typeface="Calibri"/>
                <a:cs typeface="Calibri"/>
                <a:hlinkClick r:id="rId4"/>
              </a:rPr>
              <a:t> </a:t>
            </a:r>
            <a:r>
              <a:rPr sz="1600" spc="-5" dirty="0">
                <a:latin typeface="Calibri"/>
                <a:cs typeface="Calibri"/>
                <a:hlinkClick r:id="rId4"/>
              </a:rPr>
              <a:t>ключа</a:t>
            </a:r>
            <a:r>
              <a:rPr sz="1600" spc="5" dirty="0">
                <a:latin typeface="Calibri"/>
                <a:cs typeface="Calibri"/>
                <a:hlinkClick r:id="rId4"/>
              </a:rPr>
              <a:t> </a:t>
            </a:r>
            <a:r>
              <a:rPr sz="1600" spc="-5" dirty="0">
                <a:latin typeface="Calibri"/>
                <a:cs typeface="Calibri"/>
                <a:hlinkClick r:id="rId4"/>
              </a:rPr>
              <a:t>простой</a:t>
            </a:r>
            <a:r>
              <a:rPr sz="1600" spc="25" dirty="0">
                <a:latin typeface="Calibri"/>
                <a:cs typeface="Calibri"/>
                <a:hlinkClick r:id="rId4"/>
              </a:rPr>
              <a:t> </a:t>
            </a:r>
            <a:r>
              <a:rPr sz="1600" spc="-5" dirty="0">
                <a:latin typeface="Calibri"/>
                <a:cs typeface="Calibri"/>
                <a:hlinkClick r:id="rId4"/>
              </a:rPr>
              <a:t>электронной</a:t>
            </a:r>
            <a:r>
              <a:rPr sz="1600" spc="-25" dirty="0">
                <a:latin typeface="Calibri"/>
                <a:cs typeface="Calibri"/>
                <a:hlinkClick r:id="rId4"/>
              </a:rPr>
              <a:t> </a:t>
            </a:r>
            <a:r>
              <a:rPr sz="1600" spc="-10" dirty="0">
                <a:latin typeface="Calibri"/>
                <a:cs typeface="Calibri"/>
                <a:hlinkClick r:id="rId4"/>
              </a:rPr>
              <a:t>подписи,</a:t>
            </a:r>
            <a:r>
              <a:rPr sz="1600" spc="15" dirty="0">
                <a:latin typeface="Calibri"/>
                <a:cs typeface="Calibri"/>
                <a:hlinkClick r:id="rId4"/>
              </a:rPr>
              <a:t> </a:t>
            </a:r>
            <a:r>
              <a:rPr sz="1600" dirty="0">
                <a:latin typeface="Calibri"/>
                <a:cs typeface="Calibri"/>
                <a:hlinkClick r:id="rId4"/>
              </a:rPr>
              <a:t>не</a:t>
            </a:r>
            <a:r>
              <a:rPr sz="1600" spc="5" dirty="0">
                <a:latin typeface="Calibri"/>
                <a:cs typeface="Calibri"/>
                <a:hlinkClick r:id="rId4"/>
              </a:rPr>
              <a:t> </a:t>
            </a:r>
            <a:r>
              <a:rPr sz="1600" spc="-5" dirty="0">
                <a:latin typeface="Calibri"/>
                <a:cs typeface="Calibri"/>
                <a:hlinkClick r:id="rId4"/>
              </a:rPr>
              <a:t>применяются</a:t>
            </a:r>
            <a:r>
              <a:rPr sz="1600" spc="-15" dirty="0">
                <a:latin typeface="Calibri"/>
                <a:cs typeface="Calibri"/>
                <a:hlinkClick r:id="rId4"/>
              </a:rPr>
              <a:t> </a:t>
            </a:r>
            <a:r>
              <a:rPr sz="1600" spc="-5" dirty="0">
                <a:latin typeface="Calibri"/>
                <a:cs typeface="Calibri"/>
                <a:hlinkClick r:id="rId4"/>
              </a:rPr>
              <a:t>правила,</a:t>
            </a:r>
            <a:r>
              <a:rPr sz="1600" spc="-10" dirty="0">
                <a:latin typeface="Calibri"/>
                <a:cs typeface="Calibri"/>
                <a:hlinkClick r:id="rId4"/>
              </a:rPr>
              <a:t> </a:t>
            </a:r>
            <a:r>
              <a:rPr sz="1600" spc="-5" dirty="0">
                <a:latin typeface="Calibri"/>
                <a:cs typeface="Calibri"/>
                <a:hlinkClick r:id="rId4"/>
              </a:rPr>
              <a:t>установленные</a:t>
            </a:r>
            <a:r>
              <a:rPr sz="1600" spc="-30" dirty="0">
                <a:latin typeface="Calibri"/>
                <a:cs typeface="Calibri"/>
                <a:hlinkClick r:id="rId4"/>
              </a:rPr>
              <a:t> </a:t>
            </a:r>
            <a:r>
              <a:rPr sz="16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статьями</a:t>
            </a:r>
            <a:r>
              <a:rPr sz="1600" u="sng" spc="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600" u="sng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10- </a:t>
            </a:r>
            <a:r>
              <a:rPr sz="1600" spc="-345" dirty="0">
                <a:solidFill>
                  <a:srgbClr val="0462C1"/>
                </a:solidFill>
                <a:latin typeface="Calibri"/>
                <a:cs typeface="Calibri"/>
                <a:hlinkClick r:id="rId4"/>
              </a:rPr>
              <a:t> </a:t>
            </a:r>
            <a:r>
              <a:rPr sz="16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18</a:t>
            </a:r>
            <a:r>
              <a:rPr sz="1600" spc="-5" dirty="0">
                <a:solidFill>
                  <a:srgbClr val="0462C1"/>
                </a:solidFill>
                <a:latin typeface="Calibri"/>
                <a:cs typeface="Calibri"/>
                <a:hlinkClick r:id="rId4"/>
              </a:rPr>
              <a:t> </a:t>
            </a:r>
            <a:r>
              <a:rPr sz="1600" spc="-10" dirty="0">
                <a:latin typeface="Calibri"/>
                <a:cs typeface="Calibri"/>
                <a:hlinkClick r:id="rId4"/>
              </a:rPr>
              <a:t>настоящего</a:t>
            </a:r>
            <a:r>
              <a:rPr sz="1600" spc="10" dirty="0">
                <a:latin typeface="Calibri"/>
                <a:cs typeface="Calibri"/>
                <a:hlinkClick r:id="rId4"/>
              </a:rPr>
              <a:t> </a:t>
            </a:r>
            <a:r>
              <a:rPr sz="1600" spc="-10" dirty="0">
                <a:latin typeface="Calibri"/>
                <a:cs typeface="Calibri"/>
                <a:hlinkClick r:id="rId4"/>
              </a:rPr>
              <a:t>Федерального</a:t>
            </a:r>
            <a:r>
              <a:rPr sz="1600" spc="10" dirty="0">
                <a:latin typeface="Calibri"/>
                <a:cs typeface="Calibri"/>
                <a:hlinkClick r:id="rId4"/>
              </a:rPr>
              <a:t> </a:t>
            </a:r>
            <a:r>
              <a:rPr sz="1600" spc="-5" dirty="0">
                <a:latin typeface="Calibri"/>
                <a:cs typeface="Calibri"/>
                <a:hlinkClick r:id="rId4"/>
              </a:rPr>
              <a:t>закона.</a:t>
            </a:r>
            <a:endParaRPr sz="1600">
              <a:latin typeface="Calibri"/>
              <a:cs typeface="Calibri"/>
            </a:endParaRPr>
          </a:p>
          <a:p>
            <a:pPr marL="213995" indent="-201930">
              <a:lnSpc>
                <a:spcPct val="100000"/>
              </a:lnSpc>
              <a:buAutoNum type="arabicPeriod" startAt="4"/>
              <a:tabLst>
                <a:tab pos="214629" algn="l"/>
              </a:tabLst>
            </a:pPr>
            <a:r>
              <a:rPr sz="1600" spc="-5" dirty="0">
                <a:latin typeface="Calibri"/>
                <a:cs typeface="Calibri"/>
              </a:rPr>
              <a:t>Использование простой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электронной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подписи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для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подписания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электронных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документов,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содержащих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сведения,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составляющие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государственную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тайну,</a:t>
            </a:r>
            <a:r>
              <a:rPr sz="1600" spc="-5" dirty="0">
                <a:latin typeface="Calibri"/>
                <a:cs typeface="Calibri"/>
              </a:rPr>
              <a:t> или</a:t>
            </a:r>
            <a:r>
              <a:rPr sz="1600" dirty="0">
                <a:latin typeface="Calibri"/>
                <a:cs typeface="Calibri"/>
              </a:rPr>
              <a:t> в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информационной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системе,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содержащей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сведения,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составляющие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государственную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тайну,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5" dirty="0">
                <a:latin typeface="Calibri"/>
                <a:cs typeface="Calibri"/>
              </a:rPr>
              <a:t>не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допускается.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47" y="316941"/>
            <a:ext cx="12189460" cy="6118225"/>
            <a:chOff x="3047" y="316941"/>
            <a:chExt cx="12189460" cy="61182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7" y="316941"/>
              <a:ext cx="12188952" cy="611797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20624" y="640079"/>
              <a:ext cx="11402695" cy="5367655"/>
            </a:xfrm>
            <a:custGeom>
              <a:avLst/>
              <a:gdLst/>
              <a:ahLst/>
              <a:cxnLst/>
              <a:rect l="l" t="t" r="r" b="b"/>
              <a:pathLst>
                <a:path w="11402695" h="5367655">
                  <a:moveTo>
                    <a:pt x="11030839" y="0"/>
                  </a:moveTo>
                  <a:lnTo>
                    <a:pt x="371754" y="0"/>
                  </a:lnTo>
                  <a:lnTo>
                    <a:pt x="325123" y="2897"/>
                  </a:lnTo>
                  <a:lnTo>
                    <a:pt x="280220" y="11357"/>
                  </a:lnTo>
                  <a:lnTo>
                    <a:pt x="237394" y="25029"/>
                  </a:lnTo>
                  <a:lnTo>
                    <a:pt x="196993" y="43567"/>
                  </a:lnTo>
                  <a:lnTo>
                    <a:pt x="159365" y="66620"/>
                  </a:lnTo>
                  <a:lnTo>
                    <a:pt x="124859" y="93839"/>
                  </a:lnTo>
                  <a:lnTo>
                    <a:pt x="93824" y="124876"/>
                  </a:lnTo>
                  <a:lnTo>
                    <a:pt x="66607" y="159382"/>
                  </a:lnTo>
                  <a:lnTo>
                    <a:pt x="43558" y="197007"/>
                  </a:lnTo>
                  <a:lnTo>
                    <a:pt x="25024" y="237403"/>
                  </a:lnTo>
                  <a:lnTo>
                    <a:pt x="11354" y="280222"/>
                  </a:lnTo>
                  <a:lnTo>
                    <a:pt x="2896" y="325113"/>
                  </a:lnTo>
                  <a:lnTo>
                    <a:pt x="0" y="371729"/>
                  </a:lnTo>
                  <a:lnTo>
                    <a:pt x="0" y="4995773"/>
                  </a:lnTo>
                  <a:lnTo>
                    <a:pt x="2896" y="5042404"/>
                  </a:lnTo>
                  <a:lnTo>
                    <a:pt x="11354" y="5087307"/>
                  </a:lnTo>
                  <a:lnTo>
                    <a:pt x="25024" y="5130133"/>
                  </a:lnTo>
                  <a:lnTo>
                    <a:pt x="43558" y="5170534"/>
                  </a:lnTo>
                  <a:lnTo>
                    <a:pt x="66607" y="5208162"/>
                  </a:lnTo>
                  <a:lnTo>
                    <a:pt x="93824" y="5242668"/>
                  </a:lnTo>
                  <a:lnTo>
                    <a:pt x="124859" y="5273703"/>
                  </a:lnTo>
                  <a:lnTo>
                    <a:pt x="159365" y="5300920"/>
                  </a:lnTo>
                  <a:lnTo>
                    <a:pt x="196993" y="5323969"/>
                  </a:lnTo>
                  <a:lnTo>
                    <a:pt x="237394" y="5342503"/>
                  </a:lnTo>
                  <a:lnTo>
                    <a:pt x="280220" y="5356173"/>
                  </a:lnTo>
                  <a:lnTo>
                    <a:pt x="325123" y="5364631"/>
                  </a:lnTo>
                  <a:lnTo>
                    <a:pt x="371754" y="5367528"/>
                  </a:lnTo>
                  <a:lnTo>
                    <a:pt x="11030839" y="5367528"/>
                  </a:lnTo>
                  <a:lnTo>
                    <a:pt x="11077454" y="5364631"/>
                  </a:lnTo>
                  <a:lnTo>
                    <a:pt x="11122345" y="5356173"/>
                  </a:lnTo>
                  <a:lnTo>
                    <a:pt x="11165164" y="5342503"/>
                  </a:lnTo>
                  <a:lnTo>
                    <a:pt x="11205560" y="5323969"/>
                  </a:lnTo>
                  <a:lnTo>
                    <a:pt x="11243185" y="5300920"/>
                  </a:lnTo>
                  <a:lnTo>
                    <a:pt x="11277691" y="5273703"/>
                  </a:lnTo>
                  <a:lnTo>
                    <a:pt x="11308728" y="5242668"/>
                  </a:lnTo>
                  <a:lnTo>
                    <a:pt x="11335947" y="5208162"/>
                  </a:lnTo>
                  <a:lnTo>
                    <a:pt x="11359000" y="5170534"/>
                  </a:lnTo>
                  <a:lnTo>
                    <a:pt x="11377538" y="5130133"/>
                  </a:lnTo>
                  <a:lnTo>
                    <a:pt x="11391210" y="5087307"/>
                  </a:lnTo>
                  <a:lnTo>
                    <a:pt x="11399670" y="5042404"/>
                  </a:lnTo>
                  <a:lnTo>
                    <a:pt x="11402568" y="4995773"/>
                  </a:lnTo>
                  <a:lnTo>
                    <a:pt x="11402568" y="371729"/>
                  </a:lnTo>
                  <a:lnTo>
                    <a:pt x="11399670" y="325113"/>
                  </a:lnTo>
                  <a:lnTo>
                    <a:pt x="11391210" y="280222"/>
                  </a:lnTo>
                  <a:lnTo>
                    <a:pt x="11377538" y="237403"/>
                  </a:lnTo>
                  <a:lnTo>
                    <a:pt x="11359000" y="197007"/>
                  </a:lnTo>
                  <a:lnTo>
                    <a:pt x="11335947" y="159382"/>
                  </a:lnTo>
                  <a:lnTo>
                    <a:pt x="11308728" y="124876"/>
                  </a:lnTo>
                  <a:lnTo>
                    <a:pt x="11277691" y="93839"/>
                  </a:lnTo>
                  <a:lnTo>
                    <a:pt x="11243185" y="66620"/>
                  </a:lnTo>
                  <a:lnTo>
                    <a:pt x="11205560" y="43567"/>
                  </a:lnTo>
                  <a:lnTo>
                    <a:pt x="11165164" y="25029"/>
                  </a:lnTo>
                  <a:lnTo>
                    <a:pt x="11122345" y="11357"/>
                  </a:lnTo>
                  <a:lnTo>
                    <a:pt x="11077454" y="2897"/>
                  </a:lnTo>
                  <a:lnTo>
                    <a:pt x="110308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84"/>
              </a:spcBef>
            </a:pPr>
            <a:r>
              <a:rPr dirty="0"/>
              <a:t>Статья</a:t>
            </a:r>
            <a:r>
              <a:rPr spc="-30" dirty="0"/>
              <a:t> </a:t>
            </a:r>
            <a:r>
              <a:rPr spc="-5" dirty="0"/>
              <a:t>29.</a:t>
            </a:r>
            <a:r>
              <a:rPr spc="10" dirty="0"/>
              <a:t> </a:t>
            </a:r>
            <a:r>
              <a:rPr spc="5" dirty="0"/>
              <a:t>Информационная</a:t>
            </a:r>
            <a:r>
              <a:rPr spc="-50" dirty="0"/>
              <a:t> </a:t>
            </a:r>
            <a:r>
              <a:rPr spc="-5" dirty="0"/>
              <a:t>открытость</a:t>
            </a:r>
            <a:r>
              <a:rPr spc="-45" dirty="0"/>
              <a:t> </a:t>
            </a:r>
            <a:r>
              <a:rPr spc="-5" dirty="0"/>
              <a:t>образовательной </a:t>
            </a:r>
            <a:r>
              <a:rPr spc="-620" dirty="0"/>
              <a:t> </a:t>
            </a:r>
            <a:r>
              <a:rPr dirty="0"/>
              <a:t>организации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7244" y="2021535"/>
            <a:ext cx="10267950" cy="3447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3. Информация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документы,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указанные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части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настоящей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статьи,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если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они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соответствии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alibri"/>
                <a:cs typeface="Calibri"/>
              </a:rPr>
              <a:t>законодательством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Российской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Федерации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 </a:t>
            </a:r>
            <a:r>
              <a:rPr sz="1800" spc="-10" dirty="0">
                <a:latin typeface="Calibri"/>
                <a:cs typeface="Calibri"/>
              </a:rPr>
              <a:t>отнесены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сведениям, составляющим </a:t>
            </a:r>
            <a:r>
              <a:rPr sz="1800" spc="-10" dirty="0">
                <a:latin typeface="Calibri"/>
                <a:cs typeface="Calibri"/>
              </a:rPr>
              <a:t>государственную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иную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охраняемую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законом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тайну,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подлежат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размещению</a:t>
            </a:r>
            <a:r>
              <a:rPr sz="18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на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официальном</a:t>
            </a:r>
            <a:r>
              <a:rPr sz="18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сайте</a:t>
            </a:r>
            <a:r>
              <a:rPr sz="18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образовательной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организации</a:t>
            </a:r>
            <a:r>
              <a:rPr sz="18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18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сети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"Интернет"</a:t>
            </a:r>
            <a:r>
              <a:rPr sz="1800" spc="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обновлению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в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течение</a:t>
            </a:r>
            <a:r>
              <a:rPr sz="1800" spc="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десяти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рабочих</a:t>
            </a:r>
            <a:r>
              <a:rPr sz="18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дней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со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дня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их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создания,</a:t>
            </a:r>
            <a:endParaRPr sz="1800">
              <a:latin typeface="Calibri"/>
              <a:cs typeface="Calibri"/>
            </a:endParaRPr>
          </a:p>
          <a:p>
            <a:pPr marL="12700" marR="78105">
              <a:lnSpc>
                <a:spcPct val="100000"/>
              </a:lnSpc>
            </a:pP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получения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или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внесения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них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соответствующих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изменений.</a:t>
            </a:r>
            <a:r>
              <a:rPr sz="1800" spc="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Порядок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размещения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 официальном 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сайте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организации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сети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"Интернет"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обновления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информации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 </a:t>
            </a:r>
            <a:r>
              <a:rPr sz="1800" spc="-5" dirty="0">
                <a:latin typeface="Calibri"/>
                <a:cs typeface="Calibri"/>
              </a:rPr>
              <a:t>образовательной </a:t>
            </a:r>
            <a:r>
              <a:rPr sz="1800" dirty="0">
                <a:latin typeface="Calibri"/>
                <a:cs typeface="Calibri"/>
              </a:rPr>
              <a:t> организации,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том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числе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ее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содержание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форма ее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предоставления,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устанавливается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Правительством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Российской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Федерации.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Требования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структуре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официального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сайта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организации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сети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"Интернет"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формату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представления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информации,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указанной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части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настоящей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статьи,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alibri"/>
                <a:cs typeface="Calibri"/>
              </a:rPr>
              <a:t>устанавливаются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федеральным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органом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исполнительной </a:t>
            </a:r>
            <a:r>
              <a:rPr sz="1800" spc="-5" dirty="0">
                <a:latin typeface="Calibri"/>
                <a:cs typeface="Calibri"/>
              </a:rPr>
              <a:t>власти,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осуществляющим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функции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контролю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5" dirty="0">
                <a:latin typeface="Calibri"/>
                <a:cs typeface="Calibri"/>
              </a:rPr>
              <a:t> надзору </a:t>
            </a:r>
            <a:r>
              <a:rPr sz="1800" dirty="0">
                <a:latin typeface="Calibri"/>
                <a:cs typeface="Calibri"/>
              </a:rPr>
              <a:t>в </a:t>
            </a:r>
            <a:r>
              <a:rPr sz="1800" spc="-5" dirty="0">
                <a:latin typeface="Calibri"/>
                <a:cs typeface="Calibri"/>
              </a:rPr>
              <a:t>сфере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образования.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1800" dirty="0">
                <a:latin typeface="Calibri"/>
                <a:cs typeface="Calibri"/>
              </a:rPr>
              <a:t>(в</a:t>
            </a:r>
            <a:r>
              <a:rPr sz="1800" spc="-15" dirty="0">
                <a:latin typeface="Calibri"/>
                <a:cs typeface="Calibri"/>
              </a:rPr>
              <a:t> ред.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Федерального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закона </a:t>
            </a:r>
            <a:r>
              <a:rPr sz="1800" spc="-10" dirty="0">
                <a:latin typeface="Calibri"/>
                <a:cs typeface="Calibri"/>
              </a:rPr>
              <a:t>от </a:t>
            </a:r>
            <a:r>
              <a:rPr sz="1800" dirty="0">
                <a:latin typeface="Calibri"/>
                <a:cs typeface="Calibri"/>
              </a:rPr>
              <a:t>13.06.2023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251-Ф)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47" y="316941"/>
            <a:ext cx="12189460" cy="6118225"/>
            <a:chOff x="3047" y="316941"/>
            <a:chExt cx="12189460" cy="61182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7" y="316941"/>
              <a:ext cx="12188952" cy="611797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20624" y="640079"/>
              <a:ext cx="11402695" cy="5367655"/>
            </a:xfrm>
            <a:custGeom>
              <a:avLst/>
              <a:gdLst/>
              <a:ahLst/>
              <a:cxnLst/>
              <a:rect l="l" t="t" r="r" b="b"/>
              <a:pathLst>
                <a:path w="11402695" h="5367655">
                  <a:moveTo>
                    <a:pt x="11030839" y="0"/>
                  </a:moveTo>
                  <a:lnTo>
                    <a:pt x="371754" y="0"/>
                  </a:lnTo>
                  <a:lnTo>
                    <a:pt x="325123" y="2897"/>
                  </a:lnTo>
                  <a:lnTo>
                    <a:pt x="280220" y="11357"/>
                  </a:lnTo>
                  <a:lnTo>
                    <a:pt x="237394" y="25029"/>
                  </a:lnTo>
                  <a:lnTo>
                    <a:pt x="196993" y="43567"/>
                  </a:lnTo>
                  <a:lnTo>
                    <a:pt x="159365" y="66620"/>
                  </a:lnTo>
                  <a:lnTo>
                    <a:pt x="124859" y="93839"/>
                  </a:lnTo>
                  <a:lnTo>
                    <a:pt x="93824" y="124876"/>
                  </a:lnTo>
                  <a:lnTo>
                    <a:pt x="66607" y="159382"/>
                  </a:lnTo>
                  <a:lnTo>
                    <a:pt x="43558" y="197007"/>
                  </a:lnTo>
                  <a:lnTo>
                    <a:pt x="25024" y="237403"/>
                  </a:lnTo>
                  <a:lnTo>
                    <a:pt x="11354" y="280222"/>
                  </a:lnTo>
                  <a:lnTo>
                    <a:pt x="2896" y="325113"/>
                  </a:lnTo>
                  <a:lnTo>
                    <a:pt x="0" y="371729"/>
                  </a:lnTo>
                  <a:lnTo>
                    <a:pt x="0" y="4995773"/>
                  </a:lnTo>
                  <a:lnTo>
                    <a:pt x="2896" y="5042404"/>
                  </a:lnTo>
                  <a:lnTo>
                    <a:pt x="11354" y="5087307"/>
                  </a:lnTo>
                  <a:lnTo>
                    <a:pt x="25024" y="5130133"/>
                  </a:lnTo>
                  <a:lnTo>
                    <a:pt x="43558" y="5170534"/>
                  </a:lnTo>
                  <a:lnTo>
                    <a:pt x="66607" y="5208162"/>
                  </a:lnTo>
                  <a:lnTo>
                    <a:pt x="93824" y="5242668"/>
                  </a:lnTo>
                  <a:lnTo>
                    <a:pt x="124859" y="5273703"/>
                  </a:lnTo>
                  <a:lnTo>
                    <a:pt x="159365" y="5300920"/>
                  </a:lnTo>
                  <a:lnTo>
                    <a:pt x="196993" y="5323969"/>
                  </a:lnTo>
                  <a:lnTo>
                    <a:pt x="237394" y="5342503"/>
                  </a:lnTo>
                  <a:lnTo>
                    <a:pt x="280220" y="5356173"/>
                  </a:lnTo>
                  <a:lnTo>
                    <a:pt x="325123" y="5364631"/>
                  </a:lnTo>
                  <a:lnTo>
                    <a:pt x="371754" y="5367528"/>
                  </a:lnTo>
                  <a:lnTo>
                    <a:pt x="11030839" y="5367528"/>
                  </a:lnTo>
                  <a:lnTo>
                    <a:pt x="11077454" y="5364631"/>
                  </a:lnTo>
                  <a:lnTo>
                    <a:pt x="11122345" y="5356173"/>
                  </a:lnTo>
                  <a:lnTo>
                    <a:pt x="11165164" y="5342503"/>
                  </a:lnTo>
                  <a:lnTo>
                    <a:pt x="11205560" y="5323969"/>
                  </a:lnTo>
                  <a:lnTo>
                    <a:pt x="11243185" y="5300920"/>
                  </a:lnTo>
                  <a:lnTo>
                    <a:pt x="11277691" y="5273703"/>
                  </a:lnTo>
                  <a:lnTo>
                    <a:pt x="11308728" y="5242668"/>
                  </a:lnTo>
                  <a:lnTo>
                    <a:pt x="11335947" y="5208162"/>
                  </a:lnTo>
                  <a:lnTo>
                    <a:pt x="11359000" y="5170534"/>
                  </a:lnTo>
                  <a:lnTo>
                    <a:pt x="11377538" y="5130133"/>
                  </a:lnTo>
                  <a:lnTo>
                    <a:pt x="11391210" y="5087307"/>
                  </a:lnTo>
                  <a:lnTo>
                    <a:pt x="11399670" y="5042404"/>
                  </a:lnTo>
                  <a:lnTo>
                    <a:pt x="11402568" y="4995773"/>
                  </a:lnTo>
                  <a:lnTo>
                    <a:pt x="11402568" y="371729"/>
                  </a:lnTo>
                  <a:lnTo>
                    <a:pt x="11399670" y="325113"/>
                  </a:lnTo>
                  <a:lnTo>
                    <a:pt x="11391210" y="280222"/>
                  </a:lnTo>
                  <a:lnTo>
                    <a:pt x="11377538" y="237403"/>
                  </a:lnTo>
                  <a:lnTo>
                    <a:pt x="11359000" y="197007"/>
                  </a:lnTo>
                  <a:lnTo>
                    <a:pt x="11335947" y="159382"/>
                  </a:lnTo>
                  <a:lnTo>
                    <a:pt x="11308728" y="124876"/>
                  </a:lnTo>
                  <a:lnTo>
                    <a:pt x="11277691" y="93839"/>
                  </a:lnTo>
                  <a:lnTo>
                    <a:pt x="11243185" y="66620"/>
                  </a:lnTo>
                  <a:lnTo>
                    <a:pt x="11205560" y="43567"/>
                  </a:lnTo>
                  <a:lnTo>
                    <a:pt x="11165164" y="25029"/>
                  </a:lnTo>
                  <a:lnTo>
                    <a:pt x="11122345" y="11357"/>
                  </a:lnTo>
                  <a:lnTo>
                    <a:pt x="11077454" y="2897"/>
                  </a:lnTo>
                  <a:lnTo>
                    <a:pt x="110308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917244" y="2134361"/>
            <a:ext cx="1035875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4.</a:t>
            </a:r>
            <a:r>
              <a:rPr sz="1800" spc="5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Информация</a:t>
            </a:r>
            <a:r>
              <a:rPr sz="1800" spc="5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5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документы</a:t>
            </a:r>
            <a:r>
              <a:rPr sz="1800" spc="5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5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деятельности</a:t>
            </a:r>
            <a:r>
              <a:rPr sz="1800" spc="5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spc="5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организации,</a:t>
            </a:r>
            <a:r>
              <a:rPr sz="1800" spc="5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не</a:t>
            </a:r>
            <a:r>
              <a:rPr sz="1800" spc="5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указанные</a:t>
            </a:r>
            <a:r>
              <a:rPr sz="1800" spc="5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5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части</a:t>
            </a:r>
            <a:endParaRPr sz="1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2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настоящей</a:t>
            </a:r>
            <a:r>
              <a:rPr sz="1800" spc="-5" dirty="0">
                <a:latin typeface="Calibri"/>
                <a:cs typeface="Calibri"/>
              </a:rPr>
              <a:t> статьи,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представляются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руководителем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(заместителем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руководителя)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образовательной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организации по обращению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гражданина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либо должностного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лица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государственного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органа или органа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местного</a:t>
            </a:r>
            <a:r>
              <a:rPr sz="1800" spc="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самоуправления</a:t>
            </a:r>
            <a:r>
              <a:rPr sz="1800" spc="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1800" spc="7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случаях</a:t>
            </a:r>
            <a:r>
              <a:rPr sz="1800" spc="7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800" spc="7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порядке,</a:t>
            </a:r>
            <a:r>
              <a:rPr sz="1800" spc="7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предусмотренных</a:t>
            </a:r>
            <a:r>
              <a:rPr sz="1800" spc="7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законодательством</a:t>
            </a:r>
            <a:r>
              <a:rPr sz="1800" spc="7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Российской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7244" y="3231591"/>
            <a:ext cx="103625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5890" algn="l"/>
                <a:tab pos="3121660" algn="l"/>
                <a:tab pos="4613275" algn="l"/>
                <a:tab pos="6225540" algn="l"/>
                <a:tab pos="6570345" algn="l"/>
                <a:tab pos="8112759" algn="l"/>
                <a:tab pos="9984740" algn="l"/>
              </a:tabLst>
            </a:pP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Ф</a:t>
            </a:r>
            <a:r>
              <a:rPr sz="1800" spc="-35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ци</a:t>
            </a:r>
            <a:r>
              <a:rPr sz="1800" spc="20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.	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П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1800" spc="-35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с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та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в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ле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ние	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нф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ма</a:t>
            </a: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ц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и	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ганиз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ц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я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м	о	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д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я</a:t>
            </a:r>
            <a:r>
              <a:rPr sz="1800" spc="-30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1800" spc="-35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ль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нос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и	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г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с</a:t>
            </a:r>
            <a:r>
              <a:rPr sz="1800" spc="-75" dirty="0">
                <a:solidFill>
                  <a:srgbClr val="FF0000"/>
                </a:solidFill>
                <a:latin typeface="Calibri"/>
                <a:cs typeface="Calibri"/>
              </a:rPr>
              <a:t>у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да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с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тв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й	</a:t>
            </a:r>
            <a:r>
              <a:rPr sz="1800" spc="5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л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7244" y="3378929"/>
            <a:ext cx="9525000" cy="829944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муниципальной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образовательной</a:t>
            </a:r>
            <a:r>
              <a:rPr sz="18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организации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осуществляется</a:t>
            </a:r>
            <a:r>
              <a:rPr sz="18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учредителем</a:t>
            </a:r>
            <a:r>
              <a:rPr sz="1800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такой</a:t>
            </a:r>
            <a:r>
              <a:rPr sz="18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организации.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800" dirty="0">
                <a:latin typeface="Calibri"/>
                <a:cs typeface="Calibri"/>
              </a:rPr>
              <a:t>(часть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4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введена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Федеральным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законом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от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14.07.2022 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298-ФЗ)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84"/>
              </a:spcBef>
            </a:pPr>
            <a:r>
              <a:rPr dirty="0"/>
              <a:t>Статья</a:t>
            </a:r>
            <a:r>
              <a:rPr spc="-30" dirty="0"/>
              <a:t> </a:t>
            </a:r>
            <a:r>
              <a:rPr spc="-5" dirty="0"/>
              <a:t>29.</a:t>
            </a:r>
            <a:r>
              <a:rPr spc="10" dirty="0"/>
              <a:t> </a:t>
            </a:r>
            <a:r>
              <a:rPr spc="5" dirty="0"/>
              <a:t>Информационная</a:t>
            </a:r>
            <a:r>
              <a:rPr spc="-50" dirty="0"/>
              <a:t> </a:t>
            </a:r>
            <a:r>
              <a:rPr spc="-5" dirty="0"/>
              <a:t>открытость</a:t>
            </a:r>
            <a:r>
              <a:rPr spc="-45" dirty="0"/>
              <a:t> </a:t>
            </a:r>
            <a:r>
              <a:rPr spc="-5" dirty="0"/>
              <a:t>образовательной </a:t>
            </a:r>
            <a:r>
              <a:rPr spc="-620" dirty="0"/>
              <a:t> </a:t>
            </a:r>
            <a:r>
              <a:rPr dirty="0"/>
              <a:t>организации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7999"/>
            <a:chOff x="0" y="0"/>
            <a:chExt cx="12192000" cy="685799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799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6136" y="106679"/>
              <a:ext cx="11497310" cy="6751320"/>
            </a:xfrm>
            <a:custGeom>
              <a:avLst/>
              <a:gdLst/>
              <a:ahLst/>
              <a:cxnLst/>
              <a:rect l="l" t="t" r="r" b="b"/>
              <a:pathLst>
                <a:path w="11497310" h="6751320">
                  <a:moveTo>
                    <a:pt x="11025251" y="0"/>
                  </a:moveTo>
                  <a:lnTo>
                    <a:pt x="471817" y="0"/>
                  </a:lnTo>
                  <a:lnTo>
                    <a:pt x="423576" y="2435"/>
                  </a:lnTo>
                  <a:lnTo>
                    <a:pt x="376729" y="9584"/>
                  </a:lnTo>
                  <a:lnTo>
                    <a:pt x="331513" y="21208"/>
                  </a:lnTo>
                  <a:lnTo>
                    <a:pt x="288164" y="37072"/>
                  </a:lnTo>
                  <a:lnTo>
                    <a:pt x="246920" y="56937"/>
                  </a:lnTo>
                  <a:lnTo>
                    <a:pt x="208019" y="80568"/>
                  </a:lnTo>
                  <a:lnTo>
                    <a:pt x="171697" y="107726"/>
                  </a:lnTo>
                  <a:lnTo>
                    <a:pt x="138191" y="138175"/>
                  </a:lnTo>
                  <a:lnTo>
                    <a:pt x="107739" y="171679"/>
                  </a:lnTo>
                  <a:lnTo>
                    <a:pt x="80578" y="207999"/>
                  </a:lnTo>
                  <a:lnTo>
                    <a:pt x="56945" y="246899"/>
                  </a:lnTo>
                  <a:lnTo>
                    <a:pt x="37077" y="288143"/>
                  </a:lnTo>
                  <a:lnTo>
                    <a:pt x="21211" y="331492"/>
                  </a:lnTo>
                  <a:lnTo>
                    <a:pt x="9585" y="376710"/>
                  </a:lnTo>
                  <a:lnTo>
                    <a:pt x="2435" y="423560"/>
                  </a:lnTo>
                  <a:lnTo>
                    <a:pt x="0" y="471805"/>
                  </a:lnTo>
                  <a:lnTo>
                    <a:pt x="0" y="6340462"/>
                  </a:lnTo>
                  <a:lnTo>
                    <a:pt x="2435" y="6388703"/>
                  </a:lnTo>
                  <a:lnTo>
                    <a:pt x="9585" y="6435550"/>
                  </a:lnTo>
                  <a:lnTo>
                    <a:pt x="21211" y="6480766"/>
                  </a:lnTo>
                  <a:lnTo>
                    <a:pt x="37077" y="6524115"/>
                  </a:lnTo>
                  <a:lnTo>
                    <a:pt x="56945" y="6565359"/>
                  </a:lnTo>
                  <a:lnTo>
                    <a:pt x="80578" y="6604260"/>
                  </a:lnTo>
                  <a:lnTo>
                    <a:pt x="107739" y="6640582"/>
                  </a:lnTo>
                  <a:lnTo>
                    <a:pt x="138191" y="6674088"/>
                  </a:lnTo>
                  <a:lnTo>
                    <a:pt x="171697" y="6704540"/>
                  </a:lnTo>
                  <a:lnTo>
                    <a:pt x="208019" y="6731701"/>
                  </a:lnTo>
                  <a:lnTo>
                    <a:pt x="240309" y="6751317"/>
                  </a:lnTo>
                  <a:lnTo>
                    <a:pt x="11256767" y="6751317"/>
                  </a:lnTo>
                  <a:lnTo>
                    <a:pt x="11325376" y="6704540"/>
                  </a:lnTo>
                  <a:lnTo>
                    <a:pt x="11358880" y="6674088"/>
                  </a:lnTo>
                  <a:lnTo>
                    <a:pt x="11389329" y="6640582"/>
                  </a:lnTo>
                  <a:lnTo>
                    <a:pt x="11416487" y="6604260"/>
                  </a:lnTo>
                  <a:lnTo>
                    <a:pt x="11440118" y="6565359"/>
                  </a:lnTo>
                  <a:lnTo>
                    <a:pt x="11459983" y="6524115"/>
                  </a:lnTo>
                  <a:lnTo>
                    <a:pt x="11475847" y="6480766"/>
                  </a:lnTo>
                  <a:lnTo>
                    <a:pt x="11487471" y="6435550"/>
                  </a:lnTo>
                  <a:lnTo>
                    <a:pt x="11494620" y="6388703"/>
                  </a:lnTo>
                  <a:lnTo>
                    <a:pt x="11497056" y="6340462"/>
                  </a:lnTo>
                  <a:lnTo>
                    <a:pt x="11497056" y="471805"/>
                  </a:lnTo>
                  <a:lnTo>
                    <a:pt x="11494620" y="423560"/>
                  </a:lnTo>
                  <a:lnTo>
                    <a:pt x="11487471" y="376710"/>
                  </a:lnTo>
                  <a:lnTo>
                    <a:pt x="11475847" y="331492"/>
                  </a:lnTo>
                  <a:lnTo>
                    <a:pt x="11459983" y="288143"/>
                  </a:lnTo>
                  <a:lnTo>
                    <a:pt x="11440118" y="246899"/>
                  </a:lnTo>
                  <a:lnTo>
                    <a:pt x="11416487" y="207999"/>
                  </a:lnTo>
                  <a:lnTo>
                    <a:pt x="11389329" y="171679"/>
                  </a:lnTo>
                  <a:lnTo>
                    <a:pt x="11358880" y="138175"/>
                  </a:lnTo>
                  <a:lnTo>
                    <a:pt x="11325376" y="107726"/>
                  </a:lnTo>
                  <a:lnTo>
                    <a:pt x="11289056" y="80568"/>
                  </a:lnTo>
                  <a:lnTo>
                    <a:pt x="11250156" y="56937"/>
                  </a:lnTo>
                  <a:lnTo>
                    <a:pt x="11208912" y="37072"/>
                  </a:lnTo>
                  <a:lnTo>
                    <a:pt x="11165563" y="21208"/>
                  </a:lnTo>
                  <a:lnTo>
                    <a:pt x="11120345" y="9584"/>
                  </a:lnTo>
                  <a:lnTo>
                    <a:pt x="11073495" y="2435"/>
                  </a:lnTo>
                  <a:lnTo>
                    <a:pt x="110252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77341" y="1407410"/>
            <a:ext cx="10302240" cy="4029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06705">
              <a:lnSpc>
                <a:spcPct val="120100"/>
              </a:lnSpc>
              <a:spcBef>
                <a:spcPts val="95"/>
              </a:spcBef>
            </a:pPr>
            <a:r>
              <a:rPr sz="1800" spc="-5" dirty="0">
                <a:latin typeface="Calibri"/>
                <a:cs typeface="Calibri"/>
              </a:rPr>
              <a:t>Мониторинг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проводится </a:t>
            </a:r>
            <a:r>
              <a:rPr sz="1800" dirty="0">
                <a:latin typeface="Calibri"/>
                <a:cs typeface="Calibri"/>
              </a:rPr>
              <a:t>с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июня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14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ноября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показателям,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указанным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</a:t>
            </a:r>
            <a:r>
              <a:rPr sz="1800" spc="-10" dirty="0">
                <a:latin typeface="Calibri"/>
                <a:cs typeface="Calibri"/>
              </a:rPr>
              <a:t>приложении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Приказу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Рособрнадзора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№796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от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10.06.2019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«Об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установлении </a:t>
            </a:r>
            <a:r>
              <a:rPr sz="1800" spc="-10" dirty="0">
                <a:latin typeface="Calibri"/>
                <a:cs typeface="Calibri"/>
              </a:rPr>
              <a:t>процедуры,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сроков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проведения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показателей </a:t>
            </a:r>
            <a:r>
              <a:rPr sz="1800" spc="-5" dirty="0">
                <a:latin typeface="Calibri"/>
                <a:cs typeface="Calibri"/>
              </a:rPr>
              <a:t> мониторинга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системы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образования</a:t>
            </a:r>
            <a:r>
              <a:rPr sz="1800" spc="-10" dirty="0">
                <a:latin typeface="Calibri"/>
                <a:cs typeface="Calibri"/>
              </a:rPr>
              <a:t> Федеральной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службой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надзору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сфере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образования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науки».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С</a:t>
            </a:r>
            <a:r>
              <a:rPr sz="18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01.09.2024</a:t>
            </a:r>
            <a:r>
              <a:rPr sz="1800" b="1" spc="-5" dirty="0">
                <a:solidFill>
                  <a:srgbClr val="C00000"/>
                </a:solidFill>
                <a:latin typeface="Calibri"/>
                <a:cs typeface="Calibri"/>
              </a:rPr>
              <a:t> вступает</a:t>
            </a:r>
            <a:r>
              <a:rPr sz="1800" b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в</a:t>
            </a:r>
            <a:r>
              <a:rPr sz="1800" b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силу</a:t>
            </a:r>
            <a:r>
              <a:rPr sz="1800" b="1" spc="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Приказ</a:t>
            </a:r>
            <a:r>
              <a:rPr sz="1800" b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Рособрнадзора</a:t>
            </a:r>
            <a:r>
              <a:rPr sz="1800" b="1" spc="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Calibri"/>
                <a:cs typeface="Calibri"/>
              </a:rPr>
              <a:t>№1493.</a:t>
            </a:r>
            <a:endParaRPr sz="1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1415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1</a:t>
            </a:r>
            <a:r>
              <a:rPr sz="18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Calibri"/>
                <a:cs typeface="Calibri"/>
              </a:rPr>
              <a:t>июня</a:t>
            </a:r>
            <a:r>
              <a:rPr sz="1800" b="1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–</a:t>
            </a:r>
            <a:r>
              <a:rPr sz="1800" b="1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20</a:t>
            </a:r>
            <a:r>
              <a:rPr sz="18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Calibri"/>
                <a:cs typeface="Calibri"/>
              </a:rPr>
              <a:t>июня</a:t>
            </a:r>
            <a:r>
              <a:rPr sz="1800" b="1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1</a:t>
            </a:r>
            <a:r>
              <a:rPr sz="1800" b="1" spc="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октября</a:t>
            </a:r>
            <a:r>
              <a:rPr sz="1800" b="1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–</a:t>
            </a:r>
            <a:r>
              <a:rPr sz="1800" b="1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20</a:t>
            </a:r>
            <a:r>
              <a:rPr sz="1800" b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октября</a:t>
            </a:r>
            <a:r>
              <a:rPr sz="1800" spc="-10" dirty="0">
                <a:latin typeface="Calibri"/>
                <a:cs typeface="Calibri"/>
              </a:rPr>
              <a:t>: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Мониторинг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ОВЗ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(показатели,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указанные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подпункте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1.12</a:t>
            </a:r>
            <a:endParaRPr sz="18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434"/>
              </a:spcBef>
            </a:pPr>
            <a:r>
              <a:rPr sz="1800" dirty="0">
                <a:latin typeface="Calibri"/>
                <a:cs typeface="Calibri"/>
              </a:rPr>
              <a:t>пункта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приложения</a:t>
            </a:r>
            <a:r>
              <a:rPr sz="1800" dirty="0">
                <a:latin typeface="Calibri"/>
                <a:cs typeface="Calibri"/>
              </a:rPr>
              <a:t> к</a:t>
            </a:r>
            <a:r>
              <a:rPr sz="1800" spc="-5" dirty="0">
                <a:latin typeface="Calibri"/>
                <a:cs typeface="Calibri"/>
              </a:rPr>
              <a:t> приказу </a:t>
            </a:r>
            <a:r>
              <a:rPr sz="1800" dirty="0">
                <a:latin typeface="Calibri"/>
                <a:cs typeface="Calibri"/>
              </a:rPr>
              <a:t>№796 Рособрнадзора).</a:t>
            </a:r>
            <a:endParaRPr sz="1800">
              <a:latin typeface="Calibri"/>
              <a:cs typeface="Calibri"/>
            </a:endParaRPr>
          </a:p>
          <a:p>
            <a:pPr marL="241300" marR="166370" indent="-229235">
              <a:lnSpc>
                <a:spcPct val="120100"/>
              </a:lnSpc>
              <a:spcBef>
                <a:spcPts val="1005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1 </a:t>
            </a:r>
            <a:r>
              <a:rPr sz="1800" b="1" spc="-15" dirty="0">
                <a:solidFill>
                  <a:srgbClr val="C00000"/>
                </a:solidFill>
                <a:latin typeface="Calibri"/>
                <a:cs typeface="Calibri"/>
              </a:rPr>
              <a:t>июля</a:t>
            </a:r>
            <a:r>
              <a:rPr sz="1800" b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–</a:t>
            </a:r>
            <a:r>
              <a:rPr sz="1800" b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10</a:t>
            </a:r>
            <a:r>
              <a:rPr sz="18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октября</a:t>
            </a:r>
            <a:r>
              <a:rPr sz="1800" spc="-10" dirty="0">
                <a:latin typeface="Calibri"/>
                <a:cs typeface="Calibri"/>
              </a:rPr>
              <a:t>: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проверка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раздела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«Сведения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об </a:t>
            </a:r>
            <a:r>
              <a:rPr sz="1800" spc="-5" dirty="0">
                <a:latin typeface="Calibri"/>
                <a:cs typeface="Calibri"/>
              </a:rPr>
              <a:t>образовательной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организации».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Учитывая,</a:t>
            </a:r>
            <a:r>
              <a:rPr sz="1800" spc="-15" dirty="0">
                <a:latin typeface="Calibri"/>
                <a:cs typeface="Calibri"/>
              </a:rPr>
              <a:t> что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Приказ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Рособрнадзора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№ 1493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вступает</a:t>
            </a:r>
            <a:r>
              <a:rPr sz="1800" dirty="0">
                <a:latin typeface="Calibri"/>
                <a:cs typeface="Calibri"/>
              </a:rPr>
              <a:t> в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силу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01.09.2024,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проверка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будет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разделена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Calibri"/>
                <a:cs typeface="Calibri"/>
              </a:rPr>
              <a:t>на</a:t>
            </a:r>
            <a:r>
              <a:rPr sz="1800" b="1" spc="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2 </a:t>
            </a:r>
            <a:r>
              <a:rPr sz="1800" b="1" spc="-5" dirty="0">
                <a:solidFill>
                  <a:srgbClr val="C00000"/>
                </a:solidFill>
                <a:latin typeface="Calibri"/>
                <a:cs typeface="Calibri"/>
              </a:rPr>
              <a:t>этапа</a:t>
            </a: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. </a:t>
            </a:r>
            <a:r>
              <a:rPr sz="18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Часть </a:t>
            </a:r>
            <a:r>
              <a:rPr sz="1800" spc="-10" dirty="0">
                <a:latin typeface="Calibri"/>
                <a:cs typeface="Calibri"/>
              </a:rPr>
              <a:t>показателей,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требования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которым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остались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неизменными,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будет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проверена</a:t>
            </a:r>
            <a:r>
              <a:rPr sz="1800" spc="110" dirty="0"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до</a:t>
            </a:r>
            <a:r>
              <a:rPr sz="1800" b="1" spc="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10</a:t>
            </a:r>
            <a:r>
              <a:rPr sz="1800" b="1" spc="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сентября</a:t>
            </a:r>
            <a:r>
              <a:rPr sz="1800" spc="-10" dirty="0">
                <a:solidFill>
                  <a:srgbClr val="C00000"/>
                </a:solidFill>
                <a:latin typeface="Calibri"/>
                <a:cs typeface="Calibri"/>
              </a:rPr>
              <a:t>. </a:t>
            </a:r>
            <a:r>
              <a:rPr sz="1800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Показатели,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которых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коснулись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изменения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5" dirty="0">
                <a:latin typeface="Calibri"/>
                <a:cs typeface="Calibri"/>
              </a:rPr>
              <a:t> приказе</a:t>
            </a:r>
            <a:endParaRPr sz="18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434"/>
              </a:spcBef>
            </a:pPr>
            <a:r>
              <a:rPr sz="1800" dirty="0">
                <a:latin typeface="Calibri"/>
                <a:cs typeface="Calibri"/>
              </a:rPr>
              <a:t>№ </a:t>
            </a:r>
            <a:r>
              <a:rPr sz="1800" spc="-5" dirty="0">
                <a:latin typeface="Calibri"/>
                <a:cs typeface="Calibri"/>
              </a:rPr>
              <a:t>1493,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будут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проверены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с</a:t>
            </a:r>
            <a:r>
              <a:rPr sz="1800" b="1" spc="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11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сентября</a:t>
            </a:r>
            <a:r>
              <a:rPr sz="1800" b="1" spc="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до </a:t>
            </a: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10</a:t>
            </a:r>
            <a:r>
              <a:rPr sz="1800" b="1" spc="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libri"/>
                <a:cs typeface="Calibri"/>
              </a:rPr>
              <a:t>октября</a:t>
            </a:r>
            <a:r>
              <a:rPr sz="1800" spc="-10" dirty="0">
                <a:solidFill>
                  <a:srgbClr val="C0000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77341" y="354025"/>
            <a:ext cx="1006856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10" dirty="0"/>
              <a:t>Сроки </a:t>
            </a:r>
            <a:r>
              <a:rPr sz="4400" spc="-20" dirty="0"/>
              <a:t>проведения</a:t>
            </a:r>
            <a:r>
              <a:rPr sz="4400" spc="25" dirty="0"/>
              <a:t> </a:t>
            </a:r>
            <a:r>
              <a:rPr sz="4400" spc="-10" dirty="0"/>
              <a:t>мониторинга</a:t>
            </a:r>
            <a:r>
              <a:rPr sz="4400" spc="50" dirty="0"/>
              <a:t> </a:t>
            </a:r>
            <a:r>
              <a:rPr sz="4400" spc="-5" dirty="0"/>
              <a:t>и</a:t>
            </a:r>
            <a:r>
              <a:rPr sz="4400" dirty="0"/>
              <a:t> </a:t>
            </a:r>
            <a:r>
              <a:rPr sz="4400" spc="-15" dirty="0"/>
              <a:t>этапы:</a:t>
            </a:r>
            <a:endParaRPr sz="4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1141" y="2670429"/>
            <a:ext cx="3063240" cy="181546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3500"/>
              </a:lnSpc>
              <a:spcBef>
                <a:spcPts val="90"/>
              </a:spcBef>
            </a:pPr>
            <a:r>
              <a:rPr sz="3200" spc="-10" dirty="0"/>
              <a:t>1.</a:t>
            </a:r>
            <a:r>
              <a:rPr sz="3200" spc="-35" dirty="0"/>
              <a:t> </a:t>
            </a:r>
            <a:r>
              <a:rPr sz="3200" spc="-25" dirty="0"/>
              <a:t>Подраздел</a:t>
            </a:r>
            <a:endParaRPr sz="3200"/>
          </a:p>
          <a:p>
            <a:pPr marL="12700" marR="5080">
              <a:lnSpc>
                <a:spcPts val="5190"/>
              </a:lnSpc>
              <a:spcBef>
                <a:spcPts val="305"/>
              </a:spcBef>
            </a:pPr>
            <a:r>
              <a:rPr sz="4800" dirty="0"/>
              <a:t>«Осн</a:t>
            </a:r>
            <a:r>
              <a:rPr sz="4800" spc="20" dirty="0"/>
              <a:t>о</a:t>
            </a:r>
            <a:r>
              <a:rPr sz="4800" dirty="0"/>
              <a:t>вные  </a:t>
            </a:r>
            <a:r>
              <a:rPr sz="4800" spc="-20" dirty="0"/>
              <a:t>сведения»</a:t>
            </a:r>
            <a:endParaRPr sz="4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4407408" y="2246376"/>
            <a:ext cx="7556500" cy="3115310"/>
            <a:chOff x="4407408" y="2246376"/>
            <a:chExt cx="7556500" cy="31153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07408" y="2246376"/>
              <a:ext cx="7556246" cy="311505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928616" y="2694432"/>
              <a:ext cx="6547484" cy="2152015"/>
            </a:xfrm>
            <a:custGeom>
              <a:avLst/>
              <a:gdLst/>
              <a:ahLst/>
              <a:cxnLst/>
              <a:rect l="l" t="t" r="r" b="b"/>
              <a:pathLst>
                <a:path w="6547484" h="2152015">
                  <a:moveTo>
                    <a:pt x="6188456" y="0"/>
                  </a:moveTo>
                  <a:lnTo>
                    <a:pt x="358648" y="0"/>
                  </a:lnTo>
                  <a:lnTo>
                    <a:pt x="309972" y="3273"/>
                  </a:lnTo>
                  <a:lnTo>
                    <a:pt x="263289" y="12808"/>
                  </a:lnTo>
                  <a:lnTo>
                    <a:pt x="219027" y="28178"/>
                  </a:lnTo>
                  <a:lnTo>
                    <a:pt x="177611" y="48956"/>
                  </a:lnTo>
                  <a:lnTo>
                    <a:pt x="139470" y="74715"/>
                  </a:lnTo>
                  <a:lnTo>
                    <a:pt x="105028" y="105029"/>
                  </a:lnTo>
                  <a:lnTo>
                    <a:pt x="74715" y="139470"/>
                  </a:lnTo>
                  <a:lnTo>
                    <a:pt x="48956" y="177611"/>
                  </a:lnTo>
                  <a:lnTo>
                    <a:pt x="28178" y="219027"/>
                  </a:lnTo>
                  <a:lnTo>
                    <a:pt x="12808" y="263289"/>
                  </a:lnTo>
                  <a:lnTo>
                    <a:pt x="3273" y="309972"/>
                  </a:lnTo>
                  <a:lnTo>
                    <a:pt x="0" y="358647"/>
                  </a:lnTo>
                  <a:lnTo>
                    <a:pt x="0" y="1793239"/>
                  </a:lnTo>
                  <a:lnTo>
                    <a:pt x="3273" y="1841915"/>
                  </a:lnTo>
                  <a:lnTo>
                    <a:pt x="12808" y="1888598"/>
                  </a:lnTo>
                  <a:lnTo>
                    <a:pt x="28178" y="1932860"/>
                  </a:lnTo>
                  <a:lnTo>
                    <a:pt x="48956" y="1974276"/>
                  </a:lnTo>
                  <a:lnTo>
                    <a:pt x="74715" y="2012417"/>
                  </a:lnTo>
                  <a:lnTo>
                    <a:pt x="105029" y="2046858"/>
                  </a:lnTo>
                  <a:lnTo>
                    <a:pt x="139470" y="2077172"/>
                  </a:lnTo>
                  <a:lnTo>
                    <a:pt x="177611" y="2102931"/>
                  </a:lnTo>
                  <a:lnTo>
                    <a:pt x="219027" y="2123709"/>
                  </a:lnTo>
                  <a:lnTo>
                    <a:pt x="263289" y="2139079"/>
                  </a:lnTo>
                  <a:lnTo>
                    <a:pt x="309972" y="2148614"/>
                  </a:lnTo>
                  <a:lnTo>
                    <a:pt x="358648" y="2151887"/>
                  </a:lnTo>
                  <a:lnTo>
                    <a:pt x="6188456" y="2151887"/>
                  </a:lnTo>
                  <a:lnTo>
                    <a:pt x="6237131" y="2148614"/>
                  </a:lnTo>
                  <a:lnTo>
                    <a:pt x="6283814" y="2139079"/>
                  </a:lnTo>
                  <a:lnTo>
                    <a:pt x="6328076" y="2123709"/>
                  </a:lnTo>
                  <a:lnTo>
                    <a:pt x="6369492" y="2102931"/>
                  </a:lnTo>
                  <a:lnTo>
                    <a:pt x="6407633" y="2077172"/>
                  </a:lnTo>
                  <a:lnTo>
                    <a:pt x="6442074" y="2046858"/>
                  </a:lnTo>
                  <a:lnTo>
                    <a:pt x="6472388" y="2012417"/>
                  </a:lnTo>
                  <a:lnTo>
                    <a:pt x="6498147" y="1974276"/>
                  </a:lnTo>
                  <a:lnTo>
                    <a:pt x="6518925" y="1932860"/>
                  </a:lnTo>
                  <a:lnTo>
                    <a:pt x="6534295" y="1888598"/>
                  </a:lnTo>
                  <a:lnTo>
                    <a:pt x="6543830" y="1841915"/>
                  </a:lnTo>
                  <a:lnTo>
                    <a:pt x="6547104" y="1793239"/>
                  </a:lnTo>
                  <a:lnTo>
                    <a:pt x="6547104" y="358647"/>
                  </a:lnTo>
                  <a:lnTo>
                    <a:pt x="6543830" y="309972"/>
                  </a:lnTo>
                  <a:lnTo>
                    <a:pt x="6534295" y="263289"/>
                  </a:lnTo>
                  <a:lnTo>
                    <a:pt x="6518925" y="219027"/>
                  </a:lnTo>
                  <a:lnTo>
                    <a:pt x="6498147" y="177611"/>
                  </a:lnTo>
                  <a:lnTo>
                    <a:pt x="6472388" y="139470"/>
                  </a:lnTo>
                  <a:lnTo>
                    <a:pt x="6442075" y="105028"/>
                  </a:lnTo>
                  <a:lnTo>
                    <a:pt x="6407633" y="74715"/>
                  </a:lnTo>
                  <a:lnTo>
                    <a:pt x="6369492" y="48956"/>
                  </a:lnTo>
                  <a:lnTo>
                    <a:pt x="6328076" y="28178"/>
                  </a:lnTo>
                  <a:lnTo>
                    <a:pt x="6283814" y="12808"/>
                  </a:lnTo>
                  <a:lnTo>
                    <a:pt x="6237131" y="3273"/>
                  </a:lnTo>
                  <a:lnTo>
                    <a:pt x="618845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40207" y="2581655"/>
            <a:ext cx="3590925" cy="2508885"/>
            <a:chOff x="140207" y="2581655"/>
            <a:chExt cx="3590925" cy="250888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0207" y="2581655"/>
              <a:ext cx="3590544" cy="250863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640080" y="3029711"/>
              <a:ext cx="2624455" cy="1551940"/>
            </a:xfrm>
            <a:custGeom>
              <a:avLst/>
              <a:gdLst/>
              <a:ahLst/>
              <a:cxnLst/>
              <a:rect l="l" t="t" r="r" b="b"/>
              <a:pathLst>
                <a:path w="2624454" h="1551939">
                  <a:moveTo>
                    <a:pt x="2365756" y="0"/>
                  </a:moveTo>
                  <a:lnTo>
                    <a:pt x="258572" y="0"/>
                  </a:lnTo>
                  <a:lnTo>
                    <a:pt x="212095" y="4167"/>
                  </a:lnTo>
                  <a:lnTo>
                    <a:pt x="168350" y="16183"/>
                  </a:lnTo>
                  <a:lnTo>
                    <a:pt x="128068" y="35315"/>
                  </a:lnTo>
                  <a:lnTo>
                    <a:pt x="91980" y="60831"/>
                  </a:lnTo>
                  <a:lnTo>
                    <a:pt x="60815" y="92000"/>
                  </a:lnTo>
                  <a:lnTo>
                    <a:pt x="35304" y="128091"/>
                  </a:lnTo>
                  <a:lnTo>
                    <a:pt x="16177" y="168370"/>
                  </a:lnTo>
                  <a:lnTo>
                    <a:pt x="4166" y="212108"/>
                  </a:lnTo>
                  <a:lnTo>
                    <a:pt x="0" y="258572"/>
                  </a:lnTo>
                  <a:lnTo>
                    <a:pt x="0" y="1292860"/>
                  </a:lnTo>
                  <a:lnTo>
                    <a:pt x="4166" y="1339323"/>
                  </a:lnTo>
                  <a:lnTo>
                    <a:pt x="16177" y="1383061"/>
                  </a:lnTo>
                  <a:lnTo>
                    <a:pt x="35304" y="1423340"/>
                  </a:lnTo>
                  <a:lnTo>
                    <a:pt x="60815" y="1459431"/>
                  </a:lnTo>
                  <a:lnTo>
                    <a:pt x="91980" y="1490600"/>
                  </a:lnTo>
                  <a:lnTo>
                    <a:pt x="128068" y="1516116"/>
                  </a:lnTo>
                  <a:lnTo>
                    <a:pt x="168350" y="1535248"/>
                  </a:lnTo>
                  <a:lnTo>
                    <a:pt x="212095" y="1547264"/>
                  </a:lnTo>
                  <a:lnTo>
                    <a:pt x="258572" y="1551432"/>
                  </a:lnTo>
                  <a:lnTo>
                    <a:pt x="2365756" y="1551432"/>
                  </a:lnTo>
                  <a:lnTo>
                    <a:pt x="2412219" y="1547264"/>
                  </a:lnTo>
                  <a:lnTo>
                    <a:pt x="2455957" y="1535248"/>
                  </a:lnTo>
                  <a:lnTo>
                    <a:pt x="2496236" y="1516116"/>
                  </a:lnTo>
                  <a:lnTo>
                    <a:pt x="2532327" y="1490600"/>
                  </a:lnTo>
                  <a:lnTo>
                    <a:pt x="2563496" y="1459431"/>
                  </a:lnTo>
                  <a:lnTo>
                    <a:pt x="2589012" y="1423340"/>
                  </a:lnTo>
                  <a:lnTo>
                    <a:pt x="2608144" y="1383061"/>
                  </a:lnTo>
                  <a:lnTo>
                    <a:pt x="2620160" y="1339323"/>
                  </a:lnTo>
                  <a:lnTo>
                    <a:pt x="2624328" y="1292860"/>
                  </a:lnTo>
                  <a:lnTo>
                    <a:pt x="2624328" y="258572"/>
                  </a:lnTo>
                  <a:lnTo>
                    <a:pt x="2620160" y="212108"/>
                  </a:lnTo>
                  <a:lnTo>
                    <a:pt x="2608144" y="168370"/>
                  </a:lnTo>
                  <a:lnTo>
                    <a:pt x="2589012" y="128091"/>
                  </a:lnTo>
                  <a:lnTo>
                    <a:pt x="2563496" y="92000"/>
                  </a:lnTo>
                  <a:lnTo>
                    <a:pt x="2532327" y="60831"/>
                  </a:lnTo>
                  <a:lnTo>
                    <a:pt x="2496236" y="35315"/>
                  </a:lnTo>
                  <a:lnTo>
                    <a:pt x="2455957" y="16183"/>
                  </a:lnTo>
                  <a:lnTo>
                    <a:pt x="2412219" y="4167"/>
                  </a:lnTo>
                  <a:lnTo>
                    <a:pt x="236575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047699" y="3331540"/>
            <a:ext cx="1802764" cy="8813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13030" marR="5080" indent="-100965">
              <a:lnSpc>
                <a:spcPct val="100000"/>
              </a:lnSpc>
              <a:spcBef>
                <a:spcPts val="110"/>
              </a:spcBef>
            </a:pPr>
            <a:r>
              <a:rPr sz="2800" b="1" spc="5" dirty="0">
                <a:solidFill>
                  <a:srgbClr val="C00000"/>
                </a:solidFill>
                <a:latin typeface="Calibri"/>
                <a:cs typeface="Calibri"/>
              </a:rPr>
              <a:t>«Основные 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сведения»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529584" y="3547871"/>
            <a:ext cx="1066800" cy="512445"/>
          </a:xfrm>
          <a:custGeom>
            <a:avLst/>
            <a:gdLst/>
            <a:ahLst/>
            <a:cxnLst/>
            <a:rect l="l" t="t" r="r" b="b"/>
            <a:pathLst>
              <a:path w="1066800" h="512445">
                <a:moveTo>
                  <a:pt x="810767" y="0"/>
                </a:moveTo>
                <a:lnTo>
                  <a:pt x="0" y="0"/>
                </a:lnTo>
                <a:lnTo>
                  <a:pt x="256031" y="256031"/>
                </a:lnTo>
                <a:lnTo>
                  <a:pt x="0" y="512063"/>
                </a:lnTo>
                <a:lnTo>
                  <a:pt x="810767" y="512063"/>
                </a:lnTo>
                <a:lnTo>
                  <a:pt x="1066800" y="256031"/>
                </a:lnTo>
                <a:lnTo>
                  <a:pt x="810767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6481953" y="2935681"/>
            <a:ext cx="332612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Размещаются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основные</a:t>
            </a:r>
            <a:r>
              <a:rPr sz="1800"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сведения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9259" rIns="0" bIns="0" rtlCol="0">
            <a:spAutoFit/>
          </a:bodyPr>
          <a:lstStyle/>
          <a:p>
            <a:pPr marL="4102735" algn="ctr">
              <a:lnSpc>
                <a:spcPct val="100000"/>
              </a:lnSpc>
              <a:spcBef>
                <a:spcPts val="100"/>
              </a:spcBef>
            </a:pPr>
            <a:r>
              <a:rPr sz="1800" u="heavy" spc="-2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только</a:t>
            </a:r>
            <a:r>
              <a:rPr sz="1800" u="heavy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об</a:t>
            </a:r>
            <a:r>
              <a:rPr sz="1800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800" u="heavy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образовательной</a:t>
            </a:r>
            <a:r>
              <a:rPr sz="1800" u="heavy" spc="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организации.</a:t>
            </a:r>
            <a:endParaRPr sz="1800"/>
          </a:p>
          <a:p>
            <a:pPr marL="4098290" algn="ctr">
              <a:lnSpc>
                <a:spcPct val="100000"/>
              </a:lnSpc>
            </a:pP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Информация</a:t>
            </a:r>
            <a:r>
              <a:rPr sz="1800"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о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филиалах</a:t>
            </a:r>
            <a:r>
              <a:rPr sz="1800"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и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 представительствах,</a:t>
            </a:r>
            <a:endParaRPr sz="1800">
              <a:latin typeface="Calibri"/>
              <a:cs typeface="Calibri"/>
            </a:endParaRPr>
          </a:p>
          <a:p>
            <a:pPr marL="4098290" algn="ctr">
              <a:lnSpc>
                <a:spcPct val="100000"/>
              </a:lnSpc>
            </a:pP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в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 случае</a:t>
            </a:r>
            <a:r>
              <a:rPr sz="1800" b="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их</a:t>
            </a:r>
            <a:r>
              <a:rPr sz="1800"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alibri"/>
                <a:cs typeface="Calibri"/>
              </a:rPr>
              <a:t>наличия,</a:t>
            </a:r>
            <a:r>
              <a:rPr sz="1800"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10" dirty="0">
                <a:solidFill>
                  <a:srgbClr val="000000"/>
                </a:solidFill>
                <a:latin typeface="Calibri"/>
                <a:cs typeface="Calibri"/>
              </a:rPr>
              <a:t>должна</a:t>
            </a:r>
            <a:r>
              <a:rPr sz="1800"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размещаться</a:t>
            </a:r>
            <a:endParaRPr sz="1800">
              <a:latin typeface="Calibri"/>
              <a:cs typeface="Calibri"/>
            </a:endParaRPr>
          </a:p>
          <a:p>
            <a:pPr marL="4098290" algn="ctr">
              <a:lnSpc>
                <a:spcPct val="100000"/>
              </a:lnSpc>
            </a:pPr>
            <a:r>
              <a:rPr sz="1800" i="1" dirty="0">
                <a:solidFill>
                  <a:srgbClr val="000000"/>
                </a:solidFill>
                <a:latin typeface="Calibri"/>
                <a:cs typeface="Calibri"/>
              </a:rPr>
              <a:t>в</a:t>
            </a:r>
            <a:r>
              <a:rPr sz="1800" i="1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0000"/>
                </a:solidFill>
                <a:latin typeface="Calibri"/>
                <a:cs typeface="Calibri"/>
              </a:rPr>
              <a:t>подразделе </a:t>
            </a:r>
            <a:r>
              <a:rPr sz="1800" i="1" spc="-10" dirty="0">
                <a:solidFill>
                  <a:srgbClr val="000000"/>
                </a:solidFill>
                <a:latin typeface="Calibri"/>
                <a:cs typeface="Calibri"/>
              </a:rPr>
              <a:t>«Структура</a:t>
            </a:r>
            <a:r>
              <a:rPr sz="1800" i="1" spc="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00"/>
                </a:solidFill>
                <a:latin typeface="Calibri"/>
                <a:cs typeface="Calibri"/>
              </a:rPr>
              <a:t>и </a:t>
            </a:r>
            <a:r>
              <a:rPr sz="1800" i="1" spc="5" dirty="0">
                <a:solidFill>
                  <a:srgbClr val="000000"/>
                </a:solidFill>
                <a:latin typeface="Calibri"/>
                <a:cs typeface="Calibri"/>
              </a:rPr>
              <a:t>органы</a:t>
            </a:r>
            <a:r>
              <a:rPr sz="1800" i="1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0000"/>
                </a:solidFill>
                <a:latin typeface="Calibri"/>
                <a:cs typeface="Calibri"/>
              </a:rPr>
              <a:t>управления</a:t>
            </a:r>
            <a:endParaRPr sz="1800">
              <a:latin typeface="Calibri"/>
              <a:cs typeface="Calibri"/>
            </a:endParaRPr>
          </a:p>
          <a:p>
            <a:pPr marL="4103370" algn="ctr">
              <a:lnSpc>
                <a:spcPct val="100000"/>
              </a:lnSpc>
            </a:pPr>
            <a:r>
              <a:rPr sz="1800" i="1" dirty="0">
                <a:solidFill>
                  <a:srgbClr val="000000"/>
                </a:solidFill>
                <a:latin typeface="Calibri"/>
                <a:cs typeface="Calibri"/>
              </a:rPr>
              <a:t>образовательной</a:t>
            </a:r>
            <a:r>
              <a:rPr sz="1800" i="1" spc="-7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0000"/>
                </a:solidFill>
                <a:latin typeface="Calibri"/>
                <a:cs typeface="Calibri"/>
              </a:rPr>
              <a:t>организацией»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3749040"/>
            <a:ext cx="4064000" cy="3108960"/>
            <a:chOff x="0" y="3749040"/>
            <a:chExt cx="4064000" cy="3108960"/>
          </a:xfrm>
        </p:grpSpPr>
        <p:sp>
          <p:nvSpPr>
            <p:cNvPr id="3" name="object 3"/>
            <p:cNvSpPr/>
            <p:nvPr/>
          </p:nvSpPr>
          <p:spPr>
            <a:xfrm>
              <a:off x="0" y="3749040"/>
              <a:ext cx="4064000" cy="3108960"/>
            </a:xfrm>
            <a:custGeom>
              <a:avLst/>
              <a:gdLst/>
              <a:ahLst/>
              <a:cxnLst/>
              <a:rect l="l" t="t" r="r" b="b"/>
              <a:pathLst>
                <a:path w="4064000" h="3108959">
                  <a:moveTo>
                    <a:pt x="4064000" y="0"/>
                  </a:moveTo>
                  <a:lnTo>
                    <a:pt x="0" y="0"/>
                  </a:lnTo>
                  <a:lnTo>
                    <a:pt x="0" y="3108960"/>
                  </a:lnTo>
                  <a:lnTo>
                    <a:pt x="4064000" y="3108960"/>
                  </a:lnTo>
                  <a:lnTo>
                    <a:pt x="4064000" y="0"/>
                  </a:lnTo>
                  <a:close/>
                </a:path>
              </a:pathLst>
            </a:custGeom>
            <a:solidFill>
              <a:srgbClr val="FBFB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30936" y="4230624"/>
              <a:ext cx="48895" cy="6350"/>
            </a:xfrm>
            <a:custGeom>
              <a:avLst/>
              <a:gdLst/>
              <a:ahLst/>
              <a:cxnLst/>
              <a:rect l="l" t="t" r="r" b="b"/>
              <a:pathLst>
                <a:path w="48895" h="6350">
                  <a:moveTo>
                    <a:pt x="48767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48767" y="6095"/>
                  </a:lnTo>
                  <a:lnTo>
                    <a:pt x="4876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0" y="0"/>
          <a:ext cx="12193268" cy="6857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7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8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6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6484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725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Подраздел</a:t>
                      </a:r>
                      <a:r>
                        <a:rPr sz="2000" b="1" spc="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"Основные</a:t>
                      </a:r>
                      <a:r>
                        <a:rPr sz="2000" b="1" spc="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сведения"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1440" marR="6718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Приказ Федеральной службы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по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надзору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сфере </a:t>
                      </a:r>
                      <a:r>
                        <a:rPr sz="1200" b="1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образования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науки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04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августа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2023</a:t>
                      </a:r>
                      <a:r>
                        <a:rPr sz="1200" b="1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 №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1493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219075" marB="0">
                    <a:lnR w="12700">
                      <a:solidFill>
                        <a:srgbClr val="BEBEBE"/>
                      </a:solidFill>
                      <a:prstDash val="solid"/>
                    </a:lnR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600" b="1" spc="-5" dirty="0">
                          <a:latin typeface="Calibri"/>
                          <a:cs typeface="Calibri"/>
                        </a:rPr>
                        <a:t>Статья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29.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Информационная</a:t>
                      </a:r>
                      <a:r>
                        <a:rPr sz="16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открытость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образов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ой</a:t>
                      </a:r>
                      <a:r>
                        <a:rPr sz="16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орга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ац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и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2075" marR="16827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(№273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–ФЗ</a:t>
                      </a:r>
                      <a:r>
                        <a:rPr sz="1600" b="1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«Об</a:t>
                      </a:r>
                      <a:r>
                        <a:rPr sz="16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образовании</a:t>
                      </a:r>
                      <a:r>
                        <a:rPr sz="16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600" b="1" spc="-3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Федерации)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Правила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размещения на официальном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сайте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информационно-телекоммуникационной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сети "Интернет"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обновления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информации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3345" marR="437515">
                        <a:lnSpc>
                          <a:spcPct val="100000"/>
                        </a:lnSpc>
                      </a:pPr>
                      <a:r>
                        <a:rPr sz="1200" b="1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(от 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20 октября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2021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г. </a:t>
                      </a:r>
                      <a:r>
                        <a:rPr sz="1200" b="1" spc="-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1802)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BEBEBE"/>
                      </a:solidFill>
                      <a:prstDash val="solid"/>
                    </a:lnL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91440" marR="6267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полном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сокращенном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наличии)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наименовании </a:t>
                      </a:r>
                      <a:r>
                        <a:rPr sz="1100" spc="-229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;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92075" marR="70993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b="1" spc="-5" dirty="0">
                          <a:latin typeface="Calibri"/>
                          <a:cs typeface="Calibri"/>
                        </a:rPr>
                        <a:t>Часть 2.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Образовательные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 обеспечивают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открытость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доступность: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1)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информации: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а)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дате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создания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организации,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учредителе,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учредителях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организации,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 marR="16256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пре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тавите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твах</a:t>
                      </a:r>
                      <a:r>
                        <a:rPr sz="11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ф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иа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ах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о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вате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ьн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й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га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ации,  о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месте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нахождения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организации,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ее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представительств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филиалов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(при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наличии),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режиме, графике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работы,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контактных</a:t>
                      </a:r>
                      <a:r>
                        <a:rPr sz="1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телефонах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об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адресах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электронной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почты;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83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дате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создания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53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учредителе,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учредителях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организации;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283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месте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нахождения</a:t>
                      </a:r>
                      <a:r>
                        <a:rPr sz="1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5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режиме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графике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работы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организации;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91440" marR="7181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о контактных телефонах и адресах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электронной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почты </a:t>
                      </a:r>
                      <a:r>
                        <a:rPr sz="1100" spc="-2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организации;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8960">
                <a:tc>
                  <a:txBody>
                    <a:bodyPr/>
                    <a:lstStyle/>
                    <a:p>
                      <a:pPr marL="91440" marR="2260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о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местах осуществления образовательной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деятельности,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сведения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которых</a:t>
                      </a:r>
                      <a:r>
                        <a:rPr sz="11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соответствии</a:t>
                      </a:r>
                      <a:r>
                        <a:rPr sz="1100" spc="2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Федеральным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законом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N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273-ФЗ</a:t>
                      </a:r>
                      <a:r>
                        <a:rPr sz="1125" spc="-7" baseline="2592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125" baseline="259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не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включаются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соответствующую запись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 реестре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лицензий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осуществление</a:t>
                      </a:r>
                      <a:r>
                        <a:rPr sz="11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деятельности,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 marR="15367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перечисленных в Правилах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размещения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 официальном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сайте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информационно-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те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ко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мм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аци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й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ети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"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Ин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те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ет"</a:t>
                      </a:r>
                      <a:r>
                        <a:rPr sz="11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бн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ия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1440" marR="19113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информации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 образовательной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организации, утвержденных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постановлением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Правительства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Федерации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от 20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октября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2021</a:t>
                      </a:r>
                      <a:r>
                        <a:rPr sz="11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г.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1802</a:t>
                      </a:r>
                      <a:r>
                        <a:rPr sz="11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(далее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Правила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1802),</a:t>
                      </a:r>
                      <a:r>
                        <a:rPr sz="11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виде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адреса </a:t>
                      </a:r>
                      <a:r>
                        <a:rPr sz="1100" spc="-229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места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нахождения;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 marR="1828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З.1) о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местах осуществления образовательной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деятельности,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сведения о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которых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соответствии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с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настоящим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Федеральным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законом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не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включаются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соответствующую запись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 реестре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лицензий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осуществление</a:t>
                      </a:r>
                      <a:r>
                        <a:rPr sz="11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деятельности;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1682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12.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При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размещении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информации о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местах осуществления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деятельности, сведения о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которых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соответствии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100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u="sng" dirty="0">
                          <a:solidFill>
                            <a:srgbClr val="0462C1"/>
                          </a:solidFill>
                          <a:uFill>
                            <a:solidFill>
                              <a:srgbClr val="0462C1"/>
                            </a:solidFill>
                          </a:uFill>
                          <a:latin typeface="Calibri"/>
                          <a:cs typeface="Calibri"/>
                          <a:hlinkClick r:id="rId2"/>
                        </a:rPr>
                        <a:t>Федеральным </a:t>
                      </a:r>
                      <a:r>
                        <a:rPr sz="1100" u="sng" spc="-5" dirty="0">
                          <a:solidFill>
                            <a:srgbClr val="0462C1"/>
                          </a:solidFill>
                          <a:uFill>
                            <a:solidFill>
                              <a:srgbClr val="0462C1"/>
                            </a:solidFill>
                          </a:uFill>
                          <a:latin typeface="Calibri"/>
                          <a:cs typeface="Calibri"/>
                          <a:hlinkClick r:id="rId2"/>
                        </a:rPr>
                        <a:t>законом</a:t>
                      </a:r>
                      <a:r>
                        <a:rPr sz="1100" spc="-5" dirty="0">
                          <a:solidFill>
                            <a:srgbClr val="0462C1"/>
                          </a:solidFill>
                          <a:latin typeface="Calibri"/>
                          <a:cs typeface="Calibri"/>
                          <a:hlinkClick r:id="rId2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"Об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образовании в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Российской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Федерации" не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включаются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соответствующую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запись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реестре</a:t>
                      </a:r>
                      <a:r>
                        <a:rPr sz="11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лицензий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на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осуществление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образовательной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деятельности,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данные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указываются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 виде адреса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места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нахождения,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том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числе: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345" marR="2762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а)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места осуществления образовательной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деятельности при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использовании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сетевой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формы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реализации</a:t>
                      </a:r>
                      <a:r>
                        <a:rPr sz="11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образовательных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программ;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1100" spc="5" dirty="0">
                          <a:latin typeface="Calibri"/>
                          <a:cs typeface="Calibri"/>
                        </a:rPr>
                        <a:t>б)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места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проведения</a:t>
                      </a:r>
                      <a:r>
                        <a:rPr sz="1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практики;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345" marR="283845">
                        <a:lnSpc>
                          <a:spcPct val="10000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в)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места</a:t>
                      </a:r>
                      <a:r>
                        <a:rPr sz="11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проведения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практической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подготовки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обучающихся;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г)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места</a:t>
                      </a:r>
                      <a:r>
                        <a:rPr sz="1100" spc="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проведения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государственной итоговой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аттестации;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д)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места осуществления образовательной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деятельности по 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д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ите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ьны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1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те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ьны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1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;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345" marR="4470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е)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места осуществления образовательной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деятельности по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основным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программам</a:t>
                      </a:r>
                      <a:r>
                        <a:rPr sz="11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профессионального</a:t>
                      </a:r>
                      <a:r>
                        <a:rPr sz="1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обучения.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EBEBE"/>
                      </a:solidFill>
                      <a:prstDash val="solid"/>
                    </a:lnL>
                    <a:lnT w="12700">
                      <a:solidFill>
                        <a:srgbClr val="BEBEBE"/>
                      </a:solidFill>
                      <a:prstDash val="solid"/>
                    </a:lnT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9377</Words>
  <Application>Microsoft Office PowerPoint</Application>
  <PresentationFormat>Широкоэкранный</PresentationFormat>
  <Paragraphs>980</Paragraphs>
  <Slides>66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66</vt:i4>
      </vt:variant>
    </vt:vector>
  </HeadingPairs>
  <TitlesOfParts>
    <vt:vector size="71" baseType="lpstr">
      <vt:lpstr>Arial MT</vt:lpstr>
      <vt:lpstr>Calibri</vt:lpstr>
      <vt:lpstr>Times New Roman</vt:lpstr>
      <vt:lpstr>Wingdings</vt:lpstr>
      <vt:lpstr>Office Theme</vt:lpstr>
      <vt:lpstr>Презентация PowerPoint</vt:lpstr>
      <vt:lpstr>Нормативные правовые акты</vt:lpstr>
      <vt:lpstr>Презентация PowerPoint</vt:lpstr>
      <vt:lpstr>Федеральный закон от 27.07.2006 N 149-ФЗ (ред. от 12.12.2023) «Об информации, информационных технологиях и о защите информации»</vt:lpstr>
      <vt:lpstr>Приказ Федеральной службы по надзору в сфере образования и науки от 04  августа 2023 г. № 1493 "Об утверждении Требований к структуре</vt:lpstr>
      <vt:lpstr>Презентация PowerPoint</vt:lpstr>
      <vt:lpstr>1. Подраздел «Основные  сведения»</vt:lpstr>
      <vt:lpstr>Размещаются основные сведения</vt:lpstr>
      <vt:lpstr>Презентация PowerPoint</vt:lpstr>
      <vt:lpstr>Презентация PowerPoint</vt:lpstr>
      <vt:lpstr>Подраздел «Основные сведения»</vt:lpstr>
      <vt:lpstr>«Структура и органы управления  образовательной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Подраздел «Образование»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Подраздел «Педагогический состав»</vt:lpstr>
      <vt:lpstr>Презентация PowerPoint</vt:lpstr>
      <vt:lpstr>Презентация PowerPoint</vt:lpstr>
      <vt:lpstr>Подраздел «Материально-техническое обеспечение и оснащенность  образовательного процесса. Доступная среда»</vt:lpstr>
      <vt:lpstr>Презентация PowerPoint</vt:lpstr>
      <vt:lpstr>Презентация PowerPoint</vt:lpstr>
      <vt:lpstr>«Вакантные места  для приёма  (перевода) обучающихся»</vt:lpstr>
      <vt:lpstr>8. Подраздел «Платные</vt:lpstr>
      <vt:lpstr>Презентация PowerPoint</vt:lpstr>
      <vt:lpstr>Презентация PowerPoint</vt:lpstr>
      <vt:lpstr>Презентация PowerPoint</vt:lpstr>
      <vt:lpstr>10. Подраздел «Вакантные места для  приема (перевода)</vt:lpstr>
      <vt:lpstr>Презентация PowerPoint</vt:lpstr>
      <vt:lpstr>11. Подраздел «Стипендии и меры  поддержки обучающихся»</vt:lpstr>
      <vt:lpstr>«Стипендии и меры поддержки обучающихся»</vt:lpstr>
      <vt:lpstr>Презентация PowerPoint</vt:lpstr>
      <vt:lpstr>Презентация PowerPoint</vt:lpstr>
      <vt:lpstr>«Международное сотрудничество»</vt:lpstr>
      <vt:lpstr>Презентация PowerPoint</vt:lpstr>
      <vt:lpstr>«Организация питания в  образовательной организации»</vt:lpstr>
      <vt:lpstr>Презентация PowerPoint</vt:lpstr>
      <vt:lpstr>Презентация PowerPoint</vt:lpstr>
      <vt:lpstr>Презентация PowerPoint</vt:lpstr>
      <vt:lpstr>13. Подраздел «Образовательные  стандарты и требования»</vt:lpstr>
      <vt:lpstr>«Образовательные стандарты и требования»</vt:lpstr>
      <vt:lpstr>Презентация PowerPoint</vt:lpstr>
      <vt:lpstr>Приказ Рособрнадзора устанавливает минимальные требования – простая ЭЦП</vt:lpstr>
      <vt:lpstr>Что такое формат электронного документа</vt:lpstr>
      <vt:lpstr>Документ, подписанный электронной подписью в порядке,  установленном законодательством Российской Федерации</vt:lpstr>
      <vt:lpstr>Федеральный закон от 6 апреля 2011 г. N 63-ФЗ "Об электронной  подписи" (с изменениями и дополнениями)</vt:lpstr>
      <vt:lpstr>Статья 29. Информационная открытость образовательной  организации</vt:lpstr>
      <vt:lpstr>Статья 29. Информационная открытость образовательной  организации</vt:lpstr>
      <vt:lpstr>Сроки проведения мониторинга и этапы: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 Загитова</dc:creator>
  <cp:lastModifiedBy>User</cp:lastModifiedBy>
  <cp:revision>2</cp:revision>
  <dcterms:created xsi:type="dcterms:W3CDTF">2024-08-28T09:48:55Z</dcterms:created>
  <dcterms:modified xsi:type="dcterms:W3CDTF">2024-10-23T12:03:10Z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2024-08-28T00:00:00Z</vt:filetime>
  </property>
</Properties>
</file>