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1" r:id="rId4"/>
    <p:sldId id="282" r:id="rId5"/>
    <p:sldId id="283" r:id="rId6"/>
    <p:sldId id="284" r:id="rId7"/>
    <p:sldId id="289" r:id="rId8"/>
    <p:sldId id="286" r:id="rId9"/>
    <p:sldId id="288" r:id="rId10"/>
    <p:sldId id="287" r:id="rId11"/>
    <p:sldId id="290" r:id="rId12"/>
    <p:sldId id="285" r:id="rId13"/>
  </p:sldIdLst>
  <p:sldSz cx="9144000" cy="6858000" type="screen4x3"/>
  <p:notesSz cx="6797675" cy="9926638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CF950F75-16D4-45FE-8453-4D0ED4D4EC73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BEEC8182-1358-4638-9A1D-F4AAF47F8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9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182-1358-4638-9A1D-F4AAF47F8F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8182-1358-4638-9A1D-F4AAF47F8F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1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7716-3C8D-4C57-9E97-451391C77D07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resh.edu.ru/subject/29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gosuslugi.ru/landing/edu-cont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xpert.itmo.ru/labs_chemistry" TargetMode="External"/><Relationship Id="rId5" Type="http://schemas.openxmlformats.org/officeDocument/2006/relationships/hyperlink" Target="https://v0-digital-chemistry-lab-theta.vercel.app/" TargetMode="External"/><Relationship Id="rId4" Type="http://schemas.openxmlformats.org/officeDocument/2006/relationships/hyperlink" Target="https://content.edsoo.ru/lab/subject/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oxford.ru/articles/moya-shkola-chto-eto-i-kak-polzovatsy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emege.ru/trenazher-zadaniya-1-oge-ximiya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hemrise.ru/train/inorganic_9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skysmart.ru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uchebnik.mos.ru/main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resh.edu.ru/subject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801" y="1828800"/>
            <a:ext cx="8229600" cy="334323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«Химия в новом измерении: цифровые образовательные ресурсы в работе учителя с обучающимися, получающих образование по индивидуальному учебному плану»</a:t>
            </a:r>
          </a:p>
        </p:txBody>
      </p:sp>
      <p:pic>
        <p:nvPicPr>
          <p:cNvPr id="4" name="Picture 3" descr="H:\Documents and Settings\Aida\Рабочий стол\ТЕКСТУРЫ и фоны, клипарты\Vinetas_fons_s\125750786892248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6403"/>
            <a:ext cx="9110003" cy="2135148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4EB7B-D19A-4ED5-8D06-5284306BA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705"/>
            <a:ext cx="804203" cy="794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9CF937-BA34-46A9-AB7A-32090AB59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599" y="56403"/>
            <a:ext cx="1655404" cy="165540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91CB45-0590-4C50-817B-B322C3A52BBA}"/>
              </a:ext>
            </a:extLst>
          </p:cNvPr>
          <p:cNvSpPr txBox="1">
            <a:spLocks/>
          </p:cNvSpPr>
          <p:nvPr/>
        </p:nvSpPr>
        <p:spPr>
          <a:xfrm>
            <a:off x="2184302" y="4953000"/>
            <a:ext cx="6553200" cy="138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 «СОШ №45 г. Челябинска»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9C5252-EBA4-491C-B8A1-6DAA0FCE522D}"/>
              </a:ext>
            </a:extLst>
          </p:cNvPr>
          <p:cNvSpPr/>
          <p:nvPr/>
        </p:nvSpPr>
        <p:spPr>
          <a:xfrm>
            <a:off x="957142" y="228600"/>
            <a:ext cx="7924800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Виртуальные лаборатории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https://www.gosuslugi.ru/landing/edu-content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УБ ЦОК «Моя школа»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https://resh.edu.ru/subject/29/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РЭШ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https://content.edsoo.ru/lab/subject/4/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ЕДСОО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https://v0-digital-chemistry-lab-theta.vercel.app/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Цифровая лаборатория по химии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https://expert.itmo.ru/labs_chemistry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Коллекция виртуальных лабораторных работ по химии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CE605-2842-4C08-8B23-634D5940E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412"/>
            <a:ext cx="804742" cy="7986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5C06A-E7A2-46BE-AE2F-55F45C5C3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976819"/>
            <a:ext cx="601727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B71D1B-2611-41B4-B181-4AFD02623D2A}"/>
              </a:ext>
            </a:extLst>
          </p:cNvPr>
          <p:cNvSpPr/>
          <p:nvPr/>
        </p:nvSpPr>
        <p:spPr>
          <a:xfrm>
            <a:off x="1905000" y="893404"/>
            <a:ext cx="6400800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ЦОР должны быть направлены на повышения качества образования;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результатов  в соответствии с ФГОС и ФОП предметных, метапредметных, личностных и функциональной грамотности;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санитарных правил по работе с электронными средствами обучения;</a:t>
            </a: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 (ЦОС) никогда не заменит традиционное обучение, а лишь дополнит и расширит его возможности» (С. Кравцов, министр Просвещения РФ).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BC2931-E04D-45F8-BADD-84810CEAC443}"/>
              </a:ext>
            </a:extLst>
          </p:cNvPr>
          <p:cNvSpPr/>
          <p:nvPr/>
        </p:nvSpPr>
        <p:spPr>
          <a:xfrm>
            <a:off x="838200" y="174536"/>
            <a:ext cx="2942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6127DE84-9063-4401-AAA1-343CF7698ECA}"/>
              </a:ext>
            </a:extLst>
          </p:cNvPr>
          <p:cNvSpPr/>
          <p:nvPr/>
        </p:nvSpPr>
        <p:spPr>
          <a:xfrm>
            <a:off x="1026680" y="1059905"/>
            <a:ext cx="484632" cy="3693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091B6945-7FAD-4B1C-8CC6-E6EAD2B46091}"/>
              </a:ext>
            </a:extLst>
          </p:cNvPr>
          <p:cNvSpPr/>
          <p:nvPr/>
        </p:nvSpPr>
        <p:spPr>
          <a:xfrm>
            <a:off x="1064780" y="1714998"/>
            <a:ext cx="465582" cy="3693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76E999-7320-4EA7-9956-CCA82FE4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79" y="2384923"/>
            <a:ext cx="528879" cy="484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9FFF70-8910-4B1C-B934-CD12B37D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0"/>
            <a:ext cx="630971" cy="6261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89CC6C-90C8-4B69-B445-9FC1D8615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7" t="45151" r="28333" b="14427"/>
          <a:stretch/>
        </p:blipFill>
        <p:spPr>
          <a:xfrm>
            <a:off x="38100" y="5496026"/>
            <a:ext cx="2097576" cy="1361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122F73-80AB-494B-9D00-898A17319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80" y="3217234"/>
            <a:ext cx="528880" cy="4826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E9C2B-15B5-4277-AD56-4CB4092A05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01" b="22824"/>
          <a:stretch/>
        </p:blipFill>
        <p:spPr>
          <a:xfrm>
            <a:off x="685800" y="4101273"/>
            <a:ext cx="3902318" cy="1449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3FC68A-5E3D-4AB9-84D2-B256FC30CF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34" t="8499" r="24166" b="9793"/>
          <a:stretch/>
        </p:blipFill>
        <p:spPr>
          <a:xfrm>
            <a:off x="4946637" y="3921705"/>
            <a:ext cx="3893689" cy="25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5752D0-9C81-402A-B1AA-307F7F61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3"/>
            <a:ext cx="804742" cy="7986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C1FC41-8985-442F-A2AE-01C74136DDDC}"/>
              </a:ext>
            </a:extLst>
          </p:cNvPr>
          <p:cNvSpPr/>
          <p:nvPr/>
        </p:nvSpPr>
        <p:spPr>
          <a:xfrm>
            <a:off x="776389" y="228600"/>
            <a:ext cx="7882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Использование цифровых технологий в преподавании химии открывает новые возможности для индивидуальной работы учителя с обучающимся. Способствует активизации образовательного процесса, развитию творческого мышления и формированию навыков самостоятельной работы с информацией и индивидуализацию обучения. При этом важно помнить, комбинирование традиционных методов преподавания и использование цифровых образовательных ресурсов создает оптимальную образовательную среду для эффективного изучения химии.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2BADF4-BE1D-44A0-BB80-4F133C83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" y="4876800"/>
            <a:ext cx="4214035" cy="1961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C807C-43EA-4275-B43B-4B4D1A96E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51497"/>
            <a:ext cx="1524000" cy="9898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F90D04-D40A-4E76-9D2C-042D5E2C651C}"/>
              </a:ext>
            </a:extLst>
          </p:cNvPr>
          <p:cNvSpPr/>
          <p:nvPr/>
        </p:nvSpPr>
        <p:spPr>
          <a:xfrm>
            <a:off x="4531625" y="3581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совершенствовать педагогическое мастерство и достичь высот в создании цифровой образовательной среды, мыслить нестандартно, проявлять креативность.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5F62EA-B7AC-46EA-8202-F94A3C90EDA8}"/>
              </a:ext>
            </a:extLst>
          </p:cNvPr>
          <p:cNvSpPr/>
          <p:nvPr/>
        </p:nvSpPr>
        <p:spPr>
          <a:xfrm>
            <a:off x="5105363" y="5410200"/>
            <a:ext cx="3201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внимание!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2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17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73723" y="179747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CAD5CB-4CE7-4FC3-9CF0-D5E3AE00E3F9}"/>
              </a:ext>
            </a:extLst>
          </p:cNvPr>
          <p:cNvSpPr/>
          <p:nvPr/>
        </p:nvSpPr>
        <p:spPr>
          <a:xfrm>
            <a:off x="896816" y="634549"/>
            <a:ext cx="7772400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обобщение опыта работы учителя химии  с обучающимися, получающих образование по индивидуальному учебному плану с применением цифровых образовательных ресурсов.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выступления: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документы;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особенности индивидуального учебного плана;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образовательные ресурсы в работе учителя химии, получающих образование по индивидуальному учебному плану (в том числе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 ЦОК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школа»);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использования цифровых образовательных ресурсов.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5D7D51-D5A4-4FF7-8D31-68C4D1E7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7"/>
            <a:ext cx="804203" cy="79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15F193-AE0C-441B-9AEA-7F2F543D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4203" cy="7942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DBCA8-9221-4301-B779-8202DD359B43}"/>
              </a:ext>
            </a:extLst>
          </p:cNvPr>
          <p:cNvSpPr/>
          <p:nvPr/>
        </p:nvSpPr>
        <p:spPr>
          <a:xfrm>
            <a:off x="762000" y="818162"/>
            <a:ext cx="8153400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учебный план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(ИУП)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документ, в котором прописана схема образовательного процесса с учётом особенностей и потребностей конкретного обучающегося. ИУП индивидуализирует стандартный учебный план и позволяет ученику осваивать программу наравне с остальными.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образовательная среда (ЦОС)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информационных, коммуникационных и программных ресурсов, а также организационных структур и методов, обеспечивающих проведение образовательного процесса с использованием информационных и коммуникационных технологий (ИКТ).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образовательные ресурсы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(ЦОР)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электронные средства обучения, представленные в цифровом формате. Их задача — повышение эффективности образовательного процесса и выполнение основных задач обучения и воспитания.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A1E449-E4B1-46A0-91CB-72D14D3A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71" y="0"/>
            <a:ext cx="2013285" cy="914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D4E6A3-D051-47EA-B542-8DAC67026771}"/>
              </a:ext>
            </a:extLst>
          </p:cNvPr>
          <p:cNvSpPr/>
          <p:nvPr/>
        </p:nvSpPr>
        <p:spPr>
          <a:xfrm>
            <a:off x="1905000" y="133865"/>
            <a:ext cx="341382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E03D0-AA82-47AC-B878-B7151F8F3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8" y="5453107"/>
            <a:ext cx="1676399" cy="11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7FF5D-B861-4B0B-AD43-C50AE6F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4742" cy="7925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8616D8-2A29-405D-9361-F577DF01385D}"/>
              </a:ext>
            </a:extLst>
          </p:cNvPr>
          <p:cNvSpPr/>
          <p:nvPr/>
        </p:nvSpPr>
        <p:spPr>
          <a:xfrm>
            <a:off x="2209800" y="200194"/>
            <a:ext cx="387894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документы: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E699ED-6654-40D4-89F9-634AE35352CC}"/>
              </a:ext>
            </a:extLst>
          </p:cNvPr>
          <p:cNvSpPr/>
          <p:nvPr/>
        </p:nvSpPr>
        <p:spPr>
          <a:xfrm>
            <a:off x="804742" y="914400"/>
            <a:ext cx="8034458" cy="544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29 декабря 2012 г. №273-ФЗ «Об образовании в Российской Федерации» п.3, часть1, статья 34.;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ООО и СОО в действующей редакции;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ФОП ООО и СОО в действующей редакции;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26.02.2021 N 03-205 "О методических рекомендациях" (вместе с "Методическими рекомендациями по обеспечению возможности освоения основных образовательных программ обучающимися 5 - 11 классов по индивидуальному учебному плану");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23 июля 2025 г. № 551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 образовательных программ начального общего, основного общего, среднего общего образования»;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Санитарные правила по работе с электронными средствами обучения (ЭСО) в школе регламентируются санитарно-эпидемиологическими правилами СП 2.4.3648-20 «Санитарно-эпидемиологические требования к организациям воспитания и обучения, отдыха и оздоровления детей и молодёжи» и СанПиН 1.2.3685-21 «Гигиенические нормативы и требования к обеспечению безопасности и (или) безвредности для человека факторов среды обитания».</a:t>
            </a:r>
          </a:p>
        </p:txBody>
      </p:sp>
    </p:spTree>
    <p:extLst>
      <p:ext uri="{BB962C8B-B14F-4D97-AF65-F5344CB8AC3E}">
        <p14:creationId xmlns:p14="http://schemas.microsoft.com/office/powerpoint/2010/main" val="34443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62C5CA-EB9A-4E0B-8502-2A5F71CB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4203" cy="7942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70E9F3-C70F-44B6-BA02-7159D1BD25D6}"/>
              </a:ext>
            </a:extLst>
          </p:cNvPr>
          <p:cNvSpPr/>
          <p:nvPr/>
        </p:nvSpPr>
        <p:spPr>
          <a:xfrm>
            <a:off x="1905000" y="109938"/>
            <a:ext cx="4572000" cy="779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особенности индивидуального учебного плана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8457E6-41EE-4215-8B56-4E14AADD7BD0}"/>
              </a:ext>
            </a:extLst>
          </p:cNvPr>
          <p:cNvSpPr/>
          <p:nvPr/>
        </p:nvSpPr>
        <p:spPr>
          <a:xfrm>
            <a:off x="914400" y="889382"/>
            <a:ext cx="3888352" cy="57374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индивидуальному учебному плану (ИУП) может осуществляться для следующих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категорий обучающихся: </a:t>
            </a:r>
            <a:endParaRPr lang="ru-RU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показания;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потребности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(одаренные дети, опережающие программу, ученики с трудностями освоения общеобразовательного курса, дети с особенностями восприятия информации, учащиеся с академической задолженностью, ученики, желающие изучать предметы углублённо);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жизненные обстоятельства (профессиональные спортсмены и артисты, дети, часто меняющие место жительства, учащиеся с конфликтами в коллективе, ученики с семейными обстоятельствами.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1D28CF-92AD-4F5D-9C80-4260B668B5FF}"/>
              </a:ext>
            </a:extLst>
          </p:cNvPr>
          <p:cNvSpPr/>
          <p:nvPr/>
        </p:nvSpPr>
        <p:spPr>
          <a:xfrm>
            <a:off x="4987628" y="850716"/>
            <a:ext cx="3731646" cy="3755387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 форм организации обучения по ИУП:</a:t>
            </a:r>
            <a:endParaRPr lang="ru-RU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Очно-заочная форма — часть занятий проходит в классе, другая часть организуется по индивидуальному расписанию.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Заочная форма — домашнее обучение, учитель приходит к ученику домой по расписанию, проводит уроки по специальной программе.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Дистанционная форма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посещает занятия по видеосвязи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1527C7-5EA4-4ED9-8150-37470EE67769}"/>
              </a:ext>
            </a:extLst>
          </p:cNvPr>
          <p:cNvSpPr/>
          <p:nvPr/>
        </p:nvSpPr>
        <p:spPr>
          <a:xfrm>
            <a:off x="4971585" y="4683581"/>
            <a:ext cx="3896189" cy="161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Трудоёмкость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часов по курсу в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или другие сроки (по заявлению родителей).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ИУП позволяет сокращать или увеличивать почасовую нагрузку, например, изучать углублённо интересные предметы, а остальные — только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базовом уровне.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4B6A9D-08B0-433A-AB90-8D682802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" y="-15240"/>
            <a:ext cx="804203" cy="7942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72589A-AF4C-4A0F-B8B5-27AF2D1777F6}"/>
              </a:ext>
            </a:extLst>
          </p:cNvPr>
          <p:cNvSpPr/>
          <p:nvPr/>
        </p:nvSpPr>
        <p:spPr>
          <a:xfrm>
            <a:off x="649705" y="95942"/>
            <a:ext cx="834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 организации и обеспечения дистанционной  формы обучения </a:t>
            </a:r>
            <a:endParaRPr lang="ru-RU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840485-F01A-4364-B735-8B7A4629573A}"/>
              </a:ext>
            </a:extLst>
          </p:cNvPr>
          <p:cNvSpPr/>
          <p:nvPr/>
        </p:nvSpPr>
        <p:spPr>
          <a:xfrm>
            <a:off x="794825" y="1213597"/>
            <a:ext cx="6585377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обеспечение: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B807B0-6A44-4C59-90B5-EF2D961050B8}"/>
              </a:ext>
            </a:extLst>
          </p:cNvPr>
          <p:cNvSpPr/>
          <p:nvPr/>
        </p:nvSpPr>
        <p:spPr>
          <a:xfrm>
            <a:off x="685800" y="1805075"/>
            <a:ext cx="4572000" cy="77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 учителя, интерактивная дока, планшет, документ камера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5B48E7-6B31-468D-ADC1-354746EE55AD}"/>
              </a:ext>
            </a:extLst>
          </p:cNvPr>
          <p:cNvSpPr/>
          <p:nvPr/>
        </p:nvSpPr>
        <p:spPr>
          <a:xfrm>
            <a:off x="934988" y="5424985"/>
            <a:ext cx="244881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 ученика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B36EF8C-FA48-4522-B1AE-76D38781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49089"/>
            <a:ext cx="3491395" cy="26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582121-2887-4AE7-A2EA-A3E03DAB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16524"/>
            <a:ext cx="2150031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F1B7A-5501-4FE3-9521-BAD0F93BC15A}"/>
              </a:ext>
            </a:extLst>
          </p:cNvPr>
          <p:cNvSpPr/>
          <p:nvPr/>
        </p:nvSpPr>
        <p:spPr>
          <a:xfrm>
            <a:off x="649705" y="95942"/>
            <a:ext cx="834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 организации и обеспечения дистанционной  формы обучения </a:t>
            </a:r>
            <a:endParaRPr lang="ru-RU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51151-9A60-44CD-A4E4-FEB04186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" y="-15240"/>
            <a:ext cx="804203" cy="7942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BF6EBC-D253-4BB8-AC8B-BB913AF4A66E}"/>
              </a:ext>
            </a:extLst>
          </p:cNvPr>
          <p:cNvSpPr/>
          <p:nvPr/>
        </p:nvSpPr>
        <p:spPr>
          <a:xfrm>
            <a:off x="782052" y="926939"/>
            <a:ext cx="8084480" cy="17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программная информационная система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объединяет в единую сеть школы и органы управления образования в пределах города -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 СГО («Сетевой Город. Образование»)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проводить дистанционные учебные занятия по вкладке «Дистанционный урок - создать» в разделе «Домашнее задание на следующий урок».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ED2956-BF8E-4735-96B2-0A663106DD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762156"/>
            <a:ext cx="4177708" cy="188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67E16-85FA-463B-9713-276A77143389}"/>
              </a:ext>
            </a:extLst>
          </p:cNvPr>
          <p:cNvPicPr/>
          <p:nvPr/>
        </p:nvPicPr>
        <p:blipFill rotWithShape="1">
          <a:blip r:embed="rId4"/>
          <a:srcRect b="3520"/>
          <a:stretch/>
        </p:blipFill>
        <p:spPr bwMode="auto">
          <a:xfrm>
            <a:off x="3657600" y="3886199"/>
            <a:ext cx="4724400" cy="2362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4D3D62A-B828-4D70-BB8A-97E515C35706}"/>
              </a:ext>
            </a:extLst>
          </p:cNvPr>
          <p:cNvCxnSpPr>
            <a:cxnSpLocks/>
          </p:cNvCxnSpPr>
          <p:nvPr/>
        </p:nvCxnSpPr>
        <p:spPr>
          <a:xfrm flipH="1">
            <a:off x="1981200" y="3657600"/>
            <a:ext cx="12192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E21343E-5EBF-4D88-80AF-6CD60C91CCC7}"/>
              </a:ext>
            </a:extLst>
          </p:cNvPr>
          <p:cNvCxnSpPr/>
          <p:nvPr/>
        </p:nvCxnSpPr>
        <p:spPr>
          <a:xfrm flipH="1">
            <a:off x="5029200" y="5181600"/>
            <a:ext cx="914400" cy="319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C6E9E0-00DA-4A50-9C17-7D8F4092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4742" cy="7986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770FAD-F1D2-4585-BE39-2A19CB6E6B41}"/>
              </a:ext>
            </a:extLst>
          </p:cNvPr>
          <p:cNvSpPr/>
          <p:nvPr/>
        </p:nvSpPr>
        <p:spPr>
          <a:xfrm>
            <a:off x="548054" y="828706"/>
            <a:ext cx="8229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каталог проверенных учебных ресурсов, созданный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для реализации основных образовательных программ по химии.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библиотеке собрано более 35 000 учебных материалов от 30 российских разработчиков — как государственных, так и коммерческих. Среди них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тесты, презентации, интерактивные задания и целые курсы, созданные по требованиям ФГОС. 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CF2107-A3FC-4C6A-9412-89D231BC6208}"/>
              </a:ext>
            </a:extLst>
          </p:cNvPr>
          <p:cNvSpPr/>
          <p:nvPr/>
        </p:nvSpPr>
        <p:spPr>
          <a:xfrm>
            <a:off x="524608" y="399322"/>
            <a:ext cx="803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Онлайн-платформа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 ЦОК «Моя школа»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51A817-4F01-44DC-B094-55F76C9E1059}"/>
              </a:ext>
            </a:extLst>
          </p:cNvPr>
          <p:cNvSpPr/>
          <p:nvPr/>
        </p:nvSpPr>
        <p:spPr>
          <a:xfrm>
            <a:off x="5410200" y="2209168"/>
            <a:ext cx="3505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имеет возможность: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материалы по предмету, классу или ключевому слову;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собственные подборки и курсы;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 задания (различного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сложности, на формирование как предметных, метапредметных компетенций, функциональной грамотности) ученикам через электронный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журнал);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выполнение и результаты в режиме онлайн.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также экономит время: автоматическая проверка, аналитика по каждому ученику и формирование рекомендаций.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314D4-6D48-4A94-92CD-6B17A3170E95}"/>
              </a:ext>
            </a:extLst>
          </p:cNvPr>
          <p:cNvPicPr/>
          <p:nvPr/>
        </p:nvPicPr>
        <p:blipFill rotWithShape="1">
          <a:blip r:embed="rId4"/>
          <a:srcRect l="15786" t="30335" r="18857" b="26297"/>
          <a:stretch/>
        </p:blipFill>
        <p:spPr bwMode="auto">
          <a:xfrm>
            <a:off x="90367" y="2418921"/>
            <a:ext cx="5291258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070D768-FDC3-4F6F-B9A0-C20DB7310110}"/>
              </a:ext>
            </a:extLst>
          </p:cNvPr>
          <p:cNvCxnSpPr/>
          <p:nvPr/>
        </p:nvCxnSpPr>
        <p:spPr>
          <a:xfrm flipH="1">
            <a:off x="1354428" y="3736869"/>
            <a:ext cx="990600" cy="8382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B3486B-C04F-4D02-BB10-58C163D42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24803" r="27008" b="26284"/>
          <a:stretch/>
        </p:blipFill>
        <p:spPr>
          <a:xfrm>
            <a:off x="152400" y="5252936"/>
            <a:ext cx="2404056" cy="14532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5434" y="109792"/>
            <a:ext cx="245855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Средства обучения:</a:t>
            </a:r>
            <a:endParaRPr lang="ru-RU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3ECCA-6599-4431-8408-F69CBEC5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95" y="0"/>
            <a:ext cx="804742" cy="7986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C9361A-478E-4FE5-B8F1-7F51682BA198}"/>
              </a:ext>
            </a:extLst>
          </p:cNvPr>
          <p:cNvSpPr/>
          <p:nvPr/>
        </p:nvSpPr>
        <p:spPr>
          <a:xfrm>
            <a:off x="819943" y="-61307"/>
            <a:ext cx="311392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Средства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52FF04-93EE-424C-B3E1-CC34BF27F29E}"/>
              </a:ext>
            </a:extLst>
          </p:cNvPr>
          <p:cNvSpPr/>
          <p:nvPr/>
        </p:nvSpPr>
        <p:spPr>
          <a:xfrm>
            <a:off x="819943" y="969430"/>
            <a:ext cx="8015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2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интерактивные </a:t>
            </a:r>
            <a:r>
              <a:rPr lang="ru-RU" sz="20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 для визуализации химических процессов, демонстрации структуры молекул и химических реакций;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0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уществует </a:t>
            </a:r>
            <a:r>
              <a:rPr lang="ru-RU" sz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 образовательных видеороликов для наглядного объяснения сложных химических процессов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https://resh.edu.ru/subject/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(РЭШ), 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https://uchebnik.mos.ru/main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(МЭШ). </a:t>
            </a:r>
            <a:r>
              <a:rPr lang="ru-RU" sz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с удовольствием смотрят подобные видео, особенно если они сделаны с помощью мультипликации и анимации;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 «</a:t>
            </a:r>
            <a:r>
              <a:rPr lang="ru-RU" sz="2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skysmart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https://edu.skysmart.ru/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позволяют проводить эффективную диагностику;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Онлайн-тренажёры 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https://chemrise.ru/train/inorganic_9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https://chemege.ru/trenazher-zadaniya-1-oge-ximiya/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моделирования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Avogadro 1.2.0 / 1.90.0 - редактор молекул и визуализатор | sonraid.ru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93891-2203-4925-8A76-4F6D5659CEBC}"/>
              </a:ext>
            </a:extLst>
          </p:cNvPr>
          <p:cNvPicPr/>
          <p:nvPr/>
        </p:nvPicPr>
        <p:blipFill rotWithShape="1">
          <a:blip r:embed="rId9"/>
          <a:srcRect l="-481" t="4562" r="748" b="5323"/>
          <a:stretch/>
        </p:blipFill>
        <p:spPr bwMode="auto">
          <a:xfrm>
            <a:off x="36100" y="4343400"/>
            <a:ext cx="1860163" cy="1115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F385A-353C-4B30-9B9F-9DA77619F2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" t="5534" r="5833" b="8496"/>
          <a:stretch/>
        </p:blipFill>
        <p:spPr>
          <a:xfrm>
            <a:off x="1462214" y="5307416"/>
            <a:ext cx="2675682" cy="14503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96688-E605-4F65-BC9C-1E1A666B2B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179" t="27770" r="11545" b="12398"/>
          <a:stretch/>
        </p:blipFill>
        <p:spPr>
          <a:xfrm>
            <a:off x="6774062" y="5307417"/>
            <a:ext cx="2210801" cy="1450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6F0540-DCA5-4FBF-9412-3713862FA5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0506" r="1324" b="15910"/>
          <a:stretch/>
        </p:blipFill>
        <p:spPr>
          <a:xfrm>
            <a:off x="4309548" y="4990868"/>
            <a:ext cx="2121209" cy="1041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8646" y="323099"/>
            <a:ext cx="7841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Ниже перечисленные средства обучения раннее использовались с самых различных информационных образовательных платформ.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7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pull dir="rd"/>
      </p:transition>
    </mc:Choice>
    <mc:Fallback xmlns="">
      <p:transition spd="slow">
        <p:pull dir="rd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72f292b6c79790a1ca1996e213a97bb4cca9bd"/>
</p:tagLst>
</file>

<file path=ppt/theme/theme1.xml><?xml version="1.0" encoding="utf-8"?>
<a:theme xmlns:a="http://schemas.openxmlformats.org/drawingml/2006/main" name="4-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4-8</Template>
  <TotalTime>1087</TotalTime>
  <Words>912</Words>
  <Application>Microsoft Office PowerPoint</Application>
  <PresentationFormat>Экран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4-8</vt:lpstr>
      <vt:lpstr>«Химия в новом измерении: цифровые образовательные ресурсы в работе учителя с обучающимися, получающих образование по индивидуальному учебному плану»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PC1</cp:lastModifiedBy>
  <cp:revision>72</cp:revision>
  <cp:lastPrinted>2026-02-17T10:38:36Z</cp:lastPrinted>
  <dcterms:created xsi:type="dcterms:W3CDTF">2011-11-14T07:40:42Z</dcterms:created>
  <dcterms:modified xsi:type="dcterms:W3CDTF">2026-02-17T11:29:20Z</dcterms:modified>
</cp:coreProperties>
</file>