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48" r:id="rId2"/>
    <p:sldId id="349" r:id="rId3"/>
    <p:sldId id="350" r:id="rId4"/>
    <p:sldId id="351" r:id="rId5"/>
    <p:sldId id="352" r:id="rId6"/>
    <p:sldId id="354" r:id="rId7"/>
    <p:sldId id="337" r:id="rId8"/>
    <p:sldId id="338" r:id="rId9"/>
    <p:sldId id="339" r:id="rId10"/>
    <p:sldId id="340" r:id="rId11"/>
    <p:sldId id="341" r:id="rId12"/>
    <p:sldId id="355" r:id="rId13"/>
    <p:sldId id="356" r:id="rId14"/>
    <p:sldId id="357" r:id="rId15"/>
    <p:sldId id="342" r:id="rId16"/>
    <p:sldId id="343" r:id="rId17"/>
    <p:sldId id="344" r:id="rId18"/>
    <p:sldId id="345" r:id="rId19"/>
    <p:sldId id="34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>
        <p:scale>
          <a:sx n="100" d="100"/>
          <a:sy n="100" d="100"/>
        </p:scale>
        <p:origin x="-9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2D05050-5B59-4B32-A97A-9A32C790A29C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4F5561F-66C9-47CD-AE68-779D77CFE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5561F-66C9-47CD-AE68-779D77CFE4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7D3E-6BED-4D71-BB42-DB4C3B80DB9B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67AC-F135-4E0A-8871-56EA169A0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D00-29F2-4B59-B11D-91033C363352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C1F4-4229-4517-89EF-2FEAE402B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FE3B-713F-4EB3-8CB2-8297952E4F46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BF1A-387E-426F-9A83-3FAA359A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064B-F21D-4154-A6E7-903AEDDE1FCD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78F2-825F-439A-A8AF-038161CFA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56B5-9C32-4FAA-9906-529792B5A96D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A6A5-4C3A-43B7-9F43-5B37C39D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FC87-E65C-472F-923E-EBFAB85C7A5F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4DE7-0D6A-4B24-947F-A1310BE45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9A19-EC65-4909-A7E3-2BE5F4F1C877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D8F1-394F-4722-ABC8-9F92F0D58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7398-339C-4C87-BAE1-DF1D4F4CDBA6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AC86-636C-44AE-96DF-2CD996A9F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4D17-B4EB-4EE9-8BA3-68AB29833670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6254-6E80-4781-B2E2-4DBB14B48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B106-5482-4A07-808D-94633EE917C3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034A-B23B-4975-B9BC-E3AA3851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C7CB-8BA3-4F7B-876C-4D6A6B92132F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DFCF-3937-4FF4-9811-CCE387DB4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57B7ED-7706-4FA7-AA46-A9EFA685C54F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D06FF7-E5C0-4A76-AE71-49AA89E43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5" r:id="rId2"/>
    <p:sldLayoutId id="2147484094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5" r:id="rId9"/>
    <p:sldLayoutId id="2147484091" r:id="rId10"/>
    <p:sldLayoutId id="2147484092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Medium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5992"/>
            <a:ext cx="7851648" cy="914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В помощь учителю: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новые пособия издательства «Легион»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500990" cy="2328882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Докладчик:  </a:t>
            </a:r>
            <a:r>
              <a:rPr lang="ru-RU" i="1" dirty="0" err="1" smtClean="0">
                <a:solidFill>
                  <a:schemeClr val="tx1"/>
                </a:solidFill>
              </a:rPr>
              <a:t>Нарушевич</a:t>
            </a:r>
            <a:r>
              <a:rPr lang="ru-RU" i="1" dirty="0" smtClean="0">
                <a:solidFill>
                  <a:schemeClr val="tx1"/>
                </a:solidFill>
              </a:rPr>
              <a:t> Андрей Георгиевич,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кандидат филологических наук</a:t>
            </a:r>
          </a:p>
          <a:p>
            <a:pPr algn="l"/>
            <a:r>
              <a:rPr lang="ru-RU" i="1" dirty="0" smtClean="0"/>
              <a:t>заведующий кафедрой русского языка </a:t>
            </a:r>
          </a:p>
          <a:p>
            <a:pPr algn="l"/>
            <a:r>
              <a:rPr lang="ru-RU" i="1" dirty="0" smtClean="0"/>
              <a:t>ТГПИ имени А.П. Чехова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автор  учебников и пособий по русскому языку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71480"/>
            <a:ext cx="768347" cy="11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501122" cy="643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93"/>
                <a:gridCol w="5525729"/>
              </a:tblGrid>
              <a:tr h="29841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Задание</a:t>
                      </a:r>
                      <a:endParaRPr lang="ru-RU" sz="1400" dirty="0"/>
                    </a:p>
                  </a:txBody>
                  <a:tcPr/>
                </a:tc>
              </a:tr>
              <a:tr h="949492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Лексикографическая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Сопоставьте толкования данного слова в различных толковых словарях русского языка.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949492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Этимологическая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Соберите сведения о происхождении слова, обратившись к этимологическим словарям и справочникам.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6651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Фразеологическая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Обратитесь к фразеологическим словарям, сборникам пословиц и поговорок, чтобы найти выражения, включающие описываемое слово.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6651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Словообразовательная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Используя словообразовательные словари, определите, какие новые слова образуются от изучаемого слова, какие они имеют значения, к каким областям знания относятся.</a:t>
                      </a:r>
                      <a:endParaRPr lang="ru-RU" sz="1400" dirty="0"/>
                    </a:p>
                  </a:txBody>
                  <a:tcPr/>
                </a:tc>
              </a:tr>
              <a:tr h="116651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Искусствоведческая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Расскажите о литературных произведениях, произведениях живописи или музыки, в которых важную роль играет образ   обозначаемого данным словом предмета.</a:t>
                      </a:r>
                      <a:endParaRPr lang="ru-RU" sz="1400" dirty="0"/>
                    </a:p>
                  </a:txBody>
                  <a:tcPr/>
                </a:tc>
              </a:tr>
              <a:tr h="73246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Этнографическая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Расскажите о том, какую роль данный предмет (понятие) играет в жизни и культуре русского народа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24"/>
          </a:xfrm>
        </p:spPr>
        <p:txBody>
          <a:bodyPr/>
          <a:lstStyle/>
          <a:p>
            <a:pPr algn="ctr"/>
            <a:r>
              <a:rPr lang="ru-RU" dirty="0" smtClean="0"/>
              <a:t>Проект «Школьная газета»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03" t="8307" r="26155" b="2865"/>
          <a:stretch>
            <a:fillRect/>
          </a:stretch>
        </p:blipFill>
        <p:spPr bwMode="auto">
          <a:xfrm>
            <a:off x="2601692" y="1857364"/>
            <a:ext cx="436761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029575" cy="12144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  </a:t>
            </a:r>
            <a:r>
              <a:rPr lang="ru-RU" sz="2800" b="1" smtClean="0">
                <a:solidFill>
                  <a:srgbClr val="FF0000"/>
                </a:solidFill>
                <a:latin typeface="Arial Narrow" pitchFamily="34" charset="0"/>
              </a:rPr>
              <a:t>ЛИТЕРАТУРА. ПОДГОТОВКА К ЕГЭ-2012.</a:t>
            </a:r>
            <a:r>
              <a:rPr lang="ru-RU" smtClean="0"/>
              <a:t/>
            </a:r>
            <a:br>
              <a:rPr lang="ru-RU" smtClean="0"/>
            </a:br>
            <a:r>
              <a:rPr lang="ru-RU" sz="2000" smtClean="0">
                <a:solidFill>
                  <a:schemeClr val="tx1"/>
                </a:solidFill>
              </a:rPr>
              <a:t>Пособие в серии </a:t>
            </a:r>
            <a:r>
              <a:rPr lang="ru-RU" sz="2000" smtClean="0">
                <a:solidFill>
                  <a:srgbClr val="FF0000"/>
                </a:solidFill>
              </a:rPr>
              <a:t>«Готовимся к ЕГЭ» </a:t>
            </a:r>
            <a:r>
              <a:rPr lang="ru-RU" sz="2000" smtClean="0">
                <a:solidFill>
                  <a:schemeClr val="tx1"/>
                </a:solidFill>
              </a:rPr>
              <a:t>под редакцией Н.А. Сениной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8" y="2357438"/>
            <a:ext cx="4000500" cy="3857625"/>
          </a:xfrm>
        </p:spPr>
        <p:txBody>
          <a:bodyPr>
            <a:normAutofit fontScale="92500"/>
          </a:bodyPr>
          <a:lstStyle/>
          <a:p>
            <a:pPr marL="342900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 smtClean="0"/>
              <a:t>        Пособие является наиболее полным изданием по литературе, предназначенным для подготовки к ЕГЭ. </a:t>
            </a:r>
            <a:r>
              <a:rPr lang="ru-RU" sz="1500" dirty="0" smtClean="0"/>
              <a:t>Оно содержит пятнадцать авторских учебно-тренировочных вариантов, написанных в соответствии со спецификацией </a:t>
            </a:r>
            <a:r>
              <a:rPr lang="ru-RU" sz="1500" dirty="0" smtClean="0"/>
              <a:t>2014 </a:t>
            </a:r>
            <a:r>
              <a:rPr lang="ru-RU" sz="1500" dirty="0" smtClean="0"/>
              <a:t>года, словарь литературоведческих терминов и справочные материалы с комментариями из программных произведений, ответы ко всем заданиям части В, а также модели  ответов части С, которые помогут в достаточно короткие сроки развить навыки написания сочинений. </a:t>
            </a:r>
            <a:endParaRPr lang="ru-RU" sz="1500" dirty="0" smtClean="0"/>
          </a:p>
          <a:p>
            <a:pPr marL="342900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 smtClean="0"/>
              <a:t>         </a:t>
            </a:r>
            <a:endParaRPr lang="ru-RU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850" y="5857875"/>
            <a:ext cx="620713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Объект 1"/>
          <p:cNvSpPr>
            <a:spLocks noGrp="1"/>
          </p:cNvSpPr>
          <p:nvPr>
            <p:ph sz="half" idx="1"/>
          </p:nvPr>
        </p:nvSpPr>
        <p:spPr>
          <a:xfrm>
            <a:off x="4357688" y="1676400"/>
            <a:ext cx="3786187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2695725" cy="398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466725"/>
            <a:ext cx="8207375" cy="94615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Литература. Тематические тесты: от текста к смыслу.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5-11 классы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641350" y="1412875"/>
            <a:ext cx="5326063" cy="2868613"/>
          </a:xfrm>
        </p:spPr>
        <p:txBody>
          <a:bodyPr/>
          <a:lstStyle/>
          <a:p>
            <a:pPr algn="just"/>
            <a:r>
              <a:rPr lang="ru-RU" smtClean="0"/>
              <a:t>В пособиях серии предложена уникальная методика работы над каждым произведением: включение произведения в широкий общественно-политический, историко-культурный и литературоведческий контекст (этому способствует также и наличие синхронистических таблиц), пристальное внимание к тексту самого произведения и к его идейно-тематическому  содержанию и поэтике. Книги содержат качественный тестовый материал с разноуровневыми заданиями – с выбором одного или нескольких ответов и со свободным ответом, причем авторами введено значительное количество заданий на соответствие. Пособия разработаны таким образом, что в каждое из них входят тесты в формате ЕГЭ, которые помогут повторить материал, изученный ранее. </a:t>
            </a:r>
          </a:p>
        </p:txBody>
      </p:sp>
      <p:pic>
        <p:nvPicPr>
          <p:cNvPr id="21508" name="Picture 6" descr="C:\Users\NoName_1\Desktop\Л_литер01_10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357688"/>
            <a:ext cx="1651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Users\NoName_1\Desktop\Л_литер01_9к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357688"/>
            <a:ext cx="16891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C:\Users\NoName_1\Desktop\Л_литер01_11кл_лиц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628775"/>
            <a:ext cx="16573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C:\Users\NoName_1\Desktop\Л_литер02_10кл_лиц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4357688"/>
            <a:ext cx="16859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C:\Users\1\AppData\Local\Temp\_tc\Литература 8 к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4357688"/>
            <a:ext cx="161925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3949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Контактная информация: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Телефон/факс в г. Ростове-на-Дону: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(863) 303-05-50, 248-14-03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Адрес для корреспонденции: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344000, г. Ростов-на-Дону, а/я 550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Интернет-магазин, сайт: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/>
              <a:t>www.legionr.ru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E-mail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legionrus@legionrus.com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850" y="5857875"/>
            <a:ext cx="620713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Дистанционные курсы</a:t>
            </a:r>
            <a:br>
              <a:rPr lang="ru-RU" sz="2800" dirty="0" smtClean="0"/>
            </a:br>
            <a:r>
              <a:rPr lang="ru-RU" sz="2800" dirty="0" smtClean="0"/>
              <a:t>повышения квалификации для работников образования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23480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2758883">
            <a:off x="5619768" y="3551535"/>
            <a:ext cx="1071570" cy="785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Дистанционные курсы</a:t>
            </a:r>
            <a:br>
              <a:rPr lang="ru-RU" sz="2400" dirty="0" smtClean="0"/>
            </a:br>
            <a:r>
              <a:rPr lang="ru-RU" sz="2400" dirty="0" smtClean="0"/>
              <a:t>повышения квалификации</a:t>
            </a:r>
            <a:br>
              <a:rPr lang="ru-RU" sz="2400" dirty="0" smtClean="0"/>
            </a:br>
            <a:r>
              <a:rPr lang="ru-RU" sz="2400" dirty="0" smtClean="0"/>
              <a:t>для работников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Программа «Методика подготовки к ГИА и ЕГЭ </a:t>
            </a:r>
          </a:p>
          <a:p>
            <a:pPr algn="ctr">
              <a:buNone/>
            </a:pPr>
            <a:r>
              <a:rPr lang="ru-RU" b="1" dirty="0" smtClean="0"/>
              <a:t>по русскому языку» (108 часов)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3 модуля по 36 часов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 модуль. </a:t>
            </a:r>
            <a:r>
              <a:rPr lang="ru-RU" sz="2800" dirty="0" smtClean="0"/>
              <a:t>ГИА. Написание сжатого изложения</a:t>
            </a:r>
          </a:p>
          <a:p>
            <a:pPr marL="1608138" indent="-1608138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2 модуль. </a:t>
            </a:r>
            <a:r>
              <a:rPr lang="ru-RU" sz="2800" dirty="0" smtClean="0"/>
              <a:t>ГИА. Написание сочинения на лингвистическую тему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3 модуль. </a:t>
            </a:r>
            <a:r>
              <a:rPr lang="ru-RU" sz="2800" dirty="0" smtClean="0"/>
              <a:t>ЕГЭ. Написание сочинения-рассуждения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dirty="0" smtClean="0"/>
              <a:t>Лекции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7"/>
            <a:ext cx="9144000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71504"/>
          </a:xfrm>
        </p:spPr>
        <p:txBody>
          <a:bodyPr/>
          <a:lstStyle/>
          <a:p>
            <a:pPr algn="ctr"/>
            <a:r>
              <a:rPr lang="ru-RU" sz="4000" dirty="0" smtClean="0"/>
              <a:t>Тесты самоконтроля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1"/>
            <a:ext cx="9108302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стать слушателем курсов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www.legionr.ru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  <a:r>
              <a:rPr lang="ru-RU" dirty="0" smtClean="0"/>
              <a:t>качать с сайта квитанцию и оплатить ее в банке или на почте. (Стоимость 3 000 руб.)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Отправить сканированную копию квитанции на адрес, указанный на сайте.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Получить логин и пароль для участия в обучении.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Координатор программы А.Г. </a:t>
            </a:r>
            <a:r>
              <a:rPr lang="ru-RU" dirty="0" err="1" smtClean="0"/>
              <a:t>Нарушевич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anarushevich@yandex.ru </a:t>
            </a:r>
          </a:p>
          <a:p>
            <a:pPr marL="514350" indent="-514350" algn="ctr"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ЕГЭ 2014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248576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357430"/>
            <a:ext cx="2334655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Users\1\AppData\Local\Temp\_tc\Русский язык\Русский язык Тематич тесты ЕГЭ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428868"/>
            <a:ext cx="230822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ГИА  2014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2353606" cy="21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28802"/>
            <a:ext cx="2830953" cy="407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91" y="2143116"/>
            <a:ext cx="272190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Промежуточная аттестация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539937" cy="354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253481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3116"/>
            <a:ext cx="252134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dirty="0" smtClean="0"/>
              <a:t>Тематические тесты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3105168" cy="450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571615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Русский язык.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Комплексный анализ текста.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endParaRPr lang="ru-RU" i="1" dirty="0" smtClean="0"/>
          </a:p>
        </p:txBody>
      </p:sp>
      <p:sp>
        <p:nvSpPr>
          <p:cNvPr id="17411" name="Содержимое 8"/>
          <p:cNvSpPr>
            <a:spLocks noGrp="1"/>
          </p:cNvSpPr>
          <p:nvPr>
            <p:ph sz="half" idx="2"/>
          </p:nvPr>
        </p:nvSpPr>
        <p:spPr>
          <a:xfrm>
            <a:off x="3857625" y="2071688"/>
            <a:ext cx="4500563" cy="4283075"/>
          </a:xfrm>
        </p:spPr>
        <p:txBody>
          <a:bodyPr/>
          <a:lstStyle/>
          <a:p>
            <a:pPr indent="0" algn="just">
              <a:buFont typeface="Wingdings 2" pitchFamily="18" charset="2"/>
              <a:buNone/>
            </a:pPr>
            <a:r>
              <a:rPr lang="ru-RU" sz="1800" dirty="0" smtClean="0"/>
              <a:t>Серия </a:t>
            </a:r>
            <a:r>
              <a:rPr lang="ru-RU" sz="1800" dirty="0" smtClean="0">
                <a:solidFill>
                  <a:srgbClr val="FF0000"/>
                </a:solidFill>
              </a:rPr>
              <a:t>«Комплексный анализ текста» </a:t>
            </a:r>
            <a:r>
              <a:rPr lang="ru-RU" sz="1800" dirty="0" smtClean="0"/>
              <a:t>для 5-го – 8-го классов содержит тексты и различные задания к ним, проверяющие как лингвистическую и языковую компетенции, так и компетенцию коммуникативную. </a:t>
            </a:r>
          </a:p>
          <a:p>
            <a:pPr indent="0" algn="just">
              <a:buFont typeface="Wingdings 2" pitchFamily="18" charset="2"/>
              <a:buNone/>
            </a:pPr>
            <a:r>
              <a:rPr lang="ru-RU" sz="1800" dirty="0" smtClean="0"/>
              <a:t>Каждая книга состоит из </a:t>
            </a:r>
            <a:r>
              <a:rPr lang="ru-RU" sz="1800" dirty="0" smtClean="0">
                <a:solidFill>
                  <a:srgbClr val="FF0000"/>
                </a:solidFill>
              </a:rPr>
              <a:t>20 вариантов, </a:t>
            </a:r>
            <a:r>
              <a:rPr lang="ru-RU" sz="1800" dirty="0" smtClean="0"/>
              <a:t>задания к которым проверяют изученные ранее темы и темы, изучаемые в данном классе, которые входят в кодификаторы ГИА-9 и ЕГЭ.  </a:t>
            </a:r>
          </a:p>
          <a:p>
            <a:pPr indent="0" algn="just">
              <a:buFont typeface="Wingdings 2" pitchFamily="18" charset="2"/>
              <a:buNone/>
            </a:pPr>
            <a:r>
              <a:rPr lang="ru-RU" sz="1800" dirty="0" smtClean="0"/>
              <a:t>Пособия могут использоваться в режиме </a:t>
            </a:r>
            <a:r>
              <a:rPr lang="ru-RU" sz="1800" dirty="0" smtClean="0">
                <a:solidFill>
                  <a:srgbClr val="FF0000"/>
                </a:solidFill>
              </a:rPr>
              <a:t>тренировочных тетрадей. </a:t>
            </a:r>
          </a:p>
          <a:p>
            <a:pPr indent="0">
              <a:buFont typeface="Wingdings 2" pitchFamily="18" charset="2"/>
              <a:buNone/>
            </a:pPr>
            <a:endParaRPr lang="ru-RU" sz="1800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5715000"/>
            <a:ext cx="620713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6" descr="C:\Users\NoName_1\Desktop\Обложки 2013 для сайта\комплексный анализ_7кл_обновл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060575"/>
            <a:ext cx="3182937" cy="451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3950307" cy="569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2143116"/>
            <a:ext cx="237655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86116" y="1600200"/>
            <a:ext cx="540068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этой книге вы найдете ответы на следующие вопросы: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Что такое учебный проект?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выбрать тему проекта?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Каковы этапы проектной деятельности?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правильно оформить презентацию проекта?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организовать работу над проектами при изучении русского языка?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оценить работу над проектом?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Проект </a:t>
            </a:r>
            <a:br>
              <a:rPr lang="ru-RU" sz="3200" b="1" dirty="0" smtClean="0"/>
            </a:br>
            <a:r>
              <a:rPr lang="ru-RU" sz="3200" b="1" dirty="0" smtClean="0"/>
              <a:t>«Лингвистический портрет одного слова»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Тема проекта – углублённое изучение ключевых слов русской культуры. </a:t>
            </a:r>
          </a:p>
          <a:p>
            <a:pPr lvl="0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Цель –  используя словари, научно-популярную литературу и др. источники, собрать разнообразную информацию об истории, значении, употреблении одного слова в русском языке. </a:t>
            </a:r>
          </a:p>
          <a:p>
            <a:pPr lvl="0" algn="just"/>
            <a:endParaRPr lang="ru-RU" dirty="0" smtClean="0"/>
          </a:p>
          <a:p>
            <a:pPr algn="just"/>
            <a:r>
              <a:rPr lang="ru-RU" dirty="0" smtClean="0"/>
              <a:t>Планируемый продукт – мини-словарь с комплексным разносторонним описанием одного слова (возможно представление материала в виде компьютерной презентации).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2502</TotalTime>
  <Words>611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В помощь учителю: новые пособия издательства «Легион»  </vt:lpstr>
      <vt:lpstr>Подготовка к ЕГЭ 2014</vt:lpstr>
      <vt:lpstr>Подготовка к ГИА  2014</vt:lpstr>
      <vt:lpstr>Промежуточная аттестация</vt:lpstr>
      <vt:lpstr>Тематические тесты</vt:lpstr>
      <vt:lpstr>             Русский язык.  Комплексный анализ текста.   </vt:lpstr>
      <vt:lpstr> </vt:lpstr>
      <vt:lpstr>Проектная деятельность</vt:lpstr>
      <vt:lpstr>Проект  «Лингвистический портрет одного слова»</vt:lpstr>
      <vt:lpstr>Слайд 10</vt:lpstr>
      <vt:lpstr>Проект «Школьная газета»</vt:lpstr>
      <vt:lpstr>             ЛИТЕРАТУРА. ПОДГОТОВКА К ЕГЭ-2012. Пособие в серии «Готовимся к ЕГЭ» под редакцией Н.А. Сениной</vt:lpstr>
      <vt:lpstr>Литература. Тематические тесты: от текста к смыслу.  5-11 классы</vt:lpstr>
      <vt:lpstr>                              Контактная информация:  Телефон/факс в г. Ростове-на-Дону: (863) 303-05-50, 248-14-03  Адрес для корреспонденции: 344000, г. Ростов-на-Дону, а/я 550  Интернет-магазин, сайт: www.legionr.ru  E-mail: legionrus@legionrus.com </vt:lpstr>
      <vt:lpstr>Дистанционные курсы повышения квалификации для работников образования</vt:lpstr>
      <vt:lpstr>Дистанционные курсы повышения квалификации для работников образования</vt:lpstr>
      <vt:lpstr>Лекции</vt:lpstr>
      <vt:lpstr>Тесты самоконтроля</vt:lpstr>
      <vt:lpstr>Как стать слушателем курсов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Ильинова</dc:creator>
  <cp:lastModifiedBy>Asus</cp:lastModifiedBy>
  <cp:revision>274</cp:revision>
  <dcterms:created xsi:type="dcterms:W3CDTF">2009-09-19T16:22:11Z</dcterms:created>
  <dcterms:modified xsi:type="dcterms:W3CDTF">2014-01-05T20:14:32Z</dcterms:modified>
</cp:coreProperties>
</file>