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281" r:id="rId4"/>
    <p:sldId id="282" r:id="rId5"/>
    <p:sldId id="261" r:id="rId6"/>
    <p:sldId id="259" r:id="rId7"/>
    <p:sldId id="264" r:id="rId8"/>
    <p:sldId id="275" r:id="rId9"/>
    <p:sldId id="263" r:id="rId10"/>
    <p:sldId id="278" r:id="rId11"/>
    <p:sldId id="258" r:id="rId12"/>
    <p:sldId id="283" r:id="rId13"/>
    <p:sldId id="273" r:id="rId14"/>
    <p:sldId id="262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FB71"/>
    <a:srgbClr val="705300"/>
    <a:srgbClr val="FFD86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7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2B66E-3C93-42E6-9271-680E3E98EE15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43398-AE8E-4FB8-9DAB-42BB6133B67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8806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3CC19D-2059-4CF7-8146-5574DC7FB61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314024-AF48-42D0-9E1A-7FD5EE176CB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669E91-FB9C-442F-AC0F-178DB19ACEE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ofa.ru/cat/cat107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rofa.ru/for-users/teacher/vertical/programm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00962" cy="5524096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ВОЗМОЖНОСТИ УМК ПО РУССКОМУ ЯЗЫКУ </a:t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под редакцией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В.В.Бабайцевой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,</a:t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Т.А. </a:t>
            </a:r>
            <a:r>
              <a:rPr lang="ru-RU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Ладыженской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, </a:t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М.М. Разумовской </a:t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для реализации ФГОС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/>
            </a:r>
            <a:br>
              <a:rPr lang="ru-RU" i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endParaRPr lang="ru-RU" i="1" dirty="0">
              <a:solidFill>
                <a:schemeClr val="accent6">
                  <a:lumMod val="5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262990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ru-RU" dirty="0"/>
              <a:t/>
            </a:r>
            <a:br>
              <a:rPr lang="ru-RU" dirty="0"/>
            </a:br>
            <a:r>
              <a:rPr lang="ru-RU" i="1" dirty="0">
                <a:latin typeface="Georgia" pitchFamily="18" charset="0"/>
                <a:ea typeface="Calibri"/>
                <a:cs typeface="Times New Roman"/>
              </a:rPr>
              <a:t>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ea typeface="Calibri"/>
                <a:cs typeface="Times New Roman"/>
              </a:rPr>
              <a:t>УМК по русскому языку  под редакцией  В. В. </a:t>
            </a:r>
            <a:r>
              <a:rPr lang="ru-RU" i="1" dirty="0" err="1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ea typeface="Calibri"/>
                <a:cs typeface="Times New Roman"/>
              </a:rPr>
              <a:t>Бабайцевой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ea typeface="Calibri"/>
                <a:cs typeface="Times New Roman"/>
              </a:rPr>
              <a:t>.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b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b="1" dirty="0" smtClean="0"/>
              <a:t>Дрофа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88361910"/>
              </p:ext>
            </p:extLst>
          </p:nvPr>
        </p:nvGraphicFramePr>
        <p:xfrm>
          <a:off x="457200" y="1600200"/>
          <a:ext cx="8229600" cy="51922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26568"/>
                <a:gridCol w="3459832"/>
                <a:gridCol w="2743200"/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Наименование учебника</a:t>
                      </a:r>
                      <a:endParaRPr lang="ru-RU" sz="11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(со ссылкой на № позиции федерального перечня учебников)</a:t>
                      </a:r>
                      <a:endParaRPr lang="ru-RU" sz="11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Характеристика УМК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0068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Краткая характеристика УМК</a:t>
                      </a:r>
                      <a:endParaRPr lang="ru-RU" sz="11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Подробная </a:t>
                      </a:r>
                      <a:r>
                        <a:rPr lang="ru-RU" sz="1400" b="1" dirty="0" err="1" smtClean="0">
                          <a:latin typeface="Georgia" pitchFamily="18" charset="0"/>
                          <a:ea typeface="Calibri"/>
                          <a:cs typeface="Times New Roman"/>
                        </a:rPr>
                        <a:t>характерис</a:t>
                      </a:r>
                      <a:endParaRPr lang="ru-RU" sz="11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тика УМК </a:t>
                      </a:r>
                      <a:r>
                        <a:rPr lang="ru-RU" sz="140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(адрес в сети Интернет)</a:t>
                      </a:r>
                      <a:endParaRPr lang="ru-RU" sz="11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-35" dirty="0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617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35" dirty="0" err="1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Бабайцева</a:t>
                      </a:r>
                      <a:r>
                        <a:rPr lang="ru-RU" sz="1800" spc="-35" dirty="0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В. В. Русский язык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      5-9 </a:t>
                      </a:r>
                      <a:r>
                        <a:rPr lang="ru-RU" sz="1800" dirty="0" err="1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кл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Georgia" pitchFamily="18" charset="0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УМК по русскому языку для 5–9 классов состоит из трех компонентов: учебника «Русский язык. Теория», сборников заданий для 5, 6–7, 8–9 классов и рабочих тетрадей для 5, 6, 7, 8, 9 классов. Комплекс соответствует требованиям государственного образовательного стандарта. Главная особенность комплекса — сближение лингвистической и коммуникативной компетенций, которое позволяет усилить функциональное значение теоретических сведений и наглядно показать учащимся роль единиц языка в речи, в тексте, в типах речи (повествование, описание, рассуждение).</a:t>
                      </a:r>
                      <a:endParaRPr lang="ru-RU" sz="105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solidFill>
                            <a:srgbClr val="0000FF"/>
                          </a:solidFill>
                          <a:latin typeface="Georgia" pitchFamily="18" charset="0"/>
                          <a:ea typeface="Calibri"/>
                          <a:cs typeface="Times New Roman"/>
                          <a:hlinkClick r:id="rId3"/>
                        </a:rPr>
                        <a:t>http://www.drofa.ru/cat/cat107.htm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рабочие программы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 smtClean="0">
                          <a:solidFill>
                            <a:srgbClr val="0000FF"/>
                          </a:solidFill>
                          <a:latin typeface="Georgia" pitchFamily="18" charset="0"/>
                          <a:ea typeface="Calibri"/>
                          <a:cs typeface="Times New Roman"/>
                          <a:hlinkClick r:id="rId4"/>
                        </a:rPr>
                        <a:t>http://www.drofa.ru/for-users/teacher/vertical/programms/</a:t>
                      </a:r>
                      <a:endParaRPr lang="ru-RU" sz="1400" dirty="0" smtClean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74207312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6286544" cy="1214414"/>
          </a:xfrm>
        </p:spPr>
        <p:txBody>
          <a:bodyPr>
            <a:normAutofit fontScale="90000"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ru-RU" smtClean="0"/>
              <a:t/>
            </a:r>
            <a:br>
              <a:rPr lang="ru-RU" smtClean="0"/>
            </a:br>
            <a:endParaRPr lang="ru-RU" dirty="0" smtClean="0"/>
          </a:p>
        </p:txBody>
      </p:sp>
      <p:pic>
        <p:nvPicPr>
          <p:cNvPr id="1026" name="Picture 2" descr="E:\ПРЕЗЕНТАЦИЯ\обложки книжек\103268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4937" y="1817999"/>
            <a:ext cx="3786214" cy="47149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28662" y="285728"/>
            <a:ext cx="7286676" cy="1508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     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Линия УМК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</a:t>
            </a:r>
            <a:endParaRPr lang="ru-RU" sz="2800" b="1" i="1" dirty="0" smtClean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  <a:p>
            <a:pPr algn="ctr"/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Т.А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. </a:t>
            </a:r>
            <a:r>
              <a:rPr lang="ru-RU" sz="2800" b="1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Ладыженской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, М.Т. Баранова, Л.А. </a:t>
            </a:r>
            <a:r>
              <a:rPr lang="ru-RU" sz="2800" b="1" i="1" dirty="0" err="1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Тростенцовой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и др.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32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7544" y="1913295"/>
            <a:ext cx="4000529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Состав УМК: 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Рабочая программа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Учебники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Рабочая тетрадь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Дидактические материалы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Контрольные и проверочные работы по русскому языку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Тесты по русскому языку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Методическое пособие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788445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Линия 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УМК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1772816"/>
            <a:ext cx="7502971" cy="4515895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6133250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4258845858"/>
              </p:ext>
            </p:extLst>
          </p:nvPr>
        </p:nvGraphicFramePr>
        <p:xfrm>
          <a:off x="251520" y="1214628"/>
          <a:ext cx="8501124" cy="56433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85950"/>
                <a:gridCol w="4572032"/>
                <a:gridCol w="2143142"/>
              </a:tblGrid>
              <a:tr h="25248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Наименование учебника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(со ссылкой на № позиции федерального перечня учебников)</a:t>
                      </a:r>
                      <a:endParaRPr lang="ru-RU" sz="14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Georgia" pitchFamily="18" charset="0"/>
                        </a:rPr>
                        <a:t>Характеристика УМК</a:t>
                      </a:r>
                      <a:endParaRPr lang="ru-RU" sz="16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707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Georgia" pitchFamily="18" charset="0"/>
                        </a:rPr>
                        <a:t>Краткая характеристика УМК</a:t>
                      </a:r>
                      <a:endParaRPr lang="ru-RU" sz="16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Georgia" pitchFamily="18" charset="0"/>
                        </a:rPr>
                        <a:t>Подробная </a:t>
                      </a:r>
                      <a:r>
                        <a:rPr lang="ru-RU" sz="1600" dirty="0" err="1">
                          <a:latin typeface="Georgia" pitchFamily="18" charset="0"/>
                        </a:rPr>
                        <a:t>характерис</a:t>
                      </a:r>
                      <a:endParaRPr lang="ru-RU" sz="1600" dirty="0">
                        <a:latin typeface="Georgia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Georgia" pitchFamily="18" charset="0"/>
                        </a:rPr>
                        <a:t>тика УМК (адрес в сети Интернет)</a:t>
                      </a:r>
                      <a:endParaRPr lang="ru-RU" sz="16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4127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dirty="0" smtClean="0">
                          <a:latin typeface="Georgia" pitchFamily="18" charset="0"/>
                        </a:rPr>
                        <a:t>644-648</a:t>
                      </a:r>
                      <a:endParaRPr lang="ru-RU" sz="16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30" dirty="0" err="1">
                          <a:latin typeface="Georgia" pitchFamily="18" charset="0"/>
                        </a:rPr>
                        <a:t>Ладыженская</a:t>
                      </a:r>
                      <a:r>
                        <a:rPr lang="ru-RU" sz="1600" spc="-30" dirty="0">
                          <a:latin typeface="Georgia" pitchFamily="18" charset="0"/>
                        </a:rPr>
                        <a:t> Т. А., Баранов М.Т., </a:t>
                      </a:r>
                      <a:r>
                        <a:rPr lang="ru-RU" sz="1600" spc="-30" dirty="0" err="1">
                          <a:latin typeface="Georgia" pitchFamily="18" charset="0"/>
                        </a:rPr>
                        <a:t>Тростенцова</a:t>
                      </a:r>
                      <a:r>
                        <a:rPr lang="ru-RU" sz="1600" spc="-30" dirty="0">
                          <a:latin typeface="Georgia" pitchFamily="18" charset="0"/>
                        </a:rPr>
                        <a:t> </a:t>
                      </a:r>
                      <a:r>
                        <a:rPr lang="ru-RU" sz="1600" spc="-40" dirty="0">
                          <a:latin typeface="Georgia" pitchFamily="18" charset="0"/>
                        </a:rPr>
                        <a:t>Л. А. и др. Русский язык   5-9 </a:t>
                      </a:r>
                      <a:r>
                        <a:rPr lang="ru-RU" sz="1600" spc="-40" dirty="0" err="1">
                          <a:latin typeface="Georgia" pitchFamily="18" charset="0"/>
                        </a:rPr>
                        <a:t>кл</a:t>
                      </a:r>
                      <a:endParaRPr lang="ru-RU" sz="16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В соответствии с ФГОС основного общего образования учебники линии </a:t>
                      </a:r>
                      <a:r>
                        <a:rPr lang="ru-RU" sz="1400" dirty="0" err="1" smtClean="0">
                          <a:latin typeface="Georgia" pitchFamily="18" charset="0"/>
                        </a:rPr>
                        <a:t>Ладыженской</a:t>
                      </a:r>
                      <a:r>
                        <a:rPr lang="ru-RU" sz="1400" baseline="0" dirty="0">
                          <a:latin typeface="Georgia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Georgia" pitchFamily="18" charset="0"/>
                        </a:rPr>
                        <a:t>T.A</a:t>
                      </a:r>
                      <a:r>
                        <a:rPr lang="ru-RU" sz="1400" dirty="0">
                          <a:latin typeface="Georgia" pitchFamily="18" charset="0"/>
                        </a:rPr>
                        <a:t>., Баранова M.T., </a:t>
                      </a:r>
                      <a:r>
                        <a:rPr lang="ru-RU" sz="1400" dirty="0" err="1">
                          <a:latin typeface="Georgia" pitchFamily="18" charset="0"/>
                        </a:rPr>
                        <a:t>Тростенцовой</a:t>
                      </a:r>
                      <a:r>
                        <a:rPr lang="ru-RU" sz="1400" dirty="0">
                          <a:latin typeface="Georgia" pitchFamily="18" charset="0"/>
                        </a:rPr>
                        <a:t> Л.А. и др. были доработаны.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Потенциал учебников содержит значительный материал для формирования базовых национальных ценностей, а также для воспитания российской гражданской идентичности: патриотизма, уважения к Отечеству и т. д. В учебниках усилен коммуникативный аспект обучения русскому языку. В связи с требованиями стандарта по совершенствованию видов речевой деятельности 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«приобретение опыта их использования в речевой практике при создании устных и письменных высказываний» - введены соответствующие сведения и задания.</a:t>
                      </a:r>
                      <a:endParaRPr lang="ru-RU" sz="14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dirty="0">
                          <a:latin typeface="Georgia" pitchFamily="18" charset="0"/>
                          <a:hlinkClick r:id=""/>
                        </a:rPr>
                        <a:t>http://www.prosv.ru/book.aspx?ob_no=209&amp;d_no=32141&amp;ltype=21832&amp;subject=20695</a:t>
                      </a:r>
                      <a:endParaRPr lang="ru-RU" sz="16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u="sng" dirty="0" err="1">
                          <a:latin typeface="Georgia" pitchFamily="18" charset="0"/>
                          <a:hlinkClick r:id=""/>
                        </a:rPr>
                        <a:t>prosv.ru</a:t>
                      </a:r>
                      <a:r>
                        <a:rPr lang="en-US" sz="1600" dirty="0" err="1">
                          <a:latin typeface="Georgia" pitchFamily="18" charset="0"/>
                        </a:rPr>
                        <a:t>›</a:t>
                      </a:r>
                      <a:r>
                        <a:rPr lang="en-US" sz="1600" u="sng" dirty="0" err="1">
                          <a:latin typeface="Georgia" pitchFamily="18" charset="0"/>
                          <a:hlinkClick r:id=""/>
                        </a:rPr>
                        <a:t>Attachment.aspx?Id</a:t>
                      </a:r>
                      <a:r>
                        <a:rPr lang="en-US" sz="1600" u="sng" dirty="0">
                          <a:latin typeface="Georgia" pitchFamily="18" charset="0"/>
                          <a:hlinkClick r:id=""/>
                        </a:rPr>
                        <a:t>=18015</a:t>
                      </a:r>
                      <a:endParaRPr lang="ru-RU" sz="16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539552" y="116632"/>
            <a:ext cx="7972425" cy="101566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bIns="45720" anchor="ctr">
            <a:spAutoFit/>
          </a:bodyPr>
          <a:lstStyle/>
          <a:p>
            <a:pPr eaLnBrk="1" hangingPunct="1"/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УМК по русскому языку </a:t>
            </a:r>
            <a:r>
              <a:rPr lang="ru-RU" sz="2000" i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sz="2000" i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sz="2000" i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Т.А. </a:t>
            </a:r>
            <a:r>
              <a:rPr lang="ru-RU" sz="2000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Ладыженской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Просвещение  </a:t>
            </a:r>
            <a:endParaRPr lang="ru-RU" sz="16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166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Приведённые примеры наглядно показывают, что представленные УМК позволяют реализовать на практике идеи ФГОС (личностные, </a:t>
            </a:r>
            <a:r>
              <a:rPr lang="ru-RU" sz="3600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метапредметные</a:t>
            </a:r>
            <a:r>
              <a:rPr lang="ru-RU" sz="36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 и предметные результаты), качественно подготовить учащихся к итоговой аттестации по предмету и дальнейшей успешной жизни. А это и есть главные идеи стандартов нового поколения.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5093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548680"/>
            <a:ext cx="8229600" cy="5328592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sz="115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onotype Corsiva" pitchFamily="66" charset="0"/>
              </a:rPr>
              <a:t>Спасибо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sz="115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onotype Corsiva" pitchFamily="66" charset="0"/>
              </a:rPr>
              <a:t>за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ru-RU" sz="115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Monotype Corsiva" pitchFamily="66" charset="0"/>
              </a:rPr>
              <a:t>внимание!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50938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Учебно-методический комплекс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представляет </a:t>
            </a:r>
            <a:r>
              <a:rPr lang="ru-RU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собой  информационно-образовательную среду, включающую учебно-методические комплекты, электронные приложения,  средства обучения, методическую поддержку,  комплекс курсов повышения квалификации и профессиональной переподготовки педагогов, а также  Интернет-поддержку</a:t>
            </a:r>
            <a:r>
              <a:rPr lang="en-US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 </a:t>
            </a:r>
            <a:r>
              <a:rPr lang="ru-RU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образовательного процесса.</a:t>
            </a:r>
            <a:br>
              <a:rPr lang="ru-RU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/>
            </a:r>
            <a:br>
              <a:rPr lang="ru-RU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</a:br>
            <a:r>
              <a:rPr lang="ru-RU" sz="22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     Информационно-образовательная среда  в полном объеме обеспечивает реализацию ФГОС начального общего и  основного общего образования, включая формирование у обучающихся универсальных учебных действий, навыков учебно-исследовательской и проектной деятельности.</a:t>
            </a:r>
            <a:endParaRPr lang="ru-RU" sz="2200" dirty="0">
              <a:solidFill>
                <a:schemeClr val="bg2">
                  <a:lumMod val="10000"/>
                </a:schemeClr>
              </a:solidFill>
              <a:latin typeface="Georg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3798740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  <a:cs typeface="Times New Roman" pitchFamily="18" charset="0"/>
              </a:rPr>
              <a:t>Требования к УМК в рамках ФГОС</a:t>
            </a:r>
            <a:endParaRPr lang="ru-RU" dirty="0" smtClean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968552"/>
          </a:xfrm>
        </p:spPr>
        <p:txBody>
          <a:bodyPr>
            <a:normAutofit fontScale="25000" lnSpcReduction="20000"/>
          </a:bodyPr>
          <a:lstStyle/>
          <a:p>
            <a:pPr marL="274320" indent="-274320">
              <a:spcBef>
                <a:spcPts val="580"/>
              </a:spcBef>
              <a:buNone/>
              <a:defRPr/>
            </a:pPr>
            <a:r>
              <a:rPr lang="ru-RU" sz="5500" b="1" i="1" dirty="0" smtClean="0">
                <a:solidFill>
                  <a:schemeClr val="bg2">
                    <a:lumMod val="10000"/>
                  </a:schemeClr>
                </a:solidFill>
              </a:rPr>
              <a:t>		</a:t>
            </a: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Учебно-методический 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комплект (УМК)  состоит из учебников,  </a:t>
            </a: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рабочих тетрадей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,  дидактических и методических пособий по всем </a:t>
            </a: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основным предметам 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для всех классов. 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		Все 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компоненты (учебники и рабочие тетради) УМК создают условия для эмоционального, духовно-нравственного, социально личностного и интеллектуального развития ребенка, проявления им в различных видах деятельности. 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		Содержание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, методы и организация учебного процесса ориентированы на ребенка, на развитие и формирование </a:t>
            </a:r>
            <a:r>
              <a:rPr lang="ru-RU" sz="6800" b="1" i="1" dirty="0" err="1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общеучебных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  умений и навыков, которые подготовят школьника к дальнейшему образованию и самообразованию. 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		Содержание 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УМК предоставляет учителю возможность использовать разные формы и методы обучения. 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ru-RU" sz="6800" b="1" i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		Структура </a:t>
            </a:r>
            <a:r>
              <a:rPr lang="ru-RU" sz="6800" b="1" i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Times New Roman" pitchFamily="18" charset="0"/>
              </a:rPr>
              <a:t>учебников, сам учебный материал, разнообразные творческие задания обеспечивают дифференциацию обучения, а инвариантная и вариативная части обеспечивают реализацию права каждого ребенка на получение образования (в соответствии с Новыми государственными стандартами школьного образования) и индивидуальный темп развития каждого ученика.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779973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ru-RU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Основные направления доработки учебников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74320" indent="-274320">
              <a:spcBef>
                <a:spcPts val="580"/>
              </a:spcBef>
              <a:buFont typeface="Wingdings" pitchFamily="2" charset="2"/>
              <a:buChar char="ü"/>
              <a:defRPr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Содержательная</a:t>
            </a:r>
            <a:r>
              <a:rPr lang="ru-RU" i="1" dirty="0" smtClean="0">
                <a:latin typeface="Georgia" pitchFamily="18" charset="0"/>
              </a:rPr>
              <a:t> </a:t>
            </a:r>
            <a:r>
              <a:rPr lang="ru-RU" i="1" dirty="0">
                <a:latin typeface="Georgia" pitchFamily="18" charset="0"/>
              </a:rPr>
              <a:t>(соответствие фундаментальному ядру, обновление и актуализация содержания, ссылки на дополнительные образовательные ресурсы)</a:t>
            </a:r>
          </a:p>
          <a:p>
            <a:pPr marL="274320" indent="-274320">
              <a:spcBef>
                <a:spcPts val="580"/>
              </a:spcBef>
              <a:buFont typeface="Wingdings" pitchFamily="2" charset="2"/>
              <a:buChar char="ü"/>
              <a:defRPr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Методическая</a:t>
            </a:r>
            <a:r>
              <a:rPr lang="ru-RU" i="1" dirty="0" smtClean="0">
                <a:latin typeface="Georgia" pitchFamily="18" charset="0"/>
              </a:rPr>
              <a:t> </a:t>
            </a:r>
            <a:r>
              <a:rPr lang="ru-RU" i="1" dirty="0">
                <a:latin typeface="Georgia" pitchFamily="18" charset="0"/>
              </a:rPr>
              <a:t>(доработка методического и дидактического аппарата учебника, выделение рубрик  и др.)</a:t>
            </a:r>
          </a:p>
          <a:p>
            <a:pPr marL="274320" indent="-274320">
              <a:spcBef>
                <a:spcPts val="580"/>
              </a:spcBef>
              <a:buFont typeface="Wingdings" pitchFamily="2" charset="2"/>
              <a:buChar char="ü"/>
              <a:defRPr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Дизайнерская</a:t>
            </a:r>
            <a:r>
              <a:rPr lang="ru-RU" i="1" dirty="0" smtClean="0">
                <a:latin typeface="Georgia" pitchFamily="18" charset="0"/>
              </a:rPr>
              <a:t>  </a:t>
            </a:r>
            <a:r>
              <a:rPr lang="ru-RU" i="1" dirty="0">
                <a:latin typeface="Georgia" pitchFamily="18" charset="0"/>
              </a:rPr>
              <a:t>(переработка макетов , включение большого количества цветных иллюстраций, разработка навигационной системы) </a:t>
            </a:r>
          </a:p>
          <a:p>
            <a:pPr marL="274320" indent="-274320">
              <a:spcBef>
                <a:spcPts val="580"/>
              </a:spcBef>
              <a:buFont typeface="Wingdings" pitchFamily="2" charset="2"/>
              <a:buChar char="ü"/>
              <a:defRPr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Разработка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шлейфа учебника </a:t>
            </a:r>
            <a:r>
              <a:rPr lang="ru-RU" i="1" dirty="0">
                <a:latin typeface="Georgia" pitchFamily="18" charset="0"/>
              </a:rPr>
              <a:t>(электронное приложение, рабочие тетради, методическое пособие и др.)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02259702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63817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ЧТО ТАКОЕ «учебник нового поколения»?</a:t>
            </a:r>
            <a:r>
              <a:rPr lang="ru-RU" sz="3700" b="1" i="1" dirty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225283" name="Text Box 3"/>
          <p:cNvSpPr txBox="1">
            <a:spLocks noChangeArrowheads="1"/>
          </p:cNvSpPr>
          <p:nvPr/>
        </p:nvSpPr>
        <p:spPr bwMode="auto">
          <a:xfrm>
            <a:off x="-107950" y="2438400"/>
            <a:ext cx="1350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latin typeface="Cambria" pitchFamily="18" charset="0"/>
              </a:rPr>
              <a:t>цель</a:t>
            </a:r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-107950" y="3563938"/>
            <a:ext cx="13509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latin typeface="Cambria" pitchFamily="18" charset="0"/>
              </a:rPr>
              <a:t>Подача матери-ала (текст)</a:t>
            </a:r>
          </a:p>
        </p:txBody>
      </p:sp>
      <p:sp>
        <p:nvSpPr>
          <p:cNvPr id="225289" name="Text Box 9"/>
          <p:cNvSpPr txBox="1">
            <a:spLocks noChangeArrowheads="1"/>
          </p:cNvSpPr>
          <p:nvPr/>
        </p:nvSpPr>
        <p:spPr bwMode="auto">
          <a:xfrm>
            <a:off x="566738" y="1314450"/>
            <a:ext cx="35909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Georgia" pitchFamily="18" charset="0"/>
              </a:rPr>
              <a:t>Традиционный учебник</a:t>
            </a:r>
          </a:p>
        </p:txBody>
      </p:sp>
      <p:sp>
        <p:nvSpPr>
          <p:cNvPr id="225290" name="Text Box 10"/>
          <p:cNvSpPr txBox="1">
            <a:spLocks noChangeArrowheads="1"/>
          </p:cNvSpPr>
          <p:nvPr/>
        </p:nvSpPr>
        <p:spPr bwMode="auto">
          <a:xfrm>
            <a:off x="5021263" y="1268413"/>
            <a:ext cx="41227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dirty="0">
                <a:latin typeface="Georgia" pitchFamily="18" charset="0"/>
              </a:rPr>
              <a:t>Учебник нового поколения</a:t>
            </a:r>
          </a:p>
        </p:txBody>
      </p:sp>
      <p:sp>
        <p:nvSpPr>
          <p:cNvPr id="225291" name="Text Box 11"/>
          <p:cNvSpPr txBox="1">
            <a:spLocks noChangeArrowheads="1"/>
          </p:cNvSpPr>
          <p:nvPr/>
        </p:nvSpPr>
        <p:spPr bwMode="auto">
          <a:xfrm>
            <a:off x="4976813" y="2168525"/>
            <a:ext cx="4167187" cy="1035050"/>
          </a:xfrm>
          <a:prstGeom prst="rect">
            <a:avLst/>
          </a:prstGeom>
          <a:solidFill>
            <a:srgbClr val="D0FB71"/>
          </a:solidFill>
          <a:ln w="28575">
            <a:solidFill>
              <a:srgbClr val="29941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latin typeface="Cambria" pitchFamily="18" charset="0"/>
              </a:rPr>
              <a:t>НОВЫЙ РЕЗУЛЬТАТ: </a:t>
            </a:r>
          </a:p>
          <a:p>
            <a:r>
              <a:rPr lang="ru-RU" sz="2000" b="1" dirty="0">
                <a:latin typeface="Cambria" pitchFamily="18" charset="0"/>
              </a:rPr>
              <a:t>Развитие </a:t>
            </a:r>
            <a:r>
              <a:rPr lang="ru-RU" sz="2000" b="1" dirty="0">
                <a:solidFill>
                  <a:srgbClr val="008000"/>
                </a:solidFill>
                <a:latin typeface="Cambria" pitchFamily="18" charset="0"/>
              </a:rPr>
              <a:t>умений</a:t>
            </a:r>
            <a:r>
              <a:rPr lang="ru-RU" sz="2000" b="1" dirty="0">
                <a:latin typeface="Cambria" pitchFamily="18" charset="0"/>
              </a:rPr>
              <a:t>, способов действий, личностных качеств</a:t>
            </a:r>
          </a:p>
        </p:txBody>
      </p:sp>
      <p:sp>
        <p:nvSpPr>
          <p:cNvPr id="225292" name="Text Box 12"/>
          <p:cNvSpPr txBox="1">
            <a:spLocks noChangeArrowheads="1"/>
          </p:cNvSpPr>
          <p:nvPr/>
        </p:nvSpPr>
        <p:spPr bwMode="auto">
          <a:xfrm>
            <a:off x="4995863" y="3519488"/>
            <a:ext cx="4167187" cy="1035050"/>
          </a:xfrm>
          <a:prstGeom prst="rect">
            <a:avLst/>
          </a:prstGeom>
          <a:solidFill>
            <a:srgbClr val="D0FB71"/>
          </a:solidFill>
          <a:ln w="28575">
            <a:solidFill>
              <a:srgbClr val="29941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latin typeface="Cambria" pitchFamily="18" charset="0"/>
              </a:rPr>
              <a:t>Дать возможность для </a:t>
            </a:r>
            <a:r>
              <a:rPr lang="ru-RU" sz="2000" b="1" dirty="0">
                <a:solidFill>
                  <a:srgbClr val="008000"/>
                </a:solidFill>
                <a:latin typeface="Cambria" pitchFamily="18" charset="0"/>
              </a:rPr>
              <a:t>самостоятельного открытия</a:t>
            </a:r>
            <a:r>
              <a:rPr lang="ru-RU" sz="2000" b="1" dirty="0">
                <a:latin typeface="Cambria" pitchFamily="18" charset="0"/>
              </a:rPr>
              <a:t> нового знания учениками</a:t>
            </a:r>
          </a:p>
        </p:txBody>
      </p:sp>
      <p:sp>
        <p:nvSpPr>
          <p:cNvPr id="225293" name="Text Box 13"/>
          <p:cNvSpPr txBox="1">
            <a:spLocks noChangeArrowheads="1"/>
          </p:cNvSpPr>
          <p:nvPr/>
        </p:nvSpPr>
        <p:spPr bwMode="auto">
          <a:xfrm>
            <a:off x="5018430" y="4824413"/>
            <a:ext cx="4051300" cy="2000548"/>
          </a:xfrm>
          <a:prstGeom prst="rect">
            <a:avLst/>
          </a:prstGeom>
          <a:solidFill>
            <a:srgbClr val="D0FB71"/>
          </a:solidFill>
          <a:ln w="28575">
            <a:solidFill>
              <a:srgbClr val="29941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000" b="1" dirty="0">
                <a:latin typeface="Cambria" pitchFamily="18" charset="0"/>
              </a:rPr>
              <a:t>Продуктивные задания –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000" b="1" dirty="0">
                <a:solidFill>
                  <a:srgbClr val="008000"/>
                </a:solidFill>
                <a:latin typeface="Cambria" pitchFamily="18" charset="0"/>
              </a:rPr>
              <a:t>получение нового</a:t>
            </a:r>
            <a:r>
              <a:rPr lang="ru-RU" sz="2000" b="1" dirty="0">
                <a:latin typeface="Cambria" pitchFamily="18" charset="0"/>
              </a:rPr>
              <a:t> продукта – своего вывода, оценки.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000" b="1" dirty="0">
                <a:solidFill>
                  <a:srgbClr val="008000"/>
                </a:solidFill>
                <a:latin typeface="Cambria" pitchFamily="18" charset="0"/>
              </a:rPr>
              <a:t>Активные технологии:</a:t>
            </a:r>
            <a:r>
              <a:rPr lang="ru-RU" sz="2000" b="1" dirty="0">
                <a:latin typeface="Cambria" pitchFamily="18" charset="0"/>
              </a:rPr>
              <a:t> ученик и учитель – партнеры в </a:t>
            </a:r>
            <a:r>
              <a:rPr lang="ru-RU" sz="2000" b="1" dirty="0" smtClean="0">
                <a:latin typeface="Cambria" pitchFamily="18" charset="0"/>
              </a:rPr>
              <a:t>деятельности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ru-RU" sz="2000" b="1" dirty="0">
              <a:solidFill>
                <a:srgbClr val="008000"/>
              </a:solidFill>
              <a:latin typeface="Cambria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0" y="684213"/>
            <a:ext cx="39862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Georgia" pitchFamily="18" charset="0"/>
              </a:rPr>
              <a:t>Новая развивающая цель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851275" y="684213"/>
            <a:ext cx="27003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err="1">
                <a:latin typeface="Georgia" pitchFamily="18" charset="0"/>
              </a:rPr>
              <a:t>Диагностичность</a:t>
            </a:r>
            <a:endParaRPr lang="ru-RU" sz="2000" b="1" dirty="0">
              <a:latin typeface="Georgia" pitchFamily="18" charset="0"/>
            </a:endParaRPr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462713" y="684213"/>
            <a:ext cx="26812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latin typeface="Georgia" pitchFamily="18" charset="0"/>
              </a:rPr>
              <a:t>Технологичность</a:t>
            </a:r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V="1">
            <a:off x="0" y="1179513"/>
            <a:ext cx="9144000" cy="0"/>
          </a:xfrm>
          <a:prstGeom prst="line">
            <a:avLst/>
          </a:prstGeom>
          <a:noFill/>
          <a:ln w="28575">
            <a:solidFill>
              <a:schemeClr val="accent3">
                <a:lumMod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298" name="Line 18"/>
          <p:cNvSpPr>
            <a:spLocks noChangeShapeType="1"/>
          </p:cNvSpPr>
          <p:nvPr/>
        </p:nvSpPr>
        <p:spPr bwMode="auto">
          <a:xfrm>
            <a:off x="4751388" y="2663825"/>
            <a:ext cx="0" cy="32400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299" name="Line 19"/>
          <p:cNvSpPr>
            <a:spLocks noChangeShapeType="1"/>
          </p:cNvSpPr>
          <p:nvPr/>
        </p:nvSpPr>
        <p:spPr bwMode="auto">
          <a:xfrm>
            <a:off x="4751388" y="5903913"/>
            <a:ext cx="406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301" name="Line 21"/>
          <p:cNvSpPr>
            <a:spLocks noChangeShapeType="1"/>
          </p:cNvSpPr>
          <p:nvPr/>
        </p:nvSpPr>
        <p:spPr bwMode="auto">
          <a:xfrm flipH="1">
            <a:off x="4751388" y="2663825"/>
            <a:ext cx="2698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02" name="Line 22"/>
          <p:cNvSpPr>
            <a:spLocks noChangeShapeType="1"/>
          </p:cNvSpPr>
          <p:nvPr/>
        </p:nvSpPr>
        <p:spPr bwMode="auto">
          <a:xfrm flipV="1">
            <a:off x="8893175" y="3654425"/>
            <a:ext cx="0" cy="14843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03" name="Line 23"/>
          <p:cNvSpPr>
            <a:spLocks noChangeShapeType="1"/>
          </p:cNvSpPr>
          <p:nvPr/>
        </p:nvSpPr>
        <p:spPr bwMode="auto">
          <a:xfrm flipH="1">
            <a:off x="8216900" y="3654425"/>
            <a:ext cx="6762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3716338" y="908050"/>
            <a:ext cx="180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6372225" y="908050"/>
            <a:ext cx="1793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-103031" y="5085184"/>
            <a:ext cx="13509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err="1">
                <a:latin typeface="Cambria" pitchFamily="18" charset="0"/>
              </a:rPr>
              <a:t>Методи-ческий</a:t>
            </a:r>
            <a:r>
              <a:rPr lang="ru-RU" b="1" dirty="0">
                <a:latin typeface="Cambria" pitchFamily="18" charset="0"/>
              </a:rPr>
              <a:t> аппарат</a:t>
            </a: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1243012" y="2187912"/>
            <a:ext cx="3130551" cy="1015663"/>
          </a:xfrm>
          <a:prstGeom prst="rect">
            <a:avLst/>
          </a:prstGeom>
          <a:solidFill>
            <a:srgbClr val="D0FB71"/>
          </a:soli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>
                <a:latin typeface="Cambria" pitchFamily="18" charset="0"/>
              </a:rPr>
              <a:t>СТАРЫЙ РЕЗУЛЬТАТ: </a:t>
            </a:r>
          </a:p>
          <a:p>
            <a:r>
              <a:rPr lang="ru-RU" sz="2000" b="1" dirty="0">
                <a:latin typeface="Cambria" pitchFamily="18" charset="0"/>
              </a:rPr>
              <a:t>Передача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знаний</a:t>
            </a:r>
          </a:p>
          <a:p>
            <a:endParaRPr lang="ru-RU" sz="2000" b="1" dirty="0">
              <a:solidFill>
                <a:srgbClr val="FF3300"/>
              </a:solidFill>
              <a:latin typeface="Cambria" pitchFamily="18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1214438" y="3539263"/>
            <a:ext cx="3159125" cy="1035050"/>
          </a:xfrm>
          <a:prstGeom prst="rect">
            <a:avLst/>
          </a:prstGeom>
          <a:solidFill>
            <a:srgbClr val="D0FB71"/>
          </a:soli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latin typeface="Cambria" pitchFamily="18" charset="0"/>
              </a:rPr>
              <a:t>Объяснить все так, </a:t>
            </a:r>
          </a:p>
          <a:p>
            <a:r>
              <a:rPr lang="ru-RU" sz="2000" b="1" dirty="0">
                <a:latin typeface="Cambria" pitchFamily="18" charset="0"/>
              </a:rPr>
              <a:t>чтобы ученик понял  и </a:t>
            </a:r>
          </a:p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запомнил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1198563" y="4844188"/>
            <a:ext cx="3149600" cy="1949450"/>
          </a:xfrm>
          <a:prstGeom prst="rect">
            <a:avLst/>
          </a:prstGeom>
          <a:solidFill>
            <a:srgbClr val="D0FB71"/>
          </a:soli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 dirty="0">
                <a:latin typeface="Cambria" pitchFamily="18" charset="0"/>
              </a:rPr>
              <a:t>Основа: репродуктивные задания – </a:t>
            </a:r>
          </a:p>
          <a:p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Cambria" pitchFamily="18" charset="0"/>
              </a:rPr>
              <a:t>повторение</a:t>
            </a:r>
            <a:r>
              <a:rPr lang="ru-RU" sz="2000" b="1" dirty="0">
                <a:latin typeface="Cambria" pitchFamily="18" charset="0"/>
              </a:rPr>
              <a:t> и запоминание важных, но чужих мыслей</a:t>
            </a:r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1993106" y="2909025"/>
            <a:ext cx="0" cy="7651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3" name="Line 25"/>
          <p:cNvSpPr>
            <a:spLocks noChangeShapeType="1"/>
          </p:cNvSpPr>
          <p:nvPr/>
        </p:nvSpPr>
        <p:spPr bwMode="auto">
          <a:xfrm>
            <a:off x="1993106" y="4529138"/>
            <a:ext cx="0" cy="4508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5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5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5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5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/>
      <p:bldP spid="225285" grpId="0"/>
      <p:bldP spid="225289" grpId="0"/>
      <p:bldP spid="225290" grpId="0"/>
      <p:bldP spid="225291" grpId="0" animBg="1"/>
      <p:bldP spid="225292" grpId="0" animBg="1"/>
      <p:bldP spid="225293" grpId="0" animBg="1"/>
      <p:bldP spid="225298" grpId="0" animBg="1"/>
      <p:bldP spid="225299" grpId="0" animBg="1"/>
      <p:bldP spid="225301" grpId="0" animBg="1"/>
      <p:bldP spid="225302" grpId="0" animBg="1"/>
      <p:bldP spid="225303" grpId="0" animBg="1"/>
      <p:bldP spid="28" grpId="0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274320" indent="-274320">
              <a:spcBef>
                <a:spcPts val="580"/>
              </a:spcBef>
              <a:defRPr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УМК  по русскому языку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ru-RU" dirty="0">
                <a:latin typeface="Georgia" pitchFamily="18" charset="0"/>
              </a:rPr>
              <a:t>УМК по русскому языку под редакцией М. М. Разумовской, П. А. </a:t>
            </a:r>
            <a:r>
              <a:rPr lang="ru-RU" dirty="0" err="1" smtClean="0">
                <a:latin typeface="Georgia" pitchFamily="18" charset="0"/>
              </a:rPr>
              <a:t>Леканта</a:t>
            </a:r>
            <a:endParaRPr lang="ru-RU" dirty="0" smtClean="0">
              <a:latin typeface="Georgia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ru-RU" dirty="0">
              <a:latin typeface="Georgia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ru-RU" dirty="0">
                <a:latin typeface="Georgia" pitchFamily="18" charset="0"/>
              </a:rPr>
              <a:t>УМК по русскому языку под редакцией В. В. </a:t>
            </a:r>
            <a:r>
              <a:rPr lang="ru-RU" dirty="0" err="1">
                <a:latin typeface="Georgia" pitchFamily="18" charset="0"/>
              </a:rPr>
              <a:t>Бабайцевой</a:t>
            </a:r>
            <a:r>
              <a:rPr lang="ru-RU" dirty="0">
                <a:latin typeface="Georgia" pitchFamily="18" charset="0"/>
              </a:rPr>
              <a:t>. </a:t>
            </a:r>
            <a:endParaRPr lang="ru-RU" dirty="0" smtClean="0">
              <a:latin typeface="Georgia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ru-RU" dirty="0">
              <a:latin typeface="Georgia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ru-RU" dirty="0" smtClean="0">
                <a:latin typeface="Georgia" pitchFamily="18" charset="0"/>
              </a:rPr>
              <a:t>УМК по русскому языку </a:t>
            </a:r>
            <a:r>
              <a:rPr lang="ru-RU" dirty="0" smtClean="0">
                <a:latin typeface="Georgia" pitchFamily="18" charset="0"/>
              </a:rPr>
              <a:t> </a:t>
            </a:r>
            <a:r>
              <a:rPr lang="ru-RU" dirty="0" smtClean="0">
                <a:latin typeface="Georgia" pitchFamily="18" charset="0"/>
              </a:rPr>
              <a:t>Т.А. </a:t>
            </a:r>
            <a:r>
              <a:rPr lang="ru-RU" dirty="0" err="1" smtClean="0">
                <a:latin typeface="Georgia" pitchFamily="18" charset="0"/>
              </a:rPr>
              <a:t>Ладыженской</a:t>
            </a:r>
            <a:endParaRPr lang="ru-RU" dirty="0" smtClean="0">
              <a:latin typeface="Georgia" pitchFamily="18" charset="0"/>
            </a:endParaRP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ru-RU" dirty="0" smtClean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2570521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429684" cy="11430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Линия УМК по русскому языку для 5-9 классов под редакцией </a:t>
            </a:r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М.М.Разумовской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0"/>
            <a:ext cx="4320480" cy="376873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Структура УМК:</a:t>
            </a:r>
            <a:endParaRPr lang="ru-RU" i="1" dirty="0" smtClean="0">
              <a:solidFill>
                <a:schemeClr val="accent2">
                  <a:lumMod val="75000"/>
                </a:schemeClr>
              </a:solidFill>
              <a:latin typeface="Georgia" pitchFamily="18" charset="0"/>
            </a:endParaRPr>
          </a:p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рабочие программы;</a:t>
            </a:r>
          </a:p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 учебники;</a:t>
            </a:r>
          </a:p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рабочие тетради для учащихся;</a:t>
            </a:r>
          </a:p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тетради оценки качества знаний по русскому языку;</a:t>
            </a:r>
          </a:p>
          <a:p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  <a:latin typeface="Georgia" pitchFamily="18" charset="0"/>
              </a:rPr>
              <a:t>программу учебного курса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</p:txBody>
      </p:sp>
      <p:pic>
        <p:nvPicPr>
          <p:cNvPr id="3074" name="Picture 2" descr="E:\ПРЕЗЕНТАЦИЯ\обложки книжек\russkij-jazik-6-klass-razumovskaj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62060">
            <a:off x="5894258" y="2076027"/>
            <a:ext cx="2287692" cy="4047455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98788445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-277068"/>
            <a:ext cx="7972425" cy="23083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bIns="45720" anchor="ctr">
            <a:spAutoFit/>
          </a:bodyPr>
          <a:lstStyle/>
          <a:p>
            <a:pPr eaLnBrk="1" hangingPunct="1"/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УМК по русскому языку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под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редакцией М. М. 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Разумовской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ДРОФА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275623350"/>
              </p:ext>
            </p:extLst>
          </p:nvPr>
        </p:nvGraphicFramePr>
        <p:xfrm>
          <a:off x="285750" y="1357313"/>
          <a:ext cx="8501124" cy="41711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28826"/>
                <a:gridCol w="3738590"/>
                <a:gridCol w="2833708"/>
              </a:tblGrid>
              <a:tr h="2145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Наименование учебника</a:t>
                      </a:r>
                      <a:endParaRPr lang="ru-RU" sz="1100" dirty="0">
                        <a:latin typeface="Georgia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(со ссылкой на № позиции федерального перечня учебников)</a:t>
                      </a:r>
                      <a:endParaRPr lang="ru-RU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Характеристика УМК</a:t>
                      </a:r>
                      <a:endParaRPr lang="ru-RU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25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Краткая характеристика УМК</a:t>
                      </a:r>
                      <a:endParaRPr lang="ru-RU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Georgia" pitchFamily="18" charset="0"/>
                        </a:rPr>
                        <a:t>Подробная характерис</a:t>
                      </a:r>
                      <a:endParaRPr lang="ru-RU" sz="1100">
                        <a:latin typeface="Georgia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Georgia" pitchFamily="18" charset="0"/>
                        </a:rPr>
                        <a:t>тика УМК (адрес в сети Интернет)</a:t>
                      </a:r>
                      <a:endParaRPr lang="ru-RU" sz="110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421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40" dirty="0" smtClean="0">
                          <a:latin typeface="Georgia" pitchFamily="18" charset="0"/>
                        </a:rPr>
                        <a:t>659-663</a:t>
                      </a:r>
                      <a:endParaRPr lang="ru-RU" sz="11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spc="-40" dirty="0">
                          <a:latin typeface="Georgia" pitchFamily="18" charset="0"/>
                        </a:rPr>
                        <a:t>Разумовская М.М., Львова С.И., Капинос В. И. </a:t>
                      </a:r>
                      <a:r>
                        <a:rPr lang="ru-RU" sz="1400" spc="-35" dirty="0">
                          <a:latin typeface="Georgia" pitchFamily="18" charset="0"/>
                        </a:rPr>
                        <a:t>и др. Русский язык  5-9 </a:t>
                      </a:r>
                      <a:r>
                        <a:rPr lang="ru-RU" sz="1400" spc="-35" dirty="0" err="1">
                          <a:latin typeface="Georgia" pitchFamily="18" charset="0"/>
                        </a:rPr>
                        <a:t>кл</a:t>
                      </a:r>
                      <a:endParaRPr lang="ru-RU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Учебный комплекс по русскому языку под редакцией М. М. Разумовской и П. А. </a:t>
                      </a:r>
                      <a:r>
                        <a:rPr lang="ru-RU" sz="1400" dirty="0" err="1">
                          <a:latin typeface="Georgia" pitchFamily="18" charset="0"/>
                        </a:rPr>
                        <a:t>Леканта</a:t>
                      </a:r>
                      <a:r>
                        <a:rPr lang="ru-RU" sz="1400" dirty="0">
                          <a:latin typeface="Georgia" pitchFamily="18" charset="0"/>
                        </a:rPr>
                        <a:t> написан по оригинальной авторской программе, отвечает требованиям государственного образовательного стандарта по русскому </a:t>
                      </a:r>
                      <a:r>
                        <a:rPr lang="ru-RU" sz="1400" dirty="0" smtClean="0">
                          <a:latin typeface="Georgia" pitchFamily="18" charset="0"/>
                        </a:rPr>
                        <a:t>языку.</a:t>
                      </a:r>
                      <a:r>
                        <a:rPr lang="ru-RU" sz="1400" baseline="0" dirty="0" smtClean="0">
                          <a:latin typeface="Georgia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Georgia" pitchFamily="18" charset="0"/>
                        </a:rPr>
                        <a:t>В </a:t>
                      </a:r>
                      <a:r>
                        <a:rPr lang="ru-RU" sz="1400" dirty="0">
                          <a:latin typeface="Georgia" pitchFamily="18" charset="0"/>
                        </a:rPr>
                        <a:t>учебнике усилена речевая направленность  в подаче программного материала.</a:t>
                      </a:r>
                      <a:endParaRPr lang="ru-RU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latin typeface="Georgia" pitchFamily="18" charset="0"/>
                          <a:hlinkClick r:id=""/>
                        </a:rPr>
                        <a:t>http://www.drofa.ru/cat/cat107.htm</a:t>
                      </a:r>
                      <a:endParaRPr lang="ru-RU" sz="11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latin typeface="Georgia" pitchFamily="18" charset="0"/>
                        </a:rPr>
                        <a:t>мультимедийное</a:t>
                      </a:r>
                      <a:r>
                        <a:rPr lang="ru-RU" sz="1400" dirty="0" smtClean="0">
                          <a:latin typeface="Georgia" pitchFamily="18" charset="0"/>
                        </a:rPr>
                        <a:t> приложение </a:t>
                      </a:r>
                      <a:endParaRPr lang="ru-RU" sz="11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latin typeface="Georgia" pitchFamily="18" charset="0"/>
                          <a:hlinkClick r:id=""/>
                        </a:rPr>
                        <a:t>http://www.drofa.ru/files/presentations/product/Data/contents/003/22/index.html</a:t>
                      </a:r>
                      <a:endParaRPr lang="ru-RU" sz="11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Georgia" pitchFamily="18" charset="0"/>
                        </a:rPr>
                        <a:t>рабочие программы</a:t>
                      </a:r>
                      <a:endParaRPr lang="ru-RU" sz="1100" dirty="0">
                        <a:latin typeface="Georgia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latin typeface="Georgia" pitchFamily="18" charset="0"/>
                          <a:hlinkClick r:id=""/>
                        </a:rPr>
                        <a:t>http://www.drofa.ru/for-users/teacher/vertical/programms/</a:t>
                      </a:r>
                      <a:endParaRPr lang="ru-RU" sz="110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омилова\Desktop\презентация\305117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511462">
            <a:off x="2354393" y="1476894"/>
            <a:ext cx="1853415" cy="2851407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500042"/>
            <a:ext cx="6072198" cy="114300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Линия УМК по русскому языку для 5-9 классов под редакцией </a:t>
            </a:r>
            <a:r>
              <a:rPr lang="ru-RU" sz="2400" b="1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В.В.Бабайцевой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, </a:t>
            </a:r>
            <a:r>
              <a:rPr lang="ru-RU" sz="2400" b="1" i="1" dirty="0" err="1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Л.Д.Чесноковой,А.Ю.Купаловой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, Е.Н.Никитиной и др</a:t>
            </a: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.</a:t>
            </a:r>
            <a:endParaRPr lang="ru-RU" sz="2400" i="1" dirty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248" y="2000240"/>
            <a:ext cx="4857752" cy="485775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>
              <a:solidFill>
                <a:srgbClr val="0000FF"/>
              </a:solidFill>
              <a:latin typeface="Cambria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000FF"/>
              </a:solidFill>
              <a:latin typeface="Cambria" pitchFamily="18" charset="0"/>
            </a:endParaRPr>
          </a:p>
          <a:p>
            <a:pPr>
              <a:buNone/>
            </a:pPr>
            <a:endParaRPr lang="ru-RU" b="1" dirty="0" smtClean="0">
              <a:solidFill>
                <a:srgbClr val="0000FF"/>
              </a:solidFill>
              <a:latin typeface="Cambria" pitchFamily="18" charset="0"/>
            </a:endParaRPr>
          </a:p>
        </p:txBody>
      </p:sp>
      <p:pic>
        <p:nvPicPr>
          <p:cNvPr id="2050" name="Picture 2" descr="E:\ПРЕЗЕНТАЦИЯ\обложки книжек\35690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25793">
            <a:off x="384311" y="777405"/>
            <a:ext cx="1905000" cy="2800359"/>
          </a:xfrm>
          <a:prstGeom prst="rect">
            <a:avLst/>
          </a:prstGeom>
          <a:noFill/>
        </p:spPr>
      </p:pic>
      <p:pic>
        <p:nvPicPr>
          <p:cNvPr id="2052" name="Picture 4" descr="E:\ПРЕЗЕНТАЦИЯ\обложки книжек\russkij-jazyk-6-klass-lidman-orlov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609850"/>
            <a:ext cx="2867035" cy="4248150"/>
          </a:xfrm>
          <a:prstGeom prst="rect">
            <a:avLst/>
          </a:prstGeom>
          <a:noFill/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429124" y="2285992"/>
            <a:ext cx="392909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 УМК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sz="2400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Рабочая программа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Учебники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Рабочая тетрадь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Тетрадь для оценки    качества знаний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Методическое пособие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Книга для учителя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Электронное</a:t>
            </a:r>
            <a:r>
              <a:rPr kumimoji="0" lang="ru-RU" sz="2400" b="0" i="1" u="none" strike="noStrike" cap="none" normalizeH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приложение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E:\ПРЕЗЕНТАЦИЯ\обложки книжек\35690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25793">
            <a:off x="384311" y="793210"/>
            <a:ext cx="1905000" cy="280035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4" descr="E:\ПРЕЗЕНТАЦИЯ\обложки книжек\russkij-jazyk-6-klass-lidman-orlov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625655"/>
            <a:ext cx="2867035" cy="4248150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987884454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811</Words>
  <Application>Microsoft Office PowerPoint</Application>
  <PresentationFormat>Экран (4:3)</PresentationFormat>
  <Paragraphs>122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ВОЗМОЖНОСТИ УМК ПО РУССКОМУ ЯЗЫКУ  под редакцией В.В.Бабайцевой, Т.А. Ладыженской,  М.М. Разумовской  для реализации ФГОС </vt:lpstr>
      <vt:lpstr>Учебно-методический комплекс</vt:lpstr>
      <vt:lpstr>Требования к УМК в рамках ФГОС</vt:lpstr>
      <vt:lpstr>Основные направления доработки учебников </vt:lpstr>
      <vt:lpstr>ЧТО ТАКОЕ «учебник нового поколения»? </vt:lpstr>
      <vt:lpstr>УМК  по русскому языку</vt:lpstr>
      <vt:lpstr>Линия УМК по русскому языку для 5-9 классов под редакцией М.М.Разумовской </vt:lpstr>
      <vt:lpstr> УМК по русскому языку  под редакцией М. М. Разумовской ДРОФА   </vt:lpstr>
      <vt:lpstr>Линия УМК по русскому языку для 5-9 классов под редакцией В.В.Бабайцевой, Л.Д.Чесноковой,А.Ю.Купаловой, Е.Н.Никитиной и др.</vt:lpstr>
      <vt:lpstr>  УМК по русскому языку  под редакцией  В. В. Бабайцевой.  Дрофа</vt:lpstr>
      <vt:lpstr> </vt:lpstr>
      <vt:lpstr>Линия УМК</vt:lpstr>
      <vt:lpstr>УМК по русскому языку   Т.А. Ладыженской Просвещение  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А.</dc:creator>
  <cp:lastModifiedBy>Татьяна</cp:lastModifiedBy>
  <cp:revision>31</cp:revision>
  <dcterms:created xsi:type="dcterms:W3CDTF">2015-03-23T08:21:40Z</dcterms:created>
  <dcterms:modified xsi:type="dcterms:W3CDTF">2015-03-25T16:28:31Z</dcterms:modified>
</cp:coreProperties>
</file>