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64" r:id="rId5"/>
    <p:sldId id="265" r:id="rId6"/>
    <p:sldId id="266" r:id="rId7"/>
    <p:sldId id="261" r:id="rId8"/>
    <p:sldId id="267" r:id="rId9"/>
    <p:sldId id="268" r:id="rId10"/>
    <p:sldId id="269" r:id="rId11"/>
    <p:sldId id="270" r:id="rId12"/>
    <p:sldId id="262" r:id="rId13"/>
    <p:sldId id="258" r:id="rId14"/>
    <p:sldId id="259" r:id="rId15"/>
    <p:sldId id="273" r:id="rId16"/>
    <p:sldId id="275" r:id="rId17"/>
    <p:sldId id="276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F6863FC-C888-4D94-A9DD-5B25F12B55B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174C9C-08AE-458C-8682-753B94A5A67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33732"/>
            <a:ext cx="8191528" cy="39240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Современные подходы к планированию и реализации освоения образовательной программы ООО по предметной области «Филология»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7143776"/>
            <a:ext cx="8305800" cy="142876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1143032"/>
            <a:ext cx="7972452" cy="8572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5301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4) Принцип </a:t>
            </a:r>
            <a:r>
              <a:rPr lang="ru-RU" b="1" i="1" dirty="0" smtClean="0"/>
              <a:t>минимакса</a:t>
            </a:r>
            <a:r>
              <a:rPr lang="ru-RU" dirty="0" smtClean="0"/>
              <a:t> заключается в следующем: школа должна предложить ученику возможность освоения содержания образования на максимальном для него уровне (определяемом зоной ближайшего развития возрастной группы) и обеспечить при этом его усвоение на уровне социально безопасного минимума (государственного стандарта знаний</a:t>
            </a:r>
            <a:r>
              <a:rPr lang="ru-RU" dirty="0" smtClean="0"/>
              <a:t>).</a:t>
            </a:r>
          </a:p>
          <a:p>
            <a:pPr lvl="0"/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5) Принцип </a:t>
            </a:r>
            <a:r>
              <a:rPr lang="ru-RU" b="1" i="1" dirty="0" smtClean="0"/>
              <a:t>психологической комфортности</a:t>
            </a:r>
            <a:r>
              <a:rPr lang="ru-RU" dirty="0" smtClean="0"/>
              <a:t> предполагает снятие всех </a:t>
            </a:r>
            <a:r>
              <a:rPr lang="ru-RU" dirty="0" err="1" smtClean="0"/>
              <a:t>стрессообразующих</a:t>
            </a:r>
            <a:r>
              <a:rPr lang="ru-RU" dirty="0" smtClean="0"/>
              <a:t> факторов учебного процесса, создание в школе и на уроках доброжелательной атмосферы, ориентированной на реализацию идей педагогики сотрудничества, развитие диалоговых форм общения.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-571528"/>
            <a:ext cx="8229600" cy="72392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6) Принцип </a:t>
            </a:r>
            <a:r>
              <a:rPr lang="ru-RU" b="1" i="1" dirty="0" smtClean="0"/>
              <a:t>вариативности</a:t>
            </a:r>
            <a:r>
              <a:rPr lang="ru-RU" dirty="0" smtClean="0"/>
              <a:t>  предполагает формирование учащимися способностей к систематическому перебору вариантов и адекватному принятию решений в ситуациях выбора.</a:t>
            </a:r>
          </a:p>
          <a:p>
            <a:pPr lvl="0"/>
            <a:r>
              <a:rPr lang="ru-RU" dirty="0" smtClean="0"/>
              <a:t>7) Принцип </a:t>
            </a:r>
            <a:r>
              <a:rPr lang="ru-RU" b="1" i="1" dirty="0" smtClean="0"/>
              <a:t>творчества</a:t>
            </a:r>
            <a:r>
              <a:rPr lang="ru-RU" dirty="0" smtClean="0"/>
              <a:t>  означает максимальную ориентацию на творческое начало в образовательном процессе, приобретение учащимся собственного опыта творческой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571528"/>
            <a:ext cx="8229600" cy="4286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Отличительными </a:t>
            </a:r>
            <a:r>
              <a:rPr lang="ru-RU" dirty="0" smtClean="0"/>
              <a:t>особенностями уроков </a:t>
            </a:r>
            <a:r>
              <a:rPr lang="ru-RU" dirty="0" smtClean="0"/>
              <a:t>русского </a:t>
            </a:r>
            <a:r>
              <a:rPr lang="ru-RU" dirty="0" smtClean="0"/>
              <a:t>языка и литературы в условиях реализации ФГОС являются: </a:t>
            </a:r>
          </a:p>
          <a:p>
            <a:r>
              <a:rPr lang="ru-RU" dirty="0" smtClean="0"/>
              <a:t>  </a:t>
            </a:r>
            <a:r>
              <a:rPr lang="ru-RU" dirty="0" err="1" smtClean="0">
                <a:solidFill>
                  <a:srgbClr val="FF0000"/>
                </a:solidFill>
              </a:rPr>
              <a:t>системно-деятельностный</a:t>
            </a:r>
            <a:r>
              <a:rPr lang="ru-RU" dirty="0" smtClean="0">
                <a:solidFill>
                  <a:srgbClr val="FF0000"/>
                </a:solidFill>
              </a:rPr>
              <a:t> подход </a:t>
            </a:r>
            <a:r>
              <a:rPr lang="ru-RU" dirty="0" smtClean="0"/>
              <a:t>(создание особых </a:t>
            </a:r>
            <a:r>
              <a:rPr lang="ru-RU" dirty="0" smtClean="0"/>
              <a:t>условий </a:t>
            </a:r>
            <a:r>
              <a:rPr lang="ru-RU" dirty="0" smtClean="0"/>
              <a:t>обучения, при которых учащийся становится субъектом процесса обучения, самостоятельно ориентируется в учебной деятельности: </a:t>
            </a:r>
            <a:r>
              <a:rPr lang="ru-RU" dirty="0" err="1" smtClean="0"/>
              <a:t>целеполагает</a:t>
            </a:r>
            <a:r>
              <a:rPr lang="ru-RU" dirty="0" smtClean="0"/>
              <a:t>, планирует её, осуществляет </a:t>
            </a:r>
            <a:r>
              <a:rPr lang="ru-RU" dirty="0" smtClean="0"/>
              <a:t>самоконтроль </a:t>
            </a:r>
            <a:r>
              <a:rPr lang="ru-RU" dirty="0" smtClean="0"/>
              <a:t>и коррекцию); </a:t>
            </a:r>
          </a:p>
          <a:p>
            <a:r>
              <a:rPr lang="ru-RU" dirty="0" smtClean="0"/>
              <a:t> </a:t>
            </a:r>
            <a:r>
              <a:rPr lang="ru-RU" dirty="0" err="1" smtClean="0">
                <a:solidFill>
                  <a:srgbClr val="FF0000"/>
                </a:solidFill>
              </a:rPr>
              <a:t>метапредметность</a:t>
            </a:r>
            <a:r>
              <a:rPr lang="ru-RU" dirty="0" smtClean="0"/>
              <a:t> (формирование и развитие у учащихся универсальных учебных действий: личностных, </a:t>
            </a:r>
            <a:r>
              <a:rPr lang="ru-RU" dirty="0" smtClean="0"/>
              <a:t>коммуникативных</a:t>
            </a:r>
            <a:r>
              <a:rPr lang="ru-RU" dirty="0" smtClean="0"/>
              <a:t>, познавательных, регулятивных);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 </a:t>
            </a:r>
            <a:r>
              <a:rPr lang="ru-RU" dirty="0" err="1" smtClean="0">
                <a:solidFill>
                  <a:srgbClr val="FF0000"/>
                </a:solidFill>
              </a:rPr>
              <a:t>рефлексивность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(анализ процесса достижения учебной цели и его результата).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428596" y="428604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Любой урок, независимо от его типа, включает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обяза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тельных этапа: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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мотивационно-целевой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(обеспечение появления у учащихся познавательного мотива, вовлечение их в самостоятельное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целеполагание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определение учебных задач);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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процессуальный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(организация продуктивной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тельной деятельности учащихся, использование технологий развивающего, проблемного обучения, технологии деятель-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ностного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метода, активных форм и методов обучения;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шенствование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 учебного сотрудничества (организация работы в парах и группах), реализация дифференцированного подхода в обучении);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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рефлексивно-оценочный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(организация самостоятельной оценочной и коррекционной деятельности учащихся).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428604"/>
            <a:ext cx="835824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основной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дидактической цели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выделяют такие типы уроков: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урок ознакомления с новым материалом;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      урок закрепления изученного;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      урок применения знаний и умений;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      урок обобщения и систематизации знаний;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      урок проверки и коррекции знаний и умений;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      комбинированный урок.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428652"/>
            <a:ext cx="7686700" cy="4286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32" y="214291"/>
          <a:ext cx="8786873" cy="6386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2571768"/>
                <a:gridCol w="3071834"/>
                <a:gridCol w="1928825"/>
              </a:tblGrid>
              <a:tr h="455842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Этапы урока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Традиционный урок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Урок современного типа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Универсальные учебные действия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379063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Объявление темы урока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сообщает учащимся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Формулируют сами учащиеся (учитель подводит учащихся к осознанию темы)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Познавательные общеучебные, коммуникативные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527219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Сообщение целей и задач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формулирует и сообщает учащимся, чему должны научиться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Формулируют сами учащиеся, определив границы знания и незнания (учитель подводит учащихся к осознанию целей и задач)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 целеполагания, коммуникативные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593123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Планирование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сообщает учащимся, какую работу они должны выполнить, чтобы достичь цели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Планирование учащимися способов достижения намеченной цели (учитель помогает, советует)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 планирования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626145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Практическая деятельность учащихся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 руководством учителя учащиеся выполняют ряд практических задач (чаще применяется фронтальный метод организации деятельности)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Учащиеся осуществляют учебные действия по намеченному плану (применяется групповой, индивидуальный методы), учитель консультирует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Познавательные, регулятивные, 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594007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Осуществление контроля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осуществляет контроль за выполнением учащимися практической работы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Учащиеся осуществляют контроль (применяются формы самоконтроля, взаимоконтроля), учитель консультирует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 контроля (самоконтроля), 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683915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Осуществление коррекции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в ходе выполнения и по итогам выполненной работы учащимися осуществляет коррекцию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Учащиеся формулируют затруднения и осуществляют коррекцию самостоятельно, учитель консультирует, советует, помогает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Коммуникативные, регулятивные коррекции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479309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Оценивание учащихся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осуществляет оценивание работы учащихся на уроке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Учащиеся дают оценку деятельности по её результатам (самооценка, оценивание результатов деятельности товарищей), учитель консультирует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 оценивания (</a:t>
                      </a:r>
                      <a:r>
                        <a:rPr lang="ru-RU" sz="1100" dirty="0" err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самооценивания</a:t>
                      </a: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), 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447318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 урока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выясняет у учащихся, что они запомнили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Проводится рефлексия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Регулятивные </a:t>
                      </a:r>
                      <a:r>
                        <a:rPr lang="ru-RU" sz="1100" dirty="0" err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саморегуляции</a:t>
                      </a: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714783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Домашнее задание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объявляет и комментирует (чаще – задание одно для всех)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Учащиеся могут выбирать задание из предложенных учителем с учётом индивидуальных возможностей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Познавательные, регулятивные, коммуникативные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0191357">
            <a:off x="693376" y="8057407"/>
            <a:ext cx="7950811" cy="108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Проектируя любой урок, в том числе и комбинированного типа, направленный на формирование у учащихся универсальных учебных действий, необходимо максимально использовать возможности главного </a:t>
            </a:r>
            <a:r>
              <a:rPr lang="ru-RU" b="1" dirty="0" smtClean="0"/>
              <a:t>средства обучения – учебника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 smtClean="0"/>
              <a:t>на этапе планирования урока необходимо внимательно изучить, какие </a:t>
            </a:r>
            <a:r>
              <a:rPr lang="ru-RU" b="1" dirty="0" smtClean="0"/>
              <a:t>виды и типы заданий</a:t>
            </a:r>
            <a:r>
              <a:rPr lang="ru-RU" dirty="0" smtClean="0"/>
              <a:t> предлагают авторы </a:t>
            </a:r>
            <a:r>
              <a:rPr lang="ru-RU" b="1" dirty="0" smtClean="0"/>
              <a:t>учебника, </a:t>
            </a:r>
            <a:r>
              <a:rPr lang="ru-RU" dirty="0" smtClean="0"/>
              <a:t>разобраться, </a:t>
            </a:r>
            <a:r>
              <a:rPr lang="ru-RU" b="1" dirty="0" smtClean="0"/>
              <a:t>на формирование </a:t>
            </a:r>
            <a:r>
              <a:rPr lang="ru-RU" dirty="0" smtClean="0"/>
              <a:t>каких </a:t>
            </a:r>
            <a:r>
              <a:rPr lang="ru-RU" b="1" dirty="0" smtClean="0"/>
              <a:t>УУД</a:t>
            </a:r>
            <a:r>
              <a:rPr lang="ru-RU" dirty="0" smtClean="0"/>
              <a:t> они </a:t>
            </a:r>
            <a:r>
              <a:rPr lang="ru-RU" b="1" dirty="0" smtClean="0"/>
              <a:t>направлены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7346" name="Picture 2" descr="http://www.alleng.ru/d_images/rusl/663_1_sm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4572008"/>
            <a:ext cx="1714512" cy="1928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502920" y="6858000"/>
            <a:ext cx="8183880" cy="1429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отборе заданий учебника для организации деятельности на уроке следует учитывать его инвариантную и вариативную части, дифференциацию учащихся по уровню подготовки и темпу деятельности, а также другие особенности учащихся класса.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502920" y="6812280"/>
            <a:ext cx="81838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41788"/>
          </a:xfrm>
        </p:spPr>
        <p:txBody>
          <a:bodyPr>
            <a:normAutofit/>
          </a:bodyPr>
          <a:lstStyle/>
          <a:p>
            <a:r>
              <a:rPr lang="ru-RU" dirty="0" smtClean="0"/>
              <a:t>«Урок – это зеркало общей и педагогической культуры учителя, мерило его интеллектуального богатства, показатель его кругозора, </a:t>
            </a:r>
            <a:r>
              <a:rPr lang="ru-RU" dirty="0" smtClean="0"/>
              <a:t>эрудиции.» </a:t>
            </a:r>
          </a:p>
          <a:p>
            <a:pPr>
              <a:buNone/>
            </a:pPr>
            <a:r>
              <a:rPr lang="ru-RU" dirty="0" smtClean="0"/>
              <a:t>                            В.А.Сухомлинский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5"/>
            <a:ext cx="8501122" cy="6072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Рабочая программа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- нормативный документ </a:t>
            </a:r>
            <a:r>
              <a:rPr lang="ru-RU" sz="3200" dirty="0" smtClean="0"/>
              <a:t>образовательного </a:t>
            </a:r>
            <a:r>
              <a:rPr lang="ru-RU" sz="3200" dirty="0"/>
              <a:t>учреждения, определяющий объем, порядок, содержание </a:t>
            </a:r>
            <a:r>
              <a:rPr lang="ru-RU" sz="3200" dirty="0" smtClean="0"/>
              <a:t>изучения </a:t>
            </a:r>
            <a:r>
              <a:rPr lang="ru-RU" sz="3200" dirty="0"/>
              <a:t>учебного курса, предмета, дисциплины (модуля), </a:t>
            </a:r>
            <a:r>
              <a:rPr lang="ru-RU" sz="3200" dirty="0" smtClean="0"/>
              <a:t>требования </a:t>
            </a:r>
            <a:r>
              <a:rPr lang="ru-RU" sz="3200" dirty="0"/>
              <a:t>к уровню подготовки обучающихся (выпускников) в </a:t>
            </a:r>
            <a:r>
              <a:rPr lang="ru-RU" sz="3200" dirty="0" smtClean="0"/>
              <a:t>соответствии </a:t>
            </a:r>
            <a:r>
              <a:rPr lang="ru-RU" sz="3200" dirty="0"/>
              <a:t>с федеральными государственными образовательными </a:t>
            </a:r>
            <a:r>
              <a:rPr lang="ru-RU" sz="3200" dirty="0" smtClean="0"/>
              <a:t>стандартами </a:t>
            </a:r>
            <a:r>
              <a:rPr lang="ru-RU" sz="3200" dirty="0"/>
              <a:t>в условиях конкретного образовательного учреждения.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1472" y="500042"/>
            <a:ext cx="800105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Рабочая программа является составной частью образовательной программы школы и учитывает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-требования Федерального государственного образовательного стандарта нового поколения;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-требования к планируемым результатам обучения выпускников;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требования к содержанию учебных программ;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-принцип преемственности общеобразовательных программ;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-объем часов учебной нагрузки, определенный учебным планом школы;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-цели и задачи образовательной программы школы;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-когнитивные особенности и познавательные интересы учащихся;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выбор педагогом комплекта учебно-методического обеспечения.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0000"/>
                </a:solidFill>
              </a:rPr>
              <a:t/>
            </a:r>
            <a:br>
              <a:rPr lang="ru-RU" sz="2200" b="1" dirty="0" smtClean="0">
                <a:solidFill>
                  <a:srgbClr val="FF0000"/>
                </a:solidFill>
              </a:rPr>
            </a:br>
            <a:r>
              <a:rPr lang="ru-RU" sz="2200" dirty="0" smtClean="0">
                <a:solidFill>
                  <a:srgbClr val="FF0000"/>
                </a:solidFill>
              </a:rPr>
              <a:t/>
            </a:r>
            <a:br>
              <a:rPr lang="ru-RU" sz="2200" dirty="0" smtClean="0">
                <a:solidFill>
                  <a:srgbClr val="FF0000"/>
                </a:solidFill>
              </a:rPr>
            </a:br>
            <a:r>
              <a:rPr lang="ru-RU" sz="2200" dirty="0" smtClean="0">
                <a:solidFill>
                  <a:srgbClr val="FF0000"/>
                </a:solidFill>
              </a:rPr>
              <a:t/>
            </a:r>
            <a:br>
              <a:rPr lang="ru-RU" sz="2200" dirty="0" smtClean="0">
                <a:solidFill>
                  <a:srgbClr val="FF0000"/>
                </a:solidFill>
              </a:rPr>
            </a:br>
            <a:r>
              <a:rPr lang="ru-RU" sz="2200" b="1" dirty="0" smtClean="0">
                <a:solidFill>
                  <a:srgbClr val="FF0000"/>
                </a:solidFill>
              </a:rPr>
              <a:t>Рабочая </a:t>
            </a:r>
            <a:r>
              <a:rPr lang="ru-RU" sz="2200" b="1" dirty="0" smtClean="0">
                <a:solidFill>
                  <a:srgbClr val="FF0000"/>
                </a:solidFill>
              </a:rPr>
              <a:t>программа должна включать: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571612"/>
            <a:ext cx="8115328" cy="407196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</a:t>
            </a:r>
            <a:r>
              <a:rPr lang="ru-RU" dirty="0" smtClean="0"/>
              <a:t>. Титульный лист.</a:t>
            </a:r>
          </a:p>
          <a:p>
            <a:r>
              <a:rPr lang="ru-RU" dirty="0" smtClean="0"/>
              <a:t>2. Пояснительная записка.</a:t>
            </a:r>
          </a:p>
          <a:p>
            <a:r>
              <a:rPr lang="ru-RU" dirty="0" smtClean="0"/>
              <a:t>3. Общая характеристика учебного предмета.</a:t>
            </a:r>
          </a:p>
          <a:p>
            <a:r>
              <a:rPr lang="ru-RU" dirty="0" smtClean="0"/>
              <a:t>4. Описание места учебного предмета в учебном плане школы.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5. Личностные, метапредметные, предметные результаты освоения учебного предмета.</a:t>
            </a:r>
          </a:p>
          <a:p>
            <a:r>
              <a:rPr lang="ru-RU" dirty="0" smtClean="0"/>
              <a:t>6. Содержание учебного предмета.</a:t>
            </a:r>
          </a:p>
          <a:p>
            <a:r>
              <a:rPr lang="ru-RU" dirty="0" smtClean="0"/>
              <a:t>7. Тематическое планирование учебного курса.</a:t>
            </a:r>
          </a:p>
          <a:p>
            <a:r>
              <a:rPr lang="ru-RU" dirty="0" smtClean="0"/>
              <a:t>8. Планируемые результаты достижения обучающимися.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9. Описание учебно-методического и материально-технического обеспечения образовательного процесса.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21316909" flipV="1">
            <a:off x="341690" y="-381337"/>
            <a:ext cx="8304704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Требования к результатам освоения основной </a:t>
            </a:r>
            <a:r>
              <a:rPr lang="ru-RU" dirty="0" smtClean="0">
                <a:solidFill>
                  <a:srgbClr val="FF0000"/>
                </a:solidFill>
              </a:rPr>
              <a:t>образовательной </a:t>
            </a:r>
            <a:r>
              <a:rPr lang="ru-RU" dirty="0" smtClean="0">
                <a:solidFill>
                  <a:srgbClr val="FF0000"/>
                </a:solidFill>
              </a:rPr>
              <a:t>программы основного общего образования.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Итогом </a:t>
            </a:r>
            <a:r>
              <a:rPr lang="ru-RU" dirty="0" smtClean="0"/>
              <a:t>обучения станет совокупность результатов: </a:t>
            </a:r>
            <a:endParaRPr lang="ru-RU" dirty="0" smtClean="0"/>
          </a:p>
          <a:p>
            <a:r>
              <a:rPr lang="ru-RU" dirty="0" smtClean="0"/>
              <a:t> </a:t>
            </a:r>
            <a:r>
              <a:rPr lang="ru-RU" dirty="0" smtClean="0"/>
              <a:t>личностных (способность к саморазвитию, желание учиться и др.); </a:t>
            </a:r>
            <a:endParaRPr lang="ru-RU" dirty="0" smtClean="0"/>
          </a:p>
          <a:p>
            <a:r>
              <a:rPr lang="ru-RU" dirty="0" smtClean="0"/>
              <a:t> </a:t>
            </a:r>
            <a:r>
              <a:rPr lang="ru-RU" dirty="0" smtClean="0"/>
              <a:t>метапредметных (универсальные учебные действия); </a:t>
            </a:r>
            <a:endParaRPr lang="ru-RU" dirty="0" smtClean="0"/>
          </a:p>
          <a:p>
            <a:r>
              <a:rPr lang="ru-RU" dirty="0" smtClean="0"/>
              <a:t> </a:t>
            </a:r>
            <a:r>
              <a:rPr lang="ru-RU" dirty="0" smtClean="0"/>
              <a:t>предметных (система основных знаний).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Оцениваться </a:t>
            </a:r>
            <a:r>
              <a:rPr lang="ru-RU" dirty="0" smtClean="0"/>
              <a:t>будет не то, что запомнил ребенок, а то, как он понял изученный материал и может ли его применить в разных </a:t>
            </a:r>
            <a:r>
              <a:rPr lang="ru-RU" dirty="0" smtClean="0"/>
              <a:t>ситуациях</a:t>
            </a:r>
            <a:r>
              <a:rPr lang="ru-RU" dirty="0" smtClean="0"/>
              <a:t>. Наряду с традиционными устными и письменными </a:t>
            </a:r>
            <a:r>
              <a:rPr lang="ru-RU" dirty="0" smtClean="0"/>
              <a:t>работами </a:t>
            </a:r>
            <a:r>
              <a:rPr lang="ru-RU" dirty="0" smtClean="0"/>
              <a:t>у учеников появится возможность «накопительной оценки» за выполнение тестов, проектов, различных творческих работ. Это могут быть рисунки, сочинения, наблюдения, аудио-, </a:t>
            </a:r>
            <a:r>
              <a:rPr lang="ru-RU" dirty="0" smtClean="0"/>
              <a:t>видеоработы</a:t>
            </a:r>
            <a:r>
              <a:rPr lang="ru-RU" dirty="0" smtClean="0"/>
              <a:t>, газеты, презентации, личный портфолио с коллекцией </a:t>
            </a:r>
            <a:r>
              <a:rPr lang="ru-RU" dirty="0" smtClean="0"/>
              <a:t>достижений </a:t>
            </a:r>
            <a:r>
              <a:rPr lang="ru-RU" dirty="0" smtClean="0"/>
              <a:t>ученика.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500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Требования </a:t>
            </a:r>
            <a:r>
              <a:rPr lang="ru-RU" dirty="0" smtClean="0">
                <a:solidFill>
                  <a:srgbClr val="FF0000"/>
                </a:solidFill>
              </a:rPr>
              <a:t>к условиям реализации основной </a:t>
            </a:r>
            <a:r>
              <a:rPr lang="ru-RU" dirty="0" smtClean="0">
                <a:solidFill>
                  <a:srgbClr val="FF0000"/>
                </a:solidFill>
              </a:rPr>
              <a:t>образовательной </a:t>
            </a:r>
            <a:r>
              <a:rPr lang="ru-RU" dirty="0" smtClean="0">
                <a:solidFill>
                  <a:srgbClr val="FF0000"/>
                </a:solidFill>
              </a:rPr>
              <a:t>программы основного общего образования.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В </a:t>
            </a:r>
            <a:r>
              <a:rPr lang="ru-RU" dirty="0" smtClean="0"/>
              <a:t>новом стандарте четко описываются </a:t>
            </a:r>
            <a:r>
              <a:rPr lang="ru-RU" dirty="0" smtClean="0"/>
              <a:t>требования </a:t>
            </a:r>
            <a:r>
              <a:rPr lang="ru-RU" dirty="0" smtClean="0"/>
              <a:t>к информационному пространству, материально-техническому </a:t>
            </a:r>
            <a:r>
              <a:rPr lang="ru-RU" dirty="0" smtClean="0"/>
              <a:t>обеспечению</a:t>
            </a:r>
            <a:r>
              <a:rPr lang="ru-RU" dirty="0" smtClean="0"/>
              <a:t>, учебному оборудованию, кадровым и финансовым условиям</a:t>
            </a:r>
            <a:r>
              <a:rPr lang="ru-RU" dirty="0" smtClean="0"/>
              <a:t>.</a:t>
            </a:r>
          </a:p>
          <a:p>
            <a:r>
              <a:rPr lang="ru-RU" i="1" u="sng" dirty="0" smtClean="0"/>
              <a:t>См.  </a:t>
            </a:r>
            <a:r>
              <a:rPr lang="ru-RU" sz="2200" b="1" i="1" u="sng" dirty="0" smtClean="0"/>
              <a:t>Требования к оснащению образовательного процесса в соответствии с содержательным наполнением учебных предметов федерального компонента государственного стандарта общего образования</a:t>
            </a:r>
            <a:endParaRPr lang="ru-RU" sz="2200" i="1" u="sng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543956" cy="257176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 основе реализации основной образовательной программы лежит </a:t>
            </a:r>
            <a:r>
              <a:rPr lang="ru-RU" sz="3600" b="1" dirty="0" smtClean="0">
                <a:solidFill>
                  <a:srgbClr val="FF0000"/>
                </a:solidFill>
              </a:rPr>
              <a:t>системно- деятельностный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/>
              <a:t>подход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100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Системно- деятельностный</a:t>
            </a:r>
            <a:r>
              <a:rPr lang="ru-RU" dirty="0" smtClean="0"/>
              <a:t> подход</a:t>
            </a:r>
            <a:r>
              <a:rPr lang="ru-RU" b="1" dirty="0" smtClean="0"/>
              <a:t> предполагает создание особого </a:t>
            </a:r>
            <a:r>
              <a:rPr lang="ru-RU" b="1" u="sng" dirty="0" smtClean="0"/>
              <a:t>пространства учебного взаимодействия:</a:t>
            </a:r>
            <a:endParaRPr lang="ru-RU" dirty="0" smtClean="0"/>
          </a:p>
          <a:p>
            <a:pPr lvl="0"/>
            <a:r>
              <a:rPr lang="ru-RU" b="1" dirty="0" smtClean="0"/>
              <a:t>ученик (деятель на уроке), самостоятельно ориентируется в деятельности учения и выбирает  собственные способы освоения учебного материала; </a:t>
            </a:r>
            <a:endParaRPr lang="ru-RU" dirty="0" smtClean="0"/>
          </a:p>
          <a:p>
            <a:pPr lvl="0"/>
            <a:r>
              <a:rPr lang="ru-RU" b="1" dirty="0" smtClean="0"/>
              <a:t>учитель корректирует уровень его развития и продвижения в теме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4294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FF0000"/>
                </a:solidFill>
              </a:rPr>
              <a:t>Реализация </a:t>
            </a:r>
            <a:r>
              <a:rPr lang="ru-RU" sz="2200" dirty="0" smtClean="0">
                <a:solidFill>
                  <a:srgbClr val="FF0000"/>
                </a:solidFill>
              </a:rPr>
              <a:t>системно-деятельностного подхода </a:t>
            </a:r>
            <a:r>
              <a:rPr lang="ru-RU" sz="2200" dirty="0" smtClean="0">
                <a:solidFill>
                  <a:srgbClr val="FF0000"/>
                </a:solidFill>
              </a:rPr>
              <a:t>в практическом преподавании обеспечивается следующей </a:t>
            </a:r>
            <a:r>
              <a:rPr lang="ru-RU" sz="2200" b="1" dirty="0" smtClean="0">
                <a:solidFill>
                  <a:srgbClr val="FF0000"/>
                </a:solidFill>
              </a:rPr>
              <a:t>системой дидактических принципов:</a:t>
            </a:r>
            <a:endParaRPr lang="ru-RU" sz="22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6719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1</a:t>
            </a:r>
            <a:r>
              <a:rPr lang="ru-RU" dirty="0" smtClean="0"/>
              <a:t>) Принцип </a:t>
            </a:r>
            <a:r>
              <a:rPr lang="ru-RU" b="1" i="1" dirty="0" smtClean="0"/>
              <a:t>деятельности</a:t>
            </a:r>
            <a:r>
              <a:rPr lang="ru-RU" dirty="0" smtClean="0"/>
              <a:t>  заключается в том, что ученик, получая знания не в готовом виде, а добывая их сам, осознает при этом содержание и формы своей учебной деятельности, понимает и принимает систему ее норм, активно участвует в их совершенствовании, что способствует активному успешному формированию его общекультурных и деятельностных способностей, общеучебных умений.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2) Принцип </a:t>
            </a:r>
            <a:r>
              <a:rPr lang="ru-RU" b="1" i="1" dirty="0" smtClean="0"/>
              <a:t>непрерывности</a:t>
            </a:r>
            <a:r>
              <a:rPr lang="ru-RU" dirty="0" smtClean="0"/>
              <a:t> означает преемственность между всеми ступенями и этапами обучения на уровне технологии, содержания и методик с учетом возрастных психологических особенностей развития детей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3) Принцип </a:t>
            </a:r>
            <a:r>
              <a:rPr lang="ru-RU" b="1" i="1" dirty="0" smtClean="0"/>
              <a:t>целостности</a:t>
            </a:r>
            <a:r>
              <a:rPr lang="ru-RU" dirty="0" smtClean="0"/>
              <a:t>  предполагает формирование учащимися обобщенного системного представления о мире (природе, обществе, самом себе, </a:t>
            </a:r>
            <a:r>
              <a:rPr lang="ru-RU" dirty="0" err="1" smtClean="0"/>
              <a:t>социокультурном</a:t>
            </a:r>
            <a:r>
              <a:rPr lang="ru-RU" dirty="0" smtClean="0"/>
              <a:t> мире и мире деятельности, о роли и месте каждой науки в системе наук).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478</TotalTime>
  <Words>1209</Words>
  <Application>Microsoft Office PowerPoint</Application>
  <PresentationFormat>Экран (4:3)</PresentationFormat>
  <Paragraphs>115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Современные подходы к планированию и реализации освоения образовательной программы ООО по предметной области «Филология»</vt:lpstr>
      <vt:lpstr>Слайд 2</vt:lpstr>
      <vt:lpstr>Слайд 3</vt:lpstr>
      <vt:lpstr>   Рабочая программа должна включать: </vt:lpstr>
      <vt:lpstr>Слайд 5</vt:lpstr>
      <vt:lpstr>Слайд 6</vt:lpstr>
      <vt:lpstr>В основе реализации основной образовательной программы лежит системно- деятельностный подход </vt:lpstr>
      <vt:lpstr> Реализация системно-деятельностного подхода в практическом преподавании обеспечивается следующей системой дидактических принципов: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подходы к планированию и реализации освоения ООП ООО по предметной области «Филология»</dc:title>
  <dc:creator>Общий доступ</dc:creator>
  <cp:lastModifiedBy>Общий доступ</cp:lastModifiedBy>
  <cp:revision>45</cp:revision>
  <dcterms:created xsi:type="dcterms:W3CDTF">2015-03-25T20:01:35Z</dcterms:created>
  <dcterms:modified xsi:type="dcterms:W3CDTF">2015-03-26T04:00:33Z</dcterms:modified>
</cp:coreProperties>
</file>