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752" r:id="rId1"/>
  </p:sldMasterIdLst>
  <p:notesMasterIdLst>
    <p:notesMasterId r:id="rId120"/>
  </p:notesMasterIdLst>
  <p:sldIdLst>
    <p:sldId id="256" r:id="rId2"/>
    <p:sldId id="430" r:id="rId3"/>
    <p:sldId id="431" r:id="rId4"/>
    <p:sldId id="432" r:id="rId5"/>
    <p:sldId id="433" r:id="rId6"/>
    <p:sldId id="434" r:id="rId7"/>
    <p:sldId id="435" r:id="rId8"/>
    <p:sldId id="437" r:id="rId9"/>
    <p:sldId id="438" r:id="rId10"/>
    <p:sldId id="444" r:id="rId11"/>
    <p:sldId id="445" r:id="rId12"/>
    <p:sldId id="448" r:id="rId13"/>
    <p:sldId id="452" r:id="rId14"/>
    <p:sldId id="453" r:id="rId15"/>
    <p:sldId id="454" r:id="rId16"/>
    <p:sldId id="455" r:id="rId17"/>
    <p:sldId id="456" r:id="rId18"/>
    <p:sldId id="457" r:id="rId19"/>
    <p:sldId id="458" r:id="rId20"/>
    <p:sldId id="459" r:id="rId21"/>
    <p:sldId id="460" r:id="rId22"/>
    <p:sldId id="461" r:id="rId23"/>
    <p:sldId id="463" r:id="rId24"/>
    <p:sldId id="464" r:id="rId25"/>
    <p:sldId id="465" r:id="rId26"/>
    <p:sldId id="466" r:id="rId27"/>
    <p:sldId id="468" r:id="rId28"/>
    <p:sldId id="469" r:id="rId29"/>
    <p:sldId id="547" r:id="rId30"/>
    <p:sldId id="544" r:id="rId31"/>
    <p:sldId id="543" r:id="rId32"/>
    <p:sldId id="545" r:id="rId33"/>
    <p:sldId id="546" r:id="rId34"/>
    <p:sldId id="475" r:id="rId35"/>
    <p:sldId id="534" r:id="rId36"/>
    <p:sldId id="532" r:id="rId37"/>
    <p:sldId id="536" r:id="rId38"/>
    <p:sldId id="533" r:id="rId39"/>
    <p:sldId id="535" r:id="rId40"/>
    <p:sldId id="477" r:id="rId41"/>
    <p:sldId id="478" r:id="rId42"/>
    <p:sldId id="490" r:id="rId43"/>
    <p:sldId id="491" r:id="rId44"/>
    <p:sldId id="493" r:id="rId45"/>
    <p:sldId id="494" r:id="rId46"/>
    <p:sldId id="479" r:id="rId47"/>
    <p:sldId id="480" r:id="rId48"/>
    <p:sldId id="481" r:id="rId49"/>
    <p:sldId id="482" r:id="rId50"/>
    <p:sldId id="483" r:id="rId51"/>
    <p:sldId id="484" r:id="rId52"/>
    <p:sldId id="498" r:id="rId53"/>
    <p:sldId id="317" r:id="rId54"/>
    <p:sldId id="372" r:id="rId55"/>
    <p:sldId id="333" r:id="rId56"/>
    <p:sldId id="334" r:id="rId57"/>
    <p:sldId id="496" r:id="rId58"/>
    <p:sldId id="497" r:id="rId59"/>
    <p:sldId id="495" r:id="rId60"/>
    <p:sldId id="548" r:id="rId61"/>
    <p:sldId id="549" r:id="rId62"/>
    <p:sldId id="529" r:id="rId63"/>
    <p:sldId id="388" r:id="rId64"/>
    <p:sldId id="389" r:id="rId65"/>
    <p:sldId id="390" r:id="rId66"/>
    <p:sldId id="391" r:id="rId67"/>
    <p:sldId id="537" r:id="rId68"/>
    <p:sldId id="538" r:id="rId69"/>
    <p:sldId id="539" r:id="rId70"/>
    <p:sldId id="540" r:id="rId71"/>
    <p:sldId id="541" r:id="rId72"/>
    <p:sldId id="542" r:id="rId73"/>
    <p:sldId id="338" r:id="rId74"/>
    <p:sldId id="339" r:id="rId75"/>
    <p:sldId id="340" r:id="rId76"/>
    <p:sldId id="341" r:id="rId77"/>
    <p:sldId id="342" r:id="rId78"/>
    <p:sldId id="347" r:id="rId79"/>
    <p:sldId id="343" r:id="rId80"/>
    <p:sldId id="344" r:id="rId81"/>
    <p:sldId id="345" r:id="rId82"/>
    <p:sldId id="352" r:id="rId83"/>
    <p:sldId id="350" r:id="rId84"/>
    <p:sldId id="351" r:id="rId85"/>
    <p:sldId id="346" r:id="rId86"/>
    <p:sldId id="353" r:id="rId87"/>
    <p:sldId id="377" r:id="rId88"/>
    <p:sldId id="378" r:id="rId89"/>
    <p:sldId id="379" r:id="rId90"/>
    <p:sldId id="380" r:id="rId91"/>
    <p:sldId id="355" r:id="rId92"/>
    <p:sldId id="397" r:id="rId93"/>
    <p:sldId id="398" r:id="rId94"/>
    <p:sldId id="399" r:id="rId95"/>
    <p:sldId id="400" r:id="rId96"/>
    <p:sldId id="401" r:id="rId97"/>
    <p:sldId id="402" r:id="rId98"/>
    <p:sldId id="403" r:id="rId99"/>
    <p:sldId id="404" r:id="rId100"/>
    <p:sldId id="405" r:id="rId101"/>
    <p:sldId id="406" r:id="rId102"/>
    <p:sldId id="407" r:id="rId103"/>
    <p:sldId id="409" r:id="rId104"/>
    <p:sldId id="410" r:id="rId105"/>
    <p:sldId id="411" r:id="rId106"/>
    <p:sldId id="414" r:id="rId107"/>
    <p:sldId id="415" r:id="rId108"/>
    <p:sldId id="416" r:id="rId109"/>
    <p:sldId id="500" r:id="rId110"/>
    <p:sldId id="417" r:id="rId111"/>
    <p:sldId id="418" r:id="rId112"/>
    <p:sldId id="419" r:id="rId113"/>
    <p:sldId id="420" r:id="rId114"/>
    <p:sldId id="421" r:id="rId115"/>
    <p:sldId id="422" r:id="rId116"/>
    <p:sldId id="427" r:id="rId117"/>
    <p:sldId id="428" r:id="rId118"/>
    <p:sldId id="429" r:id="rId119"/>
  </p:sldIdLst>
  <p:sldSz cx="9144000" cy="6858000" type="screen4x3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94" autoAdjust="0"/>
    <p:restoredTop sz="94660"/>
  </p:normalViewPr>
  <p:slideViewPr>
    <p:cSldViewPr>
      <p:cViewPr>
        <p:scale>
          <a:sx n="90" d="100"/>
          <a:sy n="90" d="100"/>
        </p:scale>
        <p:origin x="-804" y="3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9"/>
    </mc:Choice>
    <mc:Fallback>
      <c:style val="9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 пограничными чертами</c:v>
                </c:pt>
              </c:strCache>
            </c:strRef>
          </c:tx>
          <c:spPr>
            <a:pattFill prst="pct80">
              <a:fgClr>
                <a:schemeClr val="accent2">
                  <a:lumMod val="60000"/>
                  <a:lumOff val="40000"/>
                </a:schemeClr>
              </a:fgClr>
              <a:bgClr>
                <a:schemeClr val="bg1"/>
              </a:bgClr>
            </a:pattFill>
          </c:spPr>
          <c:invertIfNegative val="0"/>
          <c:cat>
            <c:strRef>
              <c:f>Лист1!$A$2:$A$11</c:f>
              <c:strCache>
                <c:ptCount val="10"/>
                <c:pt idx="0">
                  <c:v>Физическая </c:v>
                </c:pt>
                <c:pt idx="1">
                  <c:v>Вербальная</c:v>
                </c:pt>
                <c:pt idx="2">
                  <c:v>Косвенная</c:v>
                </c:pt>
                <c:pt idx="3">
                  <c:v>Негативизм</c:v>
                </c:pt>
                <c:pt idx="4">
                  <c:v>Раздражительность</c:v>
                </c:pt>
                <c:pt idx="5">
                  <c:v>Подозртиельность</c:v>
                </c:pt>
                <c:pt idx="6">
                  <c:v>Обидчивость</c:v>
                </c:pt>
                <c:pt idx="7">
                  <c:v>Чувство вины</c:v>
                </c:pt>
                <c:pt idx="8">
                  <c:v>Общая агрессивность</c:v>
                </c:pt>
                <c:pt idx="9">
                  <c:v>Общая враждебность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64</c:v>
                </c:pt>
                <c:pt idx="1">
                  <c:v>71</c:v>
                </c:pt>
                <c:pt idx="2">
                  <c:v>73</c:v>
                </c:pt>
                <c:pt idx="3">
                  <c:v>54</c:v>
                </c:pt>
                <c:pt idx="4">
                  <c:v>50</c:v>
                </c:pt>
                <c:pt idx="5">
                  <c:v>52</c:v>
                </c:pt>
                <c:pt idx="6">
                  <c:v>52</c:v>
                </c:pt>
                <c:pt idx="7">
                  <c:v>64</c:v>
                </c:pt>
                <c:pt idx="8">
                  <c:v>69</c:v>
                </c:pt>
                <c:pt idx="9">
                  <c:v>52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 шизоиднно-нарциссическими чертами</c:v>
                </c:pt>
              </c:strCache>
            </c:strRef>
          </c:tx>
          <c:spPr>
            <a:pattFill prst="pct80">
              <a:fgClr>
                <a:schemeClr val="accent1"/>
              </a:fgClr>
              <a:bgClr>
                <a:schemeClr val="bg1"/>
              </a:bgClr>
            </a:pattFill>
          </c:spPr>
          <c:invertIfNegative val="0"/>
          <c:cat>
            <c:strRef>
              <c:f>Лист1!$A$2:$A$11</c:f>
              <c:strCache>
                <c:ptCount val="10"/>
                <c:pt idx="0">
                  <c:v>Физическая </c:v>
                </c:pt>
                <c:pt idx="1">
                  <c:v>Вербальная</c:v>
                </c:pt>
                <c:pt idx="2">
                  <c:v>Косвенная</c:v>
                </c:pt>
                <c:pt idx="3">
                  <c:v>Негативизм</c:v>
                </c:pt>
                <c:pt idx="4">
                  <c:v>Раздражительность</c:v>
                </c:pt>
                <c:pt idx="5">
                  <c:v>Подозртиельность</c:v>
                </c:pt>
                <c:pt idx="6">
                  <c:v>Обидчивость</c:v>
                </c:pt>
                <c:pt idx="7">
                  <c:v>Чувство вины</c:v>
                </c:pt>
                <c:pt idx="8">
                  <c:v>Общая агрессивность</c:v>
                </c:pt>
                <c:pt idx="9">
                  <c:v>Общая враждебность</c:v>
                </c:pt>
              </c:strCache>
            </c:strRef>
          </c:cat>
          <c:val>
            <c:numRef>
              <c:f>Лист1!$C$2:$C$11</c:f>
              <c:numCache>
                <c:formatCode>General</c:formatCode>
                <c:ptCount val="10"/>
                <c:pt idx="0">
                  <c:v>65</c:v>
                </c:pt>
                <c:pt idx="1">
                  <c:v>70</c:v>
                </c:pt>
                <c:pt idx="2">
                  <c:v>82</c:v>
                </c:pt>
                <c:pt idx="3">
                  <c:v>70</c:v>
                </c:pt>
                <c:pt idx="4">
                  <c:v>74</c:v>
                </c:pt>
                <c:pt idx="5">
                  <c:v>66</c:v>
                </c:pt>
                <c:pt idx="6">
                  <c:v>73</c:v>
                </c:pt>
                <c:pt idx="7">
                  <c:v>62</c:v>
                </c:pt>
                <c:pt idx="8">
                  <c:v>70</c:v>
                </c:pt>
                <c:pt idx="9">
                  <c:v>75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Тревожно-зависимыми чертами</c:v>
                </c:pt>
              </c:strCache>
            </c:strRef>
          </c:tx>
          <c:spPr>
            <a:pattFill prst="wdUpDiag">
              <a:fgClr>
                <a:srgbClr val="00B050"/>
              </a:fgClr>
              <a:bgClr>
                <a:schemeClr val="bg1"/>
              </a:bgClr>
            </a:pattFill>
          </c:spPr>
          <c:invertIfNegative val="0"/>
          <c:cat>
            <c:strRef>
              <c:f>Лист1!$A$2:$A$11</c:f>
              <c:strCache>
                <c:ptCount val="10"/>
                <c:pt idx="0">
                  <c:v>Физическая </c:v>
                </c:pt>
                <c:pt idx="1">
                  <c:v>Вербальная</c:v>
                </c:pt>
                <c:pt idx="2">
                  <c:v>Косвенная</c:v>
                </c:pt>
                <c:pt idx="3">
                  <c:v>Негативизм</c:v>
                </c:pt>
                <c:pt idx="4">
                  <c:v>Раздражительность</c:v>
                </c:pt>
                <c:pt idx="5">
                  <c:v>Подозртиельность</c:v>
                </c:pt>
                <c:pt idx="6">
                  <c:v>Обидчивость</c:v>
                </c:pt>
                <c:pt idx="7">
                  <c:v>Чувство вины</c:v>
                </c:pt>
                <c:pt idx="8">
                  <c:v>Общая агрессивность</c:v>
                </c:pt>
                <c:pt idx="9">
                  <c:v>Общая враждебность</c:v>
                </c:pt>
              </c:strCache>
            </c:strRef>
          </c:cat>
          <c:val>
            <c:numRef>
              <c:f>Лист1!$D$2:$D$11</c:f>
              <c:numCache>
                <c:formatCode>General</c:formatCode>
                <c:ptCount val="10"/>
                <c:pt idx="0">
                  <c:v>35</c:v>
                </c:pt>
                <c:pt idx="1">
                  <c:v>33</c:v>
                </c:pt>
                <c:pt idx="2">
                  <c:v>52</c:v>
                </c:pt>
                <c:pt idx="3">
                  <c:v>40</c:v>
                </c:pt>
                <c:pt idx="4">
                  <c:v>32</c:v>
                </c:pt>
                <c:pt idx="5">
                  <c:v>40</c:v>
                </c:pt>
                <c:pt idx="6">
                  <c:v>50</c:v>
                </c:pt>
                <c:pt idx="7">
                  <c:v>80</c:v>
                </c:pt>
                <c:pt idx="8">
                  <c:v>41</c:v>
                </c:pt>
                <c:pt idx="9">
                  <c:v>42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9773952"/>
        <c:axId val="89775488"/>
      </c:barChart>
      <c:catAx>
        <c:axId val="89773952"/>
        <c:scaling>
          <c:orientation val="minMax"/>
        </c:scaling>
        <c:delete val="0"/>
        <c:axPos val="b"/>
        <c:majorTickMark val="out"/>
        <c:minorTickMark val="none"/>
        <c:tickLblPos val="nextTo"/>
        <c:crossAx val="89775488"/>
        <c:crosses val="autoZero"/>
        <c:auto val="1"/>
        <c:lblAlgn val="ctr"/>
        <c:lblOffset val="100"/>
        <c:noMultiLvlLbl val="0"/>
      </c:catAx>
      <c:valAx>
        <c:axId val="897754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977395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0489355497229509"/>
          <c:y val="3.3567449306909788E-2"/>
          <c:w val="0.1858471857684463"/>
          <c:h val="0.92164096826265896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E86B5A4-B266-4A31-838B-5620FC7C99B6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27375068-0F8C-44CD-A30E-48144D8C893E}">
      <dgm:prSet phldrT="[Текст]" custT="1"/>
      <dgm:spPr/>
      <dgm:t>
        <a:bodyPr/>
        <a:lstStyle/>
        <a:p>
          <a:r>
            <a:rPr lang="ru-RU" sz="1600" dirty="0" smtClean="0"/>
            <a:t>Восприятие себя</a:t>
          </a:r>
        </a:p>
        <a:p>
          <a:r>
            <a:rPr lang="ru-RU" sz="1800" dirty="0" smtClean="0"/>
            <a:t>как бремени</a:t>
          </a:r>
        </a:p>
        <a:p>
          <a:r>
            <a:rPr lang="ru-RU" sz="1800" i="1" dirty="0" smtClean="0"/>
            <a:t>Я  обременяю других</a:t>
          </a:r>
          <a:endParaRPr lang="ru-RU" sz="1800" i="1" dirty="0"/>
        </a:p>
      </dgm:t>
    </dgm:pt>
    <dgm:pt modelId="{1C90D37A-8138-42E5-9125-5A8CA6879B70}" type="parTrans" cxnId="{E971ED36-BE32-4B60-8870-5253CEFE6A7D}">
      <dgm:prSet/>
      <dgm:spPr/>
      <dgm:t>
        <a:bodyPr/>
        <a:lstStyle/>
        <a:p>
          <a:endParaRPr lang="ru-RU"/>
        </a:p>
      </dgm:t>
    </dgm:pt>
    <dgm:pt modelId="{CFC4D71B-ADA6-44B6-B019-B320232E2DB8}" type="sibTrans" cxnId="{E971ED36-BE32-4B60-8870-5253CEFE6A7D}">
      <dgm:prSet/>
      <dgm:spPr/>
      <dgm:t>
        <a:bodyPr/>
        <a:lstStyle/>
        <a:p>
          <a:endParaRPr lang="ru-RU"/>
        </a:p>
      </dgm:t>
    </dgm:pt>
    <dgm:pt modelId="{0E662E17-589C-491E-9BE7-E753CE4AD9AB}">
      <dgm:prSet phldrT="[Текст]" custT="1"/>
      <dgm:spPr/>
      <dgm:t>
        <a:bodyPr/>
        <a:lstStyle/>
        <a:p>
          <a:pPr algn="ctr"/>
          <a:r>
            <a:rPr lang="ru-RU" sz="1600" dirty="0" smtClean="0"/>
            <a:t>Возможность совершить самоубийство</a:t>
          </a:r>
          <a:endParaRPr lang="ru-RU" sz="1600" dirty="0"/>
        </a:p>
      </dgm:t>
    </dgm:pt>
    <dgm:pt modelId="{A6C37639-D8B8-4B4B-9488-D3784705A87A}" type="parTrans" cxnId="{E845ECF5-2C4C-4414-B8E4-784C59C6D4B9}">
      <dgm:prSet/>
      <dgm:spPr/>
      <dgm:t>
        <a:bodyPr/>
        <a:lstStyle/>
        <a:p>
          <a:endParaRPr lang="ru-RU"/>
        </a:p>
      </dgm:t>
    </dgm:pt>
    <dgm:pt modelId="{68CB1500-A4C9-4206-AC68-D4E5C4101AB6}" type="sibTrans" cxnId="{E845ECF5-2C4C-4414-B8E4-784C59C6D4B9}">
      <dgm:prSet/>
      <dgm:spPr/>
      <dgm:t>
        <a:bodyPr/>
        <a:lstStyle/>
        <a:p>
          <a:endParaRPr lang="ru-RU"/>
        </a:p>
      </dgm:t>
    </dgm:pt>
    <dgm:pt modelId="{6254DE1A-6760-4FAB-8123-F0BDF4E3882B}">
      <dgm:prSet phldrT="[Текст]" custT="1"/>
      <dgm:spPr/>
      <dgm:t>
        <a:bodyPr/>
        <a:lstStyle/>
        <a:p>
          <a:r>
            <a:rPr lang="ru-RU" sz="2000" dirty="0" err="1" smtClean="0">
              <a:latin typeface="+mj-lt"/>
            </a:rPr>
            <a:t>Брошенность</a:t>
          </a:r>
          <a:endParaRPr lang="ru-RU" sz="2000" dirty="0" smtClean="0">
            <a:latin typeface="+mj-lt"/>
          </a:endParaRPr>
        </a:p>
        <a:p>
          <a:r>
            <a:rPr lang="ru-RU" sz="2400" i="1" dirty="0">
              <a:latin typeface="+mj-lt"/>
            </a:rPr>
            <a:t>Я один</a:t>
          </a:r>
        </a:p>
      </dgm:t>
    </dgm:pt>
    <dgm:pt modelId="{A972E430-6063-4672-80E7-9A36B26174CB}" type="parTrans" cxnId="{3ADA422B-D1E2-4BFF-9985-F78EB5256FFE}">
      <dgm:prSet/>
      <dgm:spPr/>
      <dgm:t>
        <a:bodyPr/>
        <a:lstStyle/>
        <a:p>
          <a:endParaRPr lang="ru-RU"/>
        </a:p>
      </dgm:t>
    </dgm:pt>
    <dgm:pt modelId="{4A578B03-22CF-4F62-88F7-E897A559F62F}" type="sibTrans" cxnId="{3ADA422B-D1E2-4BFF-9985-F78EB5256FFE}">
      <dgm:prSet/>
      <dgm:spPr/>
      <dgm:t>
        <a:bodyPr/>
        <a:lstStyle/>
        <a:p>
          <a:endParaRPr lang="ru-RU"/>
        </a:p>
      </dgm:t>
    </dgm:pt>
    <dgm:pt modelId="{02BC7639-975D-423D-9DF5-739C88E36945}" type="pres">
      <dgm:prSet presAssocID="{6E86B5A4-B266-4A31-838B-5620FC7C99B6}" presName="compositeShape" presStyleCnt="0">
        <dgm:presLayoutVars>
          <dgm:chMax val="7"/>
          <dgm:dir/>
          <dgm:resizeHandles val="exact"/>
        </dgm:presLayoutVars>
      </dgm:prSet>
      <dgm:spPr/>
    </dgm:pt>
    <dgm:pt modelId="{E5148484-473E-49F2-B49E-B89FC8F14524}" type="pres">
      <dgm:prSet presAssocID="{27375068-0F8C-44CD-A30E-48144D8C893E}" presName="circ1" presStyleLbl="vennNode1" presStyleIdx="0" presStyleCnt="3" custScaleX="112674" custScaleY="105951" custLinFactNeighborX="33444" custLinFactNeighborY="4560"/>
      <dgm:spPr/>
      <dgm:t>
        <a:bodyPr/>
        <a:lstStyle/>
        <a:p>
          <a:endParaRPr lang="ru-RU"/>
        </a:p>
      </dgm:t>
    </dgm:pt>
    <dgm:pt modelId="{15E06EDA-CE08-42BE-8792-67860772B769}" type="pres">
      <dgm:prSet presAssocID="{27375068-0F8C-44CD-A30E-48144D8C893E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C41539-AC81-4A0F-B6B8-56F66FE32867}" type="pres">
      <dgm:prSet presAssocID="{0E662E17-589C-491E-9BE7-E753CE4AD9AB}" presName="circ2" presStyleLbl="vennNode1" presStyleIdx="1" presStyleCnt="3" custScaleX="111619" custScaleY="111213" custLinFactNeighborX="-45867" custLinFactNeighborY="3149"/>
      <dgm:spPr/>
      <dgm:t>
        <a:bodyPr/>
        <a:lstStyle/>
        <a:p>
          <a:endParaRPr lang="ru-RU"/>
        </a:p>
      </dgm:t>
    </dgm:pt>
    <dgm:pt modelId="{A31CEAB4-D2C3-4C77-89C0-E0F34D0DFCBE}" type="pres">
      <dgm:prSet presAssocID="{0E662E17-589C-491E-9BE7-E753CE4AD9AB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14D592-0427-4F18-9AF6-270F1BB7E23C}" type="pres">
      <dgm:prSet presAssocID="{6254DE1A-6760-4FAB-8123-F0BDF4E3882B}" presName="circ3" presStyleLbl="vennNode1" presStyleIdx="2" presStyleCnt="3" custScaleX="104112" custScaleY="109745" custLinFactNeighborX="-26141" custLinFactNeighborY="-51839"/>
      <dgm:spPr/>
      <dgm:t>
        <a:bodyPr/>
        <a:lstStyle/>
        <a:p>
          <a:endParaRPr lang="ru-RU"/>
        </a:p>
      </dgm:t>
    </dgm:pt>
    <dgm:pt modelId="{FF48EC0F-63B7-41AC-AC2E-D0212EC1DE48}" type="pres">
      <dgm:prSet presAssocID="{6254DE1A-6760-4FAB-8123-F0BDF4E3882B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ADA422B-D1E2-4BFF-9985-F78EB5256FFE}" srcId="{6E86B5A4-B266-4A31-838B-5620FC7C99B6}" destId="{6254DE1A-6760-4FAB-8123-F0BDF4E3882B}" srcOrd="2" destOrd="0" parTransId="{A972E430-6063-4672-80E7-9A36B26174CB}" sibTransId="{4A578B03-22CF-4F62-88F7-E897A559F62F}"/>
    <dgm:cxn modelId="{E2BFED46-B1FA-405A-B455-1069854403DC}" type="presOf" srcId="{27375068-0F8C-44CD-A30E-48144D8C893E}" destId="{E5148484-473E-49F2-B49E-B89FC8F14524}" srcOrd="0" destOrd="0" presId="urn:microsoft.com/office/officeart/2005/8/layout/venn1"/>
    <dgm:cxn modelId="{E971ED36-BE32-4B60-8870-5253CEFE6A7D}" srcId="{6E86B5A4-B266-4A31-838B-5620FC7C99B6}" destId="{27375068-0F8C-44CD-A30E-48144D8C893E}" srcOrd="0" destOrd="0" parTransId="{1C90D37A-8138-42E5-9125-5A8CA6879B70}" sibTransId="{CFC4D71B-ADA6-44B6-B019-B320232E2DB8}"/>
    <dgm:cxn modelId="{99C87235-74F0-4968-A1F7-639F10DCFACD}" type="presOf" srcId="{6254DE1A-6760-4FAB-8123-F0BDF4E3882B}" destId="{4714D592-0427-4F18-9AF6-270F1BB7E23C}" srcOrd="0" destOrd="0" presId="urn:microsoft.com/office/officeart/2005/8/layout/venn1"/>
    <dgm:cxn modelId="{7CCC55F5-D06A-4803-874B-19237E15F9E9}" type="presOf" srcId="{0E662E17-589C-491E-9BE7-E753CE4AD9AB}" destId="{F7C41539-AC81-4A0F-B6B8-56F66FE32867}" srcOrd="0" destOrd="0" presId="urn:microsoft.com/office/officeart/2005/8/layout/venn1"/>
    <dgm:cxn modelId="{9CA6BF47-144E-4FD9-B3A3-10B153E26343}" type="presOf" srcId="{6E86B5A4-B266-4A31-838B-5620FC7C99B6}" destId="{02BC7639-975D-423D-9DF5-739C88E36945}" srcOrd="0" destOrd="0" presId="urn:microsoft.com/office/officeart/2005/8/layout/venn1"/>
    <dgm:cxn modelId="{E845ECF5-2C4C-4414-B8E4-784C59C6D4B9}" srcId="{6E86B5A4-B266-4A31-838B-5620FC7C99B6}" destId="{0E662E17-589C-491E-9BE7-E753CE4AD9AB}" srcOrd="1" destOrd="0" parTransId="{A6C37639-D8B8-4B4B-9488-D3784705A87A}" sibTransId="{68CB1500-A4C9-4206-AC68-D4E5C4101AB6}"/>
    <dgm:cxn modelId="{30B6FB66-68AE-4FC4-A732-A853AC11754B}" type="presOf" srcId="{6254DE1A-6760-4FAB-8123-F0BDF4E3882B}" destId="{FF48EC0F-63B7-41AC-AC2E-D0212EC1DE48}" srcOrd="1" destOrd="0" presId="urn:microsoft.com/office/officeart/2005/8/layout/venn1"/>
    <dgm:cxn modelId="{EFD57BF4-CF79-4E97-AB6C-492D605AC38B}" type="presOf" srcId="{27375068-0F8C-44CD-A30E-48144D8C893E}" destId="{15E06EDA-CE08-42BE-8792-67860772B769}" srcOrd="1" destOrd="0" presId="urn:microsoft.com/office/officeart/2005/8/layout/venn1"/>
    <dgm:cxn modelId="{E388CCCE-B62E-4583-8669-56B26FCE61A1}" type="presOf" srcId="{0E662E17-589C-491E-9BE7-E753CE4AD9AB}" destId="{A31CEAB4-D2C3-4C77-89C0-E0F34D0DFCBE}" srcOrd="1" destOrd="0" presId="urn:microsoft.com/office/officeart/2005/8/layout/venn1"/>
    <dgm:cxn modelId="{BB249513-AC1A-4344-AAB8-4D5B7EFDAA06}" type="presParOf" srcId="{02BC7639-975D-423D-9DF5-739C88E36945}" destId="{E5148484-473E-49F2-B49E-B89FC8F14524}" srcOrd="0" destOrd="0" presId="urn:microsoft.com/office/officeart/2005/8/layout/venn1"/>
    <dgm:cxn modelId="{3CFA4F3A-F64C-4155-90D5-96EEA5B5964D}" type="presParOf" srcId="{02BC7639-975D-423D-9DF5-739C88E36945}" destId="{15E06EDA-CE08-42BE-8792-67860772B769}" srcOrd="1" destOrd="0" presId="urn:microsoft.com/office/officeart/2005/8/layout/venn1"/>
    <dgm:cxn modelId="{79234E12-B49D-4D6C-8CFC-53E13A5CC4BF}" type="presParOf" srcId="{02BC7639-975D-423D-9DF5-739C88E36945}" destId="{F7C41539-AC81-4A0F-B6B8-56F66FE32867}" srcOrd="2" destOrd="0" presId="urn:microsoft.com/office/officeart/2005/8/layout/venn1"/>
    <dgm:cxn modelId="{C52AECCC-9E57-4E75-9036-559ECD98F7B2}" type="presParOf" srcId="{02BC7639-975D-423D-9DF5-739C88E36945}" destId="{A31CEAB4-D2C3-4C77-89C0-E0F34D0DFCBE}" srcOrd="3" destOrd="0" presId="urn:microsoft.com/office/officeart/2005/8/layout/venn1"/>
    <dgm:cxn modelId="{A688E26E-9C39-4B19-8843-7A5B8988CCF5}" type="presParOf" srcId="{02BC7639-975D-423D-9DF5-739C88E36945}" destId="{4714D592-0427-4F18-9AF6-270F1BB7E23C}" srcOrd="4" destOrd="0" presId="urn:microsoft.com/office/officeart/2005/8/layout/venn1"/>
    <dgm:cxn modelId="{721BBF40-F046-4C59-A04A-1C2D24E017DE}" type="presParOf" srcId="{02BC7639-975D-423D-9DF5-739C88E36945}" destId="{FF48EC0F-63B7-41AC-AC2E-D0212EC1DE48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148484-473E-49F2-B49E-B89FC8F14524}">
      <dsp:nvSpPr>
        <dsp:cNvPr id="0" name=""/>
        <dsp:cNvSpPr/>
      </dsp:nvSpPr>
      <dsp:spPr>
        <a:xfrm>
          <a:off x="3322872" y="75207"/>
          <a:ext cx="3602362" cy="338741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Восприятие себя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как бремени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i="1" kern="1200" dirty="0" smtClean="0"/>
            <a:t>Я  обременяю других</a:t>
          </a:r>
          <a:endParaRPr lang="ru-RU" sz="1800" i="1" kern="1200" dirty="0"/>
        </a:p>
      </dsp:txBody>
      <dsp:txXfrm>
        <a:off x="3803187" y="668005"/>
        <a:ext cx="2641732" cy="1524338"/>
      </dsp:txXfrm>
    </dsp:sp>
    <dsp:sp modelId="{F7C41539-AC81-4A0F-B6B8-56F66FE32867}">
      <dsp:nvSpPr>
        <dsp:cNvPr id="0" name=""/>
        <dsp:cNvSpPr/>
      </dsp:nvSpPr>
      <dsp:spPr>
        <a:xfrm>
          <a:off x="1957682" y="1843522"/>
          <a:ext cx="3568632" cy="355565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Возможность совершить самоубийство</a:t>
          </a:r>
          <a:endParaRPr lang="ru-RU" sz="1600" kern="1200" dirty="0"/>
        </a:p>
      </dsp:txBody>
      <dsp:txXfrm>
        <a:off x="3049088" y="2762065"/>
        <a:ext cx="2141179" cy="1955608"/>
      </dsp:txXfrm>
    </dsp:sp>
    <dsp:sp modelId="{4714D592-0427-4F18-9AF6-270F1BB7E23C}">
      <dsp:nvSpPr>
        <dsp:cNvPr id="0" name=""/>
        <dsp:cNvSpPr/>
      </dsp:nvSpPr>
      <dsp:spPr>
        <a:xfrm>
          <a:off x="401077" y="209616"/>
          <a:ext cx="3328622" cy="350871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 smtClean="0">
              <a:latin typeface="+mj-lt"/>
            </a:rPr>
            <a:t>Брошенность</a:t>
          </a:r>
          <a:endParaRPr lang="ru-RU" sz="2000" kern="1200" dirty="0" smtClean="0">
            <a:latin typeface="+mj-lt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i="1" kern="1200" dirty="0">
              <a:latin typeface="+mj-lt"/>
            </a:rPr>
            <a:t>Я один</a:t>
          </a:r>
        </a:p>
      </dsp:txBody>
      <dsp:txXfrm>
        <a:off x="714523" y="1116034"/>
        <a:ext cx="1997173" cy="19297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C9334E-BD03-417F-9ADE-7CFCF039E338}" type="datetimeFigureOut">
              <a:rPr lang="ru-RU" smtClean="0"/>
              <a:pPr/>
              <a:t>21.06.2012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361A01-52BC-4020-9783-F06E4B52EA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04367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361A01-52BC-4020-9783-F06E4B52EAF7}" type="slidenum">
              <a:rPr lang="ru-RU" smtClean="0"/>
              <a:pPr/>
              <a:t>52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E1254C-C4C5-499E-86CA-D932D7681D85}" type="datetimeFigureOut">
              <a:rPr lang="ru-RU" smtClean="0"/>
              <a:pPr/>
              <a:t>21.06.2012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89F317C-E569-4470-9E62-841C161E914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E1254C-C4C5-499E-86CA-D932D7681D85}" type="datetimeFigureOut">
              <a:rPr lang="ru-RU" smtClean="0"/>
              <a:pPr/>
              <a:t>21.06.2012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89F317C-E569-4470-9E62-841C161E91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E1254C-C4C5-499E-86CA-D932D7681D85}" type="datetimeFigureOut">
              <a:rPr lang="ru-RU" smtClean="0"/>
              <a:pPr/>
              <a:t>21.06.2012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89F317C-E569-4470-9E62-841C161E91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566738" y="304800"/>
            <a:ext cx="8008937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B82B63-A0B4-43CF-BC8D-B2E8630768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2493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E1254C-C4C5-499E-86CA-D932D7681D85}" type="datetimeFigureOut">
              <a:rPr lang="ru-RU" smtClean="0"/>
              <a:pPr/>
              <a:t>21.06.2012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89F317C-E569-4470-9E62-841C161E91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E1254C-C4C5-499E-86CA-D932D7681D85}" type="datetimeFigureOut">
              <a:rPr lang="ru-RU" smtClean="0"/>
              <a:pPr/>
              <a:t>21.06.2012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89F317C-E569-4470-9E62-841C161E914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E1254C-C4C5-499E-86CA-D932D7681D85}" type="datetimeFigureOut">
              <a:rPr lang="ru-RU" smtClean="0"/>
              <a:pPr/>
              <a:t>21.06.2012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89F317C-E569-4470-9E62-841C161E91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E1254C-C4C5-499E-86CA-D932D7681D85}" type="datetimeFigureOut">
              <a:rPr lang="ru-RU" smtClean="0"/>
              <a:pPr/>
              <a:t>21.06.2012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89F317C-E569-4470-9E62-841C161E91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E1254C-C4C5-499E-86CA-D932D7681D85}" type="datetimeFigureOut">
              <a:rPr lang="ru-RU" smtClean="0"/>
              <a:pPr/>
              <a:t>21.06.2012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89F317C-E569-4470-9E62-841C161E91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E1254C-C4C5-499E-86CA-D932D7681D85}" type="datetimeFigureOut">
              <a:rPr lang="ru-RU" smtClean="0"/>
              <a:pPr/>
              <a:t>21.06.2012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89F317C-E569-4470-9E62-841C161E914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E1254C-C4C5-499E-86CA-D932D7681D85}" type="datetimeFigureOut">
              <a:rPr lang="ru-RU" smtClean="0"/>
              <a:pPr/>
              <a:t>21.06.2012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89F317C-E569-4470-9E62-841C161E91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E1254C-C4C5-499E-86CA-D932D7681D85}" type="datetimeFigureOut">
              <a:rPr lang="ru-RU" smtClean="0"/>
              <a:pPr/>
              <a:t>21.06.2012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89F317C-E569-4470-9E62-841C161E914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73E1254C-C4C5-499E-86CA-D932D7681D85}" type="datetimeFigureOut">
              <a:rPr lang="ru-RU" smtClean="0"/>
              <a:pPr/>
              <a:t>21.06.2012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F89F317C-E569-4470-9E62-841C161E914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wmf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899592" y="908720"/>
            <a:ext cx="7921253" cy="554461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ru-RU" b="1" dirty="0" smtClean="0"/>
              <a:t>Антивитальные переживания и аутоагрессивное поведение у подростков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2000" b="1" dirty="0" smtClean="0"/>
              <a:t>Центр экстренной психологической помощи  МГППУ </a:t>
            </a:r>
            <a:br>
              <a:rPr lang="ru-RU" sz="2000" b="1" dirty="0" smtClean="0"/>
            </a:br>
            <a:r>
              <a:rPr lang="ru-RU" sz="2000" b="1" dirty="0" smtClean="0"/>
              <a:t>ФГБУ Московский НИИ психиатрии Минздравсоцразвития</a:t>
            </a: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03648" y="188640"/>
            <a:ext cx="7498080" cy="864096"/>
          </a:xfrm>
        </p:spPr>
        <p:txBody>
          <a:bodyPr/>
          <a:lstStyle/>
          <a:p>
            <a:r>
              <a:rPr lang="ru-RU" dirty="0" smtClean="0"/>
              <a:t>Теория влечения к смерти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115616" y="1268760"/>
            <a:ext cx="7848872" cy="5400600"/>
          </a:xfrm>
        </p:spPr>
        <p:txBody>
          <a:bodyPr>
            <a:normAutofit fontScale="85000" lnSpcReduction="20000"/>
          </a:bodyPr>
          <a:lstStyle/>
          <a:p>
            <a:r>
              <a:rPr lang="ru-RU" dirty="0" err="1"/>
              <a:t>Меннингер</a:t>
            </a:r>
            <a:r>
              <a:rPr lang="ru-RU" dirty="0"/>
              <a:t> поясняет, что самоубийство является кульминацией </a:t>
            </a:r>
            <a:r>
              <a:rPr lang="ru-RU" b="1" i="1" dirty="0"/>
              <a:t>постоянного </a:t>
            </a:r>
            <a:r>
              <a:rPr lang="ru-RU" b="1" i="1" dirty="0" smtClean="0"/>
              <a:t>усиления </a:t>
            </a:r>
            <a:r>
              <a:rPr lang="ru-RU" b="1" i="1" dirty="0" err="1"/>
              <a:t>саморазрушительных</a:t>
            </a:r>
            <a:r>
              <a:rPr lang="ru-RU" b="1" i="1" dirty="0"/>
              <a:t> тенденций, которые возникли задолго до критического акта</a:t>
            </a:r>
            <a:r>
              <a:rPr lang="ru-RU" dirty="0" smtClean="0"/>
              <a:t>.</a:t>
            </a:r>
          </a:p>
          <a:p>
            <a:r>
              <a:rPr lang="ru-RU" dirty="0"/>
              <a:t>выделяет три </a:t>
            </a:r>
            <a:r>
              <a:rPr lang="ru-RU" dirty="0" smtClean="0"/>
              <a:t>источника «</a:t>
            </a:r>
            <a:r>
              <a:rPr lang="ru-RU" dirty="0"/>
              <a:t>глубинных суицидальных мотивов</a:t>
            </a:r>
            <a:r>
              <a:rPr lang="ru-RU" dirty="0" smtClean="0"/>
              <a:t>»:</a:t>
            </a:r>
            <a:endParaRPr lang="ru-RU" dirty="0"/>
          </a:p>
          <a:p>
            <a:pPr lvl="0"/>
            <a:r>
              <a:rPr lang="ru-RU" b="1" dirty="0"/>
              <a:t>желание убить</a:t>
            </a:r>
            <a:r>
              <a:rPr lang="ru-RU" dirty="0"/>
              <a:t>; оно является </a:t>
            </a:r>
            <a:r>
              <a:rPr lang="ru-RU" dirty="0" smtClean="0"/>
              <a:t>основой направленной </a:t>
            </a:r>
            <a:r>
              <a:rPr lang="ru-RU" dirty="0"/>
              <a:t>вовне агрессивности;</a:t>
            </a:r>
          </a:p>
          <a:p>
            <a:pPr lvl="0"/>
            <a:r>
              <a:rPr lang="ru-RU" b="1" dirty="0"/>
              <a:t>желание быть убитым</a:t>
            </a:r>
            <a:r>
              <a:rPr lang="ru-RU" dirty="0"/>
              <a:t>; оно проистекает из упреков совести в связи с первым желанием;</a:t>
            </a:r>
          </a:p>
          <a:p>
            <a:pPr lvl="0"/>
            <a:r>
              <a:rPr lang="ru-RU" b="1" dirty="0"/>
              <a:t>желание умереть</a:t>
            </a:r>
            <a:r>
              <a:rPr lang="ru-RU" dirty="0"/>
              <a:t>; </a:t>
            </a:r>
            <a:r>
              <a:rPr lang="ru-RU" dirty="0" err="1"/>
              <a:t>Меннингер</a:t>
            </a:r>
            <a:r>
              <a:rPr lang="ru-RU" dirty="0"/>
              <a:t> рассматривает его как производную агрессии, </a:t>
            </a:r>
            <a:r>
              <a:rPr lang="ru-RU" dirty="0" smtClean="0"/>
              <a:t>первоначально </a:t>
            </a:r>
            <a:r>
              <a:rPr lang="ru-RU" dirty="0"/>
              <a:t>направленной против собственной персоны, то есть влечения к смерти.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6849784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800" b="1" dirty="0"/>
              <a:t>Взаимодействие с классным руководителем, другими педагогами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340768"/>
            <a:ext cx="8686800" cy="4739357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Психолог </a:t>
            </a:r>
            <a:r>
              <a:rPr lang="ru-RU" dirty="0"/>
              <a:t>ОУ:</a:t>
            </a:r>
          </a:p>
          <a:p>
            <a:r>
              <a:rPr lang="ru-RU" dirty="0"/>
              <a:t>- Информирует о признаках психологического неблагополучия, о влиянии травматического события на психику ребенка (как о закономерностях, так и возможных возрастных и индивидуальных реакциях, их динамике), о профессиональной помощи специалистов, работающих с травмой. </a:t>
            </a:r>
          </a:p>
          <a:p>
            <a:r>
              <a:rPr lang="ru-RU" dirty="0"/>
              <a:t> - Дает рекомендации педагогам (или консультирует) по вопросам взаимоотношения с детьми, пережившими данные события. Повышение психологической компетенции сотрудников образовательного учреждения по данным вопросам поможет избежать состояния растерянности и беспомощности и, во многом, определит выбор более активных и эффективных способов совладания с данной проблемой, поможет предотвратить профессиональное выгорание. </a:t>
            </a:r>
          </a:p>
          <a:p>
            <a:r>
              <a:rPr lang="ru-RU" dirty="0"/>
              <a:t>- Обращает внимание педагогов на их собственные чувства, возникшие в связи ситуацией, оказывает им (по их запросу) психологическую помощь (осознание, принятие, </a:t>
            </a:r>
            <a:r>
              <a:rPr lang="ru-RU" dirty="0" err="1"/>
              <a:t>отреагирование</a:t>
            </a:r>
            <a:r>
              <a:rPr lang="ru-RU" dirty="0"/>
              <a:t> чувств, актуализация ресурсов, формирование совладающего поведения). Педагог, который сумел совладать с ситуацией, может внести вклад в установление благоприятных условий для обучения ребенка.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5511603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86800" cy="1034752"/>
          </a:xfrm>
        </p:spPr>
        <p:txBody>
          <a:bodyPr>
            <a:normAutofit fontScale="90000"/>
          </a:bodyPr>
          <a:lstStyle/>
          <a:p>
            <a:pPr algn="r"/>
            <a:r>
              <a:rPr lang="ru-RU" sz="3200" b="1" dirty="0"/>
              <a:t>СЕМЬЯ </a:t>
            </a:r>
            <a:r>
              <a:rPr lang="ru-RU" sz="3200" dirty="0"/>
              <a:t>является основным источником помощи и </a:t>
            </a:r>
            <a:r>
              <a:rPr lang="ru-RU" sz="3200" dirty="0" smtClean="0"/>
              <a:t>поддержки </a:t>
            </a:r>
            <a:r>
              <a:rPr lang="ru-RU" sz="2000" dirty="0" smtClean="0"/>
              <a:t>(из рекомендаций ВОЗ).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1285860"/>
            <a:ext cx="8236024" cy="5455508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ru-RU" dirty="0" smtClean="0"/>
              <a:t>Семьи</a:t>
            </a:r>
            <a:r>
              <a:rPr lang="ru-RU" dirty="0"/>
              <a:t>, которым предоставлялась возможность поделиться своим горем, называли такую возможность г</a:t>
            </a:r>
            <a:r>
              <a:rPr lang="ru-RU" dirty="0" smtClean="0"/>
              <a:t>лавным </a:t>
            </a:r>
            <a:r>
              <a:rPr lang="ru-RU" dirty="0"/>
              <a:t>фактором, способствовавшим принятию потери. Кроме того, выражение общего горя укрепляло семью. Факторами, помогающими семьям достичь этих результатов, являются открытое выражение горя каждым членом семьи, отсутствие умолчаний, связанных со смертью их близкого и осознание права каждого члена семьи на свое личное, особенное горе.</a:t>
            </a:r>
          </a:p>
          <a:p>
            <a:r>
              <a:rPr lang="ru-RU" dirty="0"/>
              <a:t>Проблемами, мешающими семьям горевать вместе, являются:</a:t>
            </a:r>
          </a:p>
          <a:p>
            <a:pPr lvl="0"/>
            <a:r>
              <a:rPr lang="ru-RU" dirty="0"/>
              <a:t>деструктивные стратегии преодоления трудностей;</a:t>
            </a:r>
          </a:p>
          <a:p>
            <a:pPr lvl="0"/>
            <a:r>
              <a:rPr lang="ru-RU" dirty="0"/>
              <a:t>сокрытие боли;</a:t>
            </a:r>
          </a:p>
          <a:p>
            <a:pPr lvl="0"/>
            <a:r>
              <a:rPr lang="ru-RU" dirty="0"/>
              <a:t>отрицание чувств, вызванных смертью;</a:t>
            </a:r>
          </a:p>
          <a:p>
            <a:pPr lvl="0"/>
            <a:r>
              <a:rPr lang="ru-RU" dirty="0"/>
              <a:t>вытеснение случившегося из сознания;</a:t>
            </a:r>
          </a:p>
          <a:p>
            <a:pPr lvl="0"/>
            <a:r>
              <a:rPr lang="ru-RU" dirty="0"/>
              <a:t>утаивание истинной причины смерти;</a:t>
            </a:r>
          </a:p>
          <a:p>
            <a:pPr lvl="0"/>
            <a:r>
              <a:rPr lang="ru-RU" dirty="0"/>
              <a:t>бегство - избегание контактов с окружением, связанным с человеком, покончившим с собой;</a:t>
            </a:r>
          </a:p>
          <a:p>
            <a:pPr lvl="0"/>
            <a:r>
              <a:rPr lang="ru-RU" dirty="0"/>
              <a:t>использование   </a:t>
            </a:r>
            <a:r>
              <a:rPr lang="ru-RU" dirty="0" smtClean="0"/>
              <a:t>работы, учебы   </a:t>
            </a:r>
            <a:r>
              <a:rPr lang="ru-RU" dirty="0"/>
              <a:t>как   стратегии   преодоления трудностей, постоянная занятость</a:t>
            </a:r>
            <a:r>
              <a:rPr lang="ru-RU" dirty="0" smtClean="0"/>
              <a:t>;</a:t>
            </a:r>
          </a:p>
          <a:p>
            <a:pPr lvl="0"/>
            <a:r>
              <a:rPr lang="ru-RU" dirty="0" smtClean="0"/>
              <a:t>обвинение </a:t>
            </a:r>
            <a:r>
              <a:rPr lang="ru-RU" dirty="0"/>
              <a:t>в случившемся членов семьи.</a:t>
            </a:r>
          </a:p>
          <a:p>
            <a:pPr lvl="0"/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ДРУЗЬЯ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dirty="0" smtClean="0"/>
              <a:t>Играют важную </a:t>
            </a:r>
            <a:r>
              <a:rPr lang="ru-RU" dirty="0"/>
              <a:t>роль в оказании помощи скорбящим. Реакции людей, находящихся в тесном контакте с горюющими являются весьма важными, поскольку их поддержка, забота и понимание создают атмосферу безопасности и приносят облегчение. С другой стороны, негативные или осуждающие реакции усугубляют переживания и изоляцию выживших.</a:t>
            </a:r>
          </a:p>
        </p:txBody>
      </p:sp>
    </p:spTree>
    <p:extLst>
      <p:ext uri="{BB962C8B-B14F-4D97-AF65-F5344CB8AC3E}">
        <p14:creationId xmlns:p14="http://schemas.microsoft.com/office/powerpoint/2010/main" val="3988313568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ДРУЗЬЯ </a:t>
            </a:r>
            <a:r>
              <a:rPr lang="ru-RU" dirty="0"/>
              <a:t>могут сыграть ключевую роль в оказании помощи скорбящим.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611142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ru-RU" dirty="0" smtClean="0"/>
              <a:t>Выслушивание</a:t>
            </a:r>
            <a:r>
              <a:rPr lang="ru-RU" dirty="0"/>
              <a:t>, присутствие и эмпатическое реагирование;</a:t>
            </a:r>
          </a:p>
          <a:p>
            <a:pPr lvl="0"/>
            <a:r>
              <a:rPr lang="ru-RU" dirty="0"/>
              <a:t>Понимание, что человеку необходимо поговорить о своей потере, предоставление ему подобной возможности для облегчения чувств;</a:t>
            </a:r>
          </a:p>
          <a:p>
            <a:pPr lvl="0"/>
            <a:r>
              <a:rPr lang="ru-RU" dirty="0"/>
              <a:t>Обеспечение "предохранительного клапана" для снижения уровня эмоционального напряжения и выражения истинных чувств. </a:t>
            </a:r>
            <a:endParaRPr lang="ru-RU" dirty="0" smtClean="0"/>
          </a:p>
          <a:p>
            <a:pPr lvl="0"/>
            <a:r>
              <a:rPr lang="ru-RU" dirty="0" smtClean="0"/>
              <a:t>Помощь </a:t>
            </a:r>
            <a:r>
              <a:rPr lang="ru-RU" dirty="0"/>
              <a:t>в прояснении забот, связанных с другими членами семьи;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7416182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333375"/>
            <a:ext cx="8569325" cy="495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effectLst/>
              </a:rPr>
              <a:t/>
            </a:r>
            <a:br>
              <a:rPr lang="ru-RU" b="1" dirty="0" smtClean="0">
                <a:effectLst/>
              </a:rPr>
            </a:br>
            <a:r>
              <a:rPr lang="ru-RU" b="1" dirty="0" smtClean="0">
                <a:effectLst/>
              </a:rPr>
              <a:t>Диагностика антивитальных переживаний и аутоагрессивного поведения среди подростков и молодежи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2700" b="1" dirty="0" smtClean="0"/>
              <a:t>Центр ЭКСТРЕННОЙ ПСИХОЛОГИЧЕСКОЙ ПОМОЩИ  МГППУ </a:t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>ФГБУ Московский НИИ психиатрии Минздравсоцразвития</a:t>
            </a:r>
            <a:br>
              <a:rPr lang="ru-RU" sz="2700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870" y="260648"/>
            <a:ext cx="8884096" cy="6480720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2000" b="1" dirty="0" smtClean="0"/>
              <a:t>Объективные методы: </a:t>
            </a:r>
            <a:r>
              <a:rPr lang="ru-RU" sz="2000" dirty="0" smtClean="0"/>
              <a:t>анализ </a:t>
            </a:r>
            <a:r>
              <a:rPr lang="ru-RU" sz="2000" dirty="0" err="1" smtClean="0"/>
              <a:t>социодемографических</a:t>
            </a:r>
            <a:r>
              <a:rPr lang="ru-RU" sz="2000" dirty="0" smtClean="0"/>
              <a:t>, биографических, </a:t>
            </a:r>
            <a:r>
              <a:rPr lang="ru-RU" sz="2000" dirty="0" err="1" smtClean="0"/>
              <a:t>культуральных</a:t>
            </a:r>
            <a:r>
              <a:rPr lang="ru-RU" sz="2000" dirty="0" smtClean="0"/>
              <a:t> данных, наблюдение - за поведением в стрессовых ситуациях, эмоциональным состоянием, успеваемостью. </a:t>
            </a:r>
          </a:p>
          <a:p>
            <a:pPr algn="just">
              <a:buNone/>
            </a:pPr>
            <a:r>
              <a:rPr lang="ru-RU" sz="2000" b="1" dirty="0" smtClean="0"/>
              <a:t>Опросники:</a:t>
            </a:r>
            <a:r>
              <a:rPr lang="ru-RU" sz="2000" dirty="0" smtClean="0"/>
              <a:t> </a:t>
            </a:r>
          </a:p>
          <a:p>
            <a:pPr algn="just">
              <a:buNone/>
            </a:pPr>
            <a:r>
              <a:rPr lang="ru-RU" sz="2000" b="1" dirty="0" smtClean="0"/>
              <a:t>На выявление способов преодоления кризисных ситуаций</a:t>
            </a:r>
            <a:r>
              <a:rPr lang="ru-RU" sz="2000" dirty="0" smtClean="0"/>
              <a:t> – опросник «Способы преодоления негативных ситуаций», «КСП» (кризис-ситуация-переживание),  </a:t>
            </a:r>
          </a:p>
          <a:p>
            <a:pPr algn="just">
              <a:buNone/>
            </a:pPr>
            <a:r>
              <a:rPr lang="ru-RU" sz="2000" b="1" i="1" dirty="0"/>
              <a:t>н</a:t>
            </a:r>
            <a:r>
              <a:rPr lang="ru-RU" sz="2000" b="1" i="1" dirty="0" smtClean="0"/>
              <a:t>а выявление депрессии</a:t>
            </a:r>
            <a:r>
              <a:rPr lang="ru-RU" sz="2000" dirty="0" smtClean="0"/>
              <a:t> у детей и подростков - шкала депрессии </a:t>
            </a:r>
            <a:r>
              <a:rPr lang="en-US" sz="2000" dirty="0" smtClean="0"/>
              <a:t>M</a:t>
            </a:r>
            <a:r>
              <a:rPr lang="ru-RU" sz="2000" dirty="0" smtClean="0"/>
              <a:t>. </a:t>
            </a:r>
            <a:r>
              <a:rPr lang="ru-RU" sz="2000" dirty="0" err="1" smtClean="0"/>
              <a:t>Kovacs</a:t>
            </a:r>
            <a:r>
              <a:rPr lang="ru-RU" sz="2000" dirty="0" smtClean="0"/>
              <a:t>, индекс хорошего самочувствия </a:t>
            </a:r>
            <a:r>
              <a:rPr lang="en-US" sz="2000" dirty="0" smtClean="0"/>
              <a:t>WBI (</a:t>
            </a:r>
            <a:r>
              <a:rPr lang="ru-RU" sz="2000" dirty="0" smtClean="0"/>
              <a:t>ВОЗ</a:t>
            </a:r>
            <a:r>
              <a:rPr lang="en-US" sz="2000" dirty="0" smtClean="0"/>
              <a:t>)</a:t>
            </a:r>
            <a:r>
              <a:rPr lang="ru-RU" sz="2000" dirty="0"/>
              <a:t>,</a:t>
            </a:r>
            <a:endParaRPr lang="ru-RU" sz="2000" dirty="0" smtClean="0"/>
          </a:p>
          <a:p>
            <a:pPr algn="just">
              <a:buNone/>
            </a:pPr>
            <a:r>
              <a:rPr lang="ru-RU" sz="2000" b="1" i="1" dirty="0"/>
              <a:t>н</a:t>
            </a:r>
            <a:r>
              <a:rPr lang="ru-RU" sz="2000" b="1" i="1" dirty="0" smtClean="0"/>
              <a:t>а выявление переживания одиночества </a:t>
            </a:r>
            <a:r>
              <a:rPr lang="ru-RU" sz="2000" smtClean="0"/>
              <a:t>- </a:t>
            </a:r>
            <a:r>
              <a:rPr lang="ru-RU" sz="2000" dirty="0" smtClean="0"/>
              <a:t>ш</a:t>
            </a:r>
            <a:r>
              <a:rPr lang="ru-RU" sz="2000" smtClean="0"/>
              <a:t>кала </a:t>
            </a:r>
            <a:r>
              <a:rPr lang="ru-RU" sz="2000" dirty="0"/>
              <a:t>одиночества (</a:t>
            </a:r>
            <a:r>
              <a:rPr lang="en-US" sz="2000" dirty="0"/>
              <a:t>UCL</a:t>
            </a:r>
            <a:r>
              <a:rPr lang="ru-RU" sz="2000" dirty="0"/>
              <a:t> Д. Рассел. М. </a:t>
            </a:r>
            <a:r>
              <a:rPr lang="ru-RU" sz="2000" dirty="0" err="1"/>
              <a:t>Фергюсон</a:t>
            </a:r>
            <a:r>
              <a:rPr lang="ru-RU" sz="2000" dirty="0"/>
              <a:t>)</a:t>
            </a:r>
            <a:endParaRPr lang="ru-RU" sz="2000" dirty="0" smtClean="0"/>
          </a:p>
          <a:p>
            <a:pPr algn="just">
              <a:buNone/>
            </a:pPr>
            <a:r>
              <a:rPr lang="ru-RU" sz="2000" b="1" i="1" dirty="0" smtClean="0"/>
              <a:t>на выявление агрессии </a:t>
            </a:r>
            <a:r>
              <a:rPr lang="ru-RU" sz="2000" dirty="0" smtClean="0"/>
              <a:t>опросник </a:t>
            </a:r>
            <a:r>
              <a:rPr lang="ru-RU" sz="2000" dirty="0" err="1" smtClean="0"/>
              <a:t>Басса-Дарки</a:t>
            </a:r>
            <a:r>
              <a:rPr lang="ru-RU" sz="2000" dirty="0" smtClean="0"/>
              <a:t>, </a:t>
            </a:r>
            <a:r>
              <a:rPr lang="ru-RU" sz="2000" dirty="0" err="1" smtClean="0"/>
              <a:t>Басса</a:t>
            </a:r>
            <a:r>
              <a:rPr lang="ru-RU" sz="2000" dirty="0" smtClean="0"/>
              <a:t>-Перри </a:t>
            </a:r>
            <a:r>
              <a:rPr lang="ru-RU" sz="2000" i="1" dirty="0" smtClean="0"/>
              <a:t>(</a:t>
            </a:r>
            <a:r>
              <a:rPr lang="ru-RU" sz="2000" i="1" dirty="0" err="1" smtClean="0"/>
              <a:t>адап</a:t>
            </a:r>
            <a:r>
              <a:rPr lang="ru-RU" sz="2000" i="1" dirty="0" smtClean="0"/>
              <a:t>. С.Н. </a:t>
            </a:r>
            <a:r>
              <a:rPr lang="ru-RU" sz="2000" i="1" dirty="0" err="1" smtClean="0"/>
              <a:t>Ениколопова</a:t>
            </a:r>
            <a:r>
              <a:rPr lang="ru-RU" sz="2000" i="1" dirty="0" smtClean="0"/>
              <a:t>),</a:t>
            </a:r>
          </a:p>
          <a:p>
            <a:pPr>
              <a:buNone/>
            </a:pPr>
            <a:r>
              <a:rPr lang="ru-RU" sz="2000" b="1" i="1" dirty="0" smtClean="0"/>
              <a:t>импульсивности - </a:t>
            </a:r>
            <a:r>
              <a:rPr lang="ru-RU" sz="2000" dirty="0" smtClean="0"/>
              <a:t>шкала импульсивности </a:t>
            </a:r>
            <a:r>
              <a:rPr lang="ru-RU" sz="2000" dirty="0" err="1" smtClean="0"/>
              <a:t>Плучика</a:t>
            </a:r>
            <a:r>
              <a:rPr lang="ru-RU" sz="2000" dirty="0" smtClean="0"/>
              <a:t> (</a:t>
            </a:r>
            <a:r>
              <a:rPr lang="en-US" sz="2000" dirty="0" smtClean="0"/>
              <a:t>IS)</a:t>
            </a:r>
            <a:r>
              <a:rPr lang="ru-RU" sz="2000" dirty="0" smtClean="0"/>
              <a:t> – для старших классов, </a:t>
            </a:r>
          </a:p>
          <a:p>
            <a:pPr>
              <a:buNone/>
            </a:pPr>
            <a:r>
              <a:rPr lang="ru-RU" sz="2000" b="1" i="1" dirty="0" smtClean="0"/>
              <a:t>на выявление личностной предрасположенности  - ПДО (А.Е. </a:t>
            </a:r>
            <a:r>
              <a:rPr lang="ru-RU" sz="2000" b="1" i="1" dirty="0" err="1" smtClean="0"/>
              <a:t>Личко</a:t>
            </a:r>
            <a:r>
              <a:rPr lang="ru-RU" sz="2000" b="1" i="1" dirty="0" smtClean="0"/>
              <a:t>), </a:t>
            </a:r>
            <a:r>
              <a:rPr lang="ru-RU" sz="2000" dirty="0" smtClean="0"/>
              <a:t>опросник негативной </a:t>
            </a:r>
            <a:r>
              <a:rPr lang="ru-RU" sz="2000" dirty="0" err="1" smtClean="0"/>
              <a:t>аффективности</a:t>
            </a:r>
            <a:r>
              <a:rPr lang="ru-RU" sz="2000" dirty="0" smtClean="0"/>
              <a:t>.</a:t>
            </a:r>
            <a:r>
              <a:rPr lang="ru-RU" sz="2000" b="1" i="1" dirty="0" smtClean="0"/>
              <a:t> </a:t>
            </a:r>
          </a:p>
          <a:p>
            <a:pPr algn="just">
              <a:buNone/>
            </a:pPr>
            <a:r>
              <a:rPr lang="ru-RU" sz="2000" b="1" dirty="0" smtClean="0"/>
              <a:t>Проективные методы: </a:t>
            </a:r>
            <a:r>
              <a:rPr lang="ru-RU" sz="2000" dirty="0" smtClean="0"/>
              <a:t>методика на выявление суицидального риска у детей – ПСН-2 (А.А. Кучер,), метод незаконченных предложений, , рисуночный тест </a:t>
            </a:r>
            <a:r>
              <a:rPr lang="ru-RU" sz="2000" dirty="0" err="1" smtClean="0"/>
              <a:t>Сильвера</a:t>
            </a:r>
            <a:r>
              <a:rPr lang="ru-RU" sz="20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46569067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7947992" cy="1106760"/>
          </a:xfrm>
        </p:spPr>
        <p:txBody>
          <a:bodyPr>
            <a:normAutofit fontScale="90000"/>
          </a:bodyPr>
          <a:lstStyle/>
          <a:p>
            <a:r>
              <a:rPr lang="ru-RU" sz="2700" dirty="0">
                <a:effectLst/>
              </a:rPr>
              <a:t>Опросник </a:t>
            </a:r>
            <a:r>
              <a:rPr lang="en-US" sz="2700" dirty="0">
                <a:effectLst/>
              </a:rPr>
              <a:t>CDI.</a:t>
            </a:r>
            <a:r>
              <a:rPr lang="ru-RU" sz="2700" dirty="0">
                <a:effectLst/>
              </a:rPr>
              <a:t/>
            </a:r>
            <a:br>
              <a:rPr lang="ru-RU" sz="2700" dirty="0">
                <a:effectLst/>
              </a:rPr>
            </a:br>
            <a:r>
              <a:rPr lang="en-US" sz="2700" dirty="0">
                <a:effectLst/>
              </a:rPr>
              <a:t>(Children’s depression inventory, M. Kovacs, 1992)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0805546"/>
              </p:ext>
            </p:extLst>
          </p:nvPr>
        </p:nvGraphicFramePr>
        <p:xfrm>
          <a:off x="971600" y="1484784"/>
          <a:ext cx="6192688" cy="49685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28620"/>
                <a:gridCol w="5664068"/>
              </a:tblGrid>
              <a:tr h="12421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77" marR="1987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1. У меня редко бывает грустное настроение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2.  У меня часто бывает грустное настроение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3. У меня всё время бывает грустное настроение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77" marR="19877" marT="0" marB="0"/>
                </a:tc>
              </a:tr>
              <a:tr h="12421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77" marR="1987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1.  У меня никогда ничего не получается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2.  Я не уверен, что у меня всё получится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3. У меня всё получится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77" marR="19877" marT="0" marB="0"/>
                </a:tc>
              </a:tr>
              <a:tr h="12421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3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77" marR="1987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1. В основном я всё делаю правильно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2. Я многое делаю не так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3. Я всё делаю неправильно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77" marR="19877" marT="0" marB="0"/>
                </a:tc>
              </a:tr>
              <a:tr h="12421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4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77" marR="1987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1. Многое для меня является забавным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2. Некоторые вещи меня забавляют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3. Ничто меня не забавляет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77" marR="19877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3363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Шкала одиночества </a:t>
            </a:r>
            <a:r>
              <a:rPr lang="ru-RU" sz="2700" dirty="0" smtClean="0"/>
              <a:t>(</a:t>
            </a:r>
            <a:r>
              <a:rPr lang="en-US" sz="2700" dirty="0" smtClean="0"/>
              <a:t>UCL</a:t>
            </a:r>
            <a:r>
              <a:rPr lang="ru-RU" sz="2700" dirty="0" smtClean="0"/>
              <a:t> Д. Рассел. М. </a:t>
            </a:r>
            <a:r>
              <a:rPr lang="ru-RU" sz="2700" dirty="0" err="1" smtClean="0"/>
              <a:t>Фергюсон</a:t>
            </a:r>
            <a:r>
              <a:rPr lang="ru-RU" sz="2700" dirty="0" smtClean="0"/>
              <a:t>)</a:t>
            </a:r>
            <a:endParaRPr lang="ru-RU" sz="27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0507764"/>
              </p:ext>
            </p:extLst>
          </p:nvPr>
        </p:nvGraphicFramePr>
        <p:xfrm>
          <a:off x="323528" y="1484784"/>
          <a:ext cx="8568951" cy="480745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26082"/>
                <a:gridCol w="5162550"/>
                <a:gridCol w="864096"/>
                <a:gridCol w="648072"/>
                <a:gridCol w="587028"/>
                <a:gridCol w="781123"/>
              </a:tblGrid>
              <a:tr h="576064">
                <a:tc rowSpan="2">
                  <a:txBody>
                    <a:bodyPr/>
                    <a:lstStyle/>
                    <a:p>
                      <a:pPr algn="just">
                        <a:lnSpc>
                          <a:spcPts val="865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№ п/п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223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Утверждение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Никогда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Редко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Иногда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Часто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3602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>
                        <a:lnSpc>
                          <a:spcPts val="91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Я нахожусь в ладу с окружающими меня людьми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03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03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51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3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36026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91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Я испытываю недостаток в дружеском общении 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03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03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2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51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36026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91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Нет никого, к кому я мог бы обратиться за поддержкой </a:t>
                      </a:r>
                      <a:r>
                        <a:rPr lang="ru-RU" sz="1400" dirty="0" smtClean="0">
                          <a:effectLst/>
                        </a:rPr>
                        <a:t>или</a:t>
                      </a:r>
                    </a:p>
                    <a:p>
                      <a:pPr algn="just">
                        <a:lnSpc>
                          <a:spcPts val="91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</a:endParaRPr>
                    </a:p>
                    <a:p>
                      <a:pPr algn="just">
                        <a:lnSpc>
                          <a:spcPts val="91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помощь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03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1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03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51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27360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Я </a:t>
                      </a:r>
                      <a:r>
                        <a:rPr lang="ru-RU" sz="1400" dirty="0">
                          <a:effectLst/>
                        </a:rPr>
                        <a:t>чувствую себя одиноким(ой</a:t>
                      </a:r>
                      <a:r>
                        <a:rPr lang="ru-RU" sz="1400" dirty="0" smtClean="0">
                          <a:effectLst/>
                        </a:rPr>
                        <a:t>)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03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03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2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51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35595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>
                        <a:lnSpc>
                          <a:spcPts val="91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</a:endParaRPr>
                    </a:p>
                    <a:p>
                      <a:pPr marL="38100">
                        <a:lnSpc>
                          <a:spcPts val="91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Я </a:t>
                      </a:r>
                      <a:r>
                        <a:rPr lang="ru-RU" sz="1400" dirty="0">
                          <a:effectLst/>
                        </a:rPr>
                        <a:t>ощущаю поддержку близких мне </a:t>
                      </a:r>
                      <a:r>
                        <a:rPr lang="ru-RU" sz="1400" dirty="0" smtClean="0">
                          <a:effectLst/>
                        </a:rPr>
                        <a:t>людей</a:t>
                      </a:r>
                    </a:p>
                    <a:p>
                      <a:pPr marL="38100">
                        <a:lnSpc>
                          <a:spcPts val="91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03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03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51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3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36026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>
                        <a:lnSpc>
                          <a:spcPts val="935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</a:endParaRPr>
                    </a:p>
                    <a:p>
                      <a:pPr marL="38100">
                        <a:lnSpc>
                          <a:spcPts val="935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У </a:t>
                      </a:r>
                      <a:r>
                        <a:rPr lang="ru-RU" sz="1400" dirty="0">
                          <a:effectLst/>
                        </a:rPr>
                        <a:t>меня много общего со многими людьми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03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03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2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51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36026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>
                        <a:lnSpc>
                          <a:spcPts val="89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</a:endParaRPr>
                    </a:p>
                    <a:p>
                      <a:pPr marL="38100">
                        <a:lnSpc>
                          <a:spcPts val="89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Я </a:t>
                      </a:r>
                      <a:r>
                        <a:rPr lang="ru-RU" sz="1400" dirty="0">
                          <a:effectLst/>
                        </a:rPr>
                        <a:t>предпочитаю оставаться наедине со своими переживаниями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03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03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2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51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35595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8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>
                        <a:lnSpc>
                          <a:spcPts val="91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Никто из окружающих не разделяет моих интересов и мыслей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03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1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03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51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36026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9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>
                        <a:lnSpc>
                          <a:spcPts val="935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Вокруг меня нет людей, кто искренне готов меня поддержать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03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1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03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51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36026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>
                        <a:lnSpc>
                          <a:spcPts val="935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Есть люди, к которым я испытываю глубокие чувства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03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03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51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3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36371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11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>
                        <a:lnSpc>
                          <a:spcPts val="935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Я чувствую себя покинутым(ой) и оди- ноким(ой)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03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1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03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51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36026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12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>
                        <a:lnSpc>
                          <a:spcPts val="935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У меня нет глубоких привязанностей (глубоких чувств)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0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03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03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51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3542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994122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Результаты опросника </a:t>
            </a:r>
            <a:r>
              <a:rPr lang="ru-RU" sz="2800" dirty="0" err="1" smtClean="0"/>
              <a:t>Басса-Дарки</a:t>
            </a:r>
            <a:r>
              <a:rPr lang="ru-RU" sz="2800" dirty="0" smtClean="0"/>
              <a:t> в зависимости от характерологических особенностей  </a:t>
            </a:r>
            <a:endParaRPr lang="ru-RU" sz="2800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7083422"/>
              </p:ext>
            </p:extLst>
          </p:nvPr>
        </p:nvGraphicFramePr>
        <p:xfrm>
          <a:off x="457200" y="1268760"/>
          <a:ext cx="8229600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65923709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4131532377"/>
              </p:ext>
            </p:extLst>
          </p:nvPr>
        </p:nvGraphicFramePr>
        <p:xfrm>
          <a:off x="1187624" y="1628793"/>
          <a:ext cx="7776864" cy="469426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16324"/>
                <a:gridCol w="4339623"/>
                <a:gridCol w="520917"/>
              </a:tblGrid>
              <a:tr h="346657">
                <a:tc>
                  <a:txBody>
                    <a:bodyPr/>
                    <a:lstStyle/>
                    <a:p>
                      <a:pPr marL="44450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Параметр</a:t>
                      </a:r>
                      <a:endParaRPr lang="ru-RU" sz="1200" b="1" dirty="0">
                        <a:effectLst/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4150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Значение</a:t>
                      </a:r>
                      <a:endParaRPr lang="ru-RU" sz="1200" b="1">
                        <a:effectLst/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160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Баллы</a:t>
                      </a:r>
                      <a:endParaRPr lang="ru-RU" sz="1200" b="1">
                        <a:effectLst/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175247">
                <a:tc rowSpan="2">
                  <a:txBody>
                    <a:bodyPr/>
                    <a:lstStyle/>
                    <a:p>
                      <a:pPr marL="8890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1. Пол</a:t>
                      </a:r>
                      <a:endParaRPr lang="ru-RU" sz="1200" b="1" dirty="0">
                        <a:effectLst/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620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мужской</a:t>
                      </a:r>
                      <a:endParaRPr lang="ru-RU" sz="1200">
                        <a:effectLst/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6670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17524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620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женский</a:t>
                      </a:r>
                      <a:endParaRPr lang="ru-RU" sz="1200">
                        <a:effectLst/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6670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200" b="1">
                        <a:effectLst/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175247">
                <a:tc rowSpan="3">
                  <a:txBody>
                    <a:bodyPr/>
                    <a:lstStyle/>
                    <a:p>
                      <a:pPr marL="8890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2. Возраст</a:t>
                      </a:r>
                      <a:endParaRPr lang="ru-RU" sz="1200" b="1" dirty="0">
                        <a:effectLst/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620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&lt; 19</a:t>
                      </a:r>
                      <a:endParaRPr lang="ru-RU" sz="1200">
                        <a:effectLst/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6670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 b="1">
                        <a:effectLst/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17204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620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19-45</a:t>
                      </a:r>
                      <a:endParaRPr lang="ru-RU" sz="1200" dirty="0">
                        <a:effectLst/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6670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200" b="1">
                        <a:effectLst/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17524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620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&gt;45</a:t>
                      </a:r>
                      <a:endParaRPr lang="ru-RU" sz="1200">
                        <a:effectLst/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6670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 b="1">
                        <a:effectLst/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172049">
                <a:tc rowSpan="2">
                  <a:txBody>
                    <a:bodyPr/>
                    <a:lstStyle/>
                    <a:p>
                      <a:pPr marL="88900"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3. Депрессия или безнадежность</a:t>
                      </a:r>
                      <a:endParaRPr lang="ru-RU" sz="1200" b="1" dirty="0">
                        <a:effectLst/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620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есть</a:t>
                      </a:r>
                      <a:endParaRPr lang="ru-RU" sz="1200">
                        <a:effectLst/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6670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200">
                        <a:effectLst/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17524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620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нет</a:t>
                      </a:r>
                      <a:endParaRPr lang="ru-RU" sz="1200">
                        <a:effectLst/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6670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200" b="1">
                        <a:effectLst/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175247">
                <a:tc rowSpan="2">
                  <a:txBody>
                    <a:bodyPr/>
                    <a:lstStyle/>
                    <a:p>
                      <a:pPr marL="8890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4. История</a:t>
                      </a:r>
                      <a:endParaRPr lang="ru-RU" sz="1200" b="1" dirty="0">
                        <a:effectLst/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620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предыдущая суицидальная попытка или психиатрический учет</a:t>
                      </a:r>
                      <a:endParaRPr lang="ru-RU" sz="1200">
                        <a:effectLst/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6670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 b="1">
                        <a:effectLst/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17204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620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нет</a:t>
                      </a:r>
                      <a:endParaRPr lang="ru-RU" sz="1200">
                        <a:effectLst/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6670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200" b="1">
                        <a:effectLst/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177806">
                <a:tc rowSpan="2">
                  <a:txBody>
                    <a:bodyPr/>
                    <a:lstStyle/>
                    <a:p>
                      <a:pPr marL="88900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5. Употребление алкоголя или наркотиков</a:t>
                      </a:r>
                      <a:endParaRPr lang="ru-RU" sz="1200" b="1" dirty="0">
                        <a:effectLst/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620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активное</a:t>
                      </a:r>
                      <a:endParaRPr lang="ru-RU" sz="1200">
                        <a:effectLst/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6670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3255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620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нет</a:t>
                      </a:r>
                      <a:endParaRPr lang="ru-RU" sz="1200" dirty="0">
                        <a:effectLst/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6670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0</a:t>
                      </a:r>
                      <a:endParaRPr lang="ru-RU" sz="1200" b="1" dirty="0">
                        <a:effectLst/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175247">
                <a:tc rowSpan="2">
                  <a:txBody>
                    <a:bodyPr/>
                    <a:lstStyle/>
                    <a:p>
                      <a:pPr marL="88900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6. Способность к</a:t>
                      </a:r>
                    </a:p>
                    <a:p>
                      <a:pPr marL="88900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рациональному</a:t>
                      </a:r>
                    </a:p>
                    <a:p>
                      <a:pPr marL="88900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мышлению</a:t>
                      </a:r>
                      <a:endParaRPr lang="ru-RU" sz="1200" b="1">
                        <a:effectLst/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620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утрачена вследствие органического синдрома или психоза</a:t>
                      </a:r>
                      <a:endParaRPr lang="ru-RU" sz="1200" dirty="0">
                        <a:effectLst/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6670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200">
                        <a:effectLst/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37492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620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сохранна</a:t>
                      </a:r>
                      <a:endParaRPr lang="ru-RU" sz="1200" dirty="0">
                        <a:effectLst/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6670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200" b="1">
                        <a:effectLst/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175247">
                <a:tc rowSpan="2">
                  <a:txBody>
                    <a:bodyPr/>
                    <a:lstStyle/>
                    <a:p>
                      <a:pPr marL="88900"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7. Семейное положение</a:t>
                      </a:r>
                      <a:endParaRPr lang="ru-RU" sz="1200" b="1">
                        <a:effectLst/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 marL="7620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разведенный или </a:t>
                      </a:r>
                      <a:r>
                        <a:rPr lang="ru-RU" sz="1200" dirty="0" smtClean="0">
                          <a:effectLst/>
                        </a:rPr>
                        <a:t>овдовевший </a:t>
                      </a:r>
                      <a:endParaRPr lang="ru-RU" sz="1200" dirty="0">
                        <a:effectLst/>
                        <a:latin typeface="Times New Roman"/>
                        <a:ea typeface="Arial Unicode MS"/>
                        <a:cs typeface="Times New Roman"/>
                      </a:endParaRPr>
                    </a:p>
                    <a:p>
                      <a:pPr marL="7620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женат или всегда был один</a:t>
                      </a:r>
                      <a:endParaRPr lang="ru-RU" sz="1200" dirty="0">
                        <a:effectLst/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6670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 b="1">
                        <a:effectLst/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17204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7620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6670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200" b="1">
                        <a:effectLst/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172049">
                <a:tc rowSpan="2">
                  <a:txBody>
                    <a:bodyPr/>
                    <a:lstStyle/>
                    <a:p>
                      <a:pPr marL="88900"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8. Суицидальный план</a:t>
                      </a:r>
                      <a:endParaRPr lang="ru-RU" sz="1200" b="1">
                        <a:effectLst/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620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серьезный, хорошо продуманный</a:t>
                      </a:r>
                      <a:endParaRPr lang="ru-RU" sz="1200" dirty="0">
                        <a:effectLst/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6670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200">
                        <a:effectLst/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17524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620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нет</a:t>
                      </a:r>
                      <a:endParaRPr lang="ru-RU" sz="1200" dirty="0">
                        <a:effectLst/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6670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200" b="1">
                        <a:effectLst/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361212">
                <a:tc rowSpan="2">
                  <a:txBody>
                    <a:bodyPr/>
                    <a:lstStyle/>
                    <a:p>
                      <a:pPr marL="88900"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9. Социальная поддержка</a:t>
                      </a:r>
                      <a:endParaRPr lang="ru-RU" sz="1200" b="1">
                        <a:effectLst/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6200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нет (семьи, близких друзей, работы или активных религиозных убеждений)</a:t>
                      </a:r>
                      <a:endParaRPr lang="ru-RU" sz="1200" dirty="0">
                        <a:effectLst/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6670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</a:t>
                      </a:r>
                      <a:endParaRPr lang="ru-RU" sz="1200" dirty="0">
                        <a:effectLst/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17524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620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есть</a:t>
                      </a:r>
                      <a:endParaRPr lang="ru-RU" sz="1200">
                        <a:effectLst/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6670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0</a:t>
                      </a:r>
                      <a:endParaRPr lang="ru-RU" sz="1200" b="1" dirty="0">
                        <a:effectLst/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172049">
                <a:tc rowSpan="2">
                  <a:txBody>
                    <a:bodyPr/>
                    <a:lstStyle/>
                    <a:p>
                      <a:pPr marL="88900">
                        <a:lnSpc>
                          <a:spcPts val="1225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10. Суицидальные намерения</a:t>
                      </a:r>
                      <a:endParaRPr lang="ru-RU" sz="1200" b="1">
                        <a:effectLst/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620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намерение повторить попытку или неопределенные перспективы</a:t>
                      </a:r>
                      <a:endParaRPr lang="ru-RU" sz="1200">
                        <a:effectLst/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6670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</a:t>
                      </a:r>
                      <a:endParaRPr lang="ru-RU" sz="1200" dirty="0">
                        <a:effectLst/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19059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620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нет</a:t>
                      </a:r>
                      <a:endParaRPr lang="ru-RU" sz="1200">
                        <a:effectLst/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6670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0</a:t>
                      </a:r>
                      <a:endParaRPr lang="ru-RU" sz="1200" b="1" dirty="0">
                        <a:effectLst/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187624" y="260648"/>
            <a:ext cx="7488832" cy="127727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59075" algn="l"/>
              </a:tabLst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Шкала для оценки риска суицида </a:t>
            </a: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SAD PERSONS </a:t>
            </a: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(в модификации Р. </a:t>
            </a:r>
            <a:r>
              <a:rPr kumimoji="0" lang="ru-RU" sz="11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Хокбергера</a:t>
            </a: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и Р. </a:t>
            </a:r>
            <a:r>
              <a:rPr kumimoji="0" lang="ru-RU" sz="11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Ротштейна</a:t>
            </a: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)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59075" algn="l"/>
              </a:tabLst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Ф</a:t>
            </a:r>
            <a:r>
              <a:rPr kumimoji="0" lang="ru-RU" sz="11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.И.О. клиента	</a:t>
            </a:r>
            <a:endParaRPr kumimoji="0" lang="ru-RU" sz="600" b="0" i="0" u="none" strike="noStrike" cap="none" normalizeH="0" baseline="0" dirty="0" smtClean="0" bmk="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59075" algn="l"/>
              </a:tabLst>
            </a:pPr>
            <a:r>
              <a:rPr kumimoji="0" lang="ru-RU" sz="11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Дата заполнения	</a:t>
            </a:r>
            <a:endParaRPr kumimoji="0" lang="ru-RU" sz="600" b="0" i="0" u="none" strike="noStrike" cap="none" normalizeH="0" baseline="0" dirty="0" smtClean="0" bmk="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59075" algn="l"/>
              </a:tabLst>
            </a:pPr>
            <a:r>
              <a:rPr kumimoji="0" lang="ru-RU" sz="1100" b="1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Обработка данных</a:t>
            </a:r>
            <a:endParaRPr kumimoji="0" lang="ru-RU" sz="600" b="0" i="0" u="none" strike="noStrike" cap="none" normalizeH="0" baseline="0" dirty="0" smtClean="0" bmk="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59075" algn="l"/>
              </a:tabLst>
            </a:pPr>
            <a:r>
              <a:rPr kumimoji="0" lang="ru-RU" sz="11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Оценки, полученные по всем 10-ти параметрам, суммируются. Нормативы для суммарного балла:</a:t>
            </a:r>
            <a:endParaRPr kumimoji="0" lang="ru-RU" sz="600" b="0" i="0" u="none" strike="noStrike" cap="none" normalizeH="0" baseline="0" dirty="0" smtClean="0" bmk="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59075" algn="l"/>
              </a:tabLst>
            </a:pPr>
            <a:r>
              <a:rPr kumimoji="0" lang="ru-RU" sz="1100" b="1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0-5 баллов</a:t>
            </a:r>
            <a:r>
              <a:rPr kumimoji="0" lang="ru-RU" sz="11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- острое состояние, которое может быть облегчено в зависимости от обстоятельств</a:t>
            </a:r>
            <a:endParaRPr kumimoji="0" lang="ru-RU" sz="600" b="0" i="0" u="none" strike="noStrike" cap="none" normalizeH="0" baseline="0" dirty="0" smtClean="0" bmk="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59075" algn="l"/>
              </a:tabLst>
            </a:pPr>
            <a:r>
              <a:rPr kumimoji="0" lang="ru-RU" sz="1100" b="1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6-8 баллов</a:t>
            </a:r>
            <a:r>
              <a:rPr kumimoji="0" lang="ru-RU" sz="11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- необходима консультация у психиатра </a:t>
            </a:r>
            <a:r>
              <a:rPr kumimoji="0" lang="ru-RU" sz="1100" b="1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9-14 баллов</a:t>
            </a:r>
            <a:r>
              <a:rPr kumimoji="0" lang="ru-RU" sz="11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- возможно, требуется госпитализация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1952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7584" y="260648"/>
            <a:ext cx="8136904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>
                <a:effectLst/>
              </a:rPr>
              <a:t>Феноменологический структурный </a:t>
            </a:r>
            <a:r>
              <a:rPr lang="ru-RU" sz="4000" dirty="0" smtClean="0">
                <a:effectLst/>
              </a:rPr>
              <a:t>анализ </a:t>
            </a:r>
            <a:r>
              <a:rPr lang="ru-RU" sz="4000" dirty="0">
                <a:effectLst/>
              </a:rPr>
              <a:t>(</a:t>
            </a:r>
            <a:r>
              <a:rPr lang="en-US" sz="4000" dirty="0">
                <a:effectLst/>
              </a:rPr>
              <a:t>Menninger </a:t>
            </a:r>
            <a:r>
              <a:rPr lang="ru-RU" sz="4000" dirty="0">
                <a:effectLst/>
              </a:rPr>
              <a:t>1938)</a:t>
            </a:r>
            <a:r>
              <a:rPr lang="ru-RU" sz="2700" dirty="0">
                <a:effectLst/>
              </a:rPr>
              <a:t/>
            </a:r>
            <a:br>
              <a:rPr lang="ru-RU" sz="2700" dirty="0">
                <a:effectLst/>
              </a:rPr>
            </a:br>
            <a:endParaRPr lang="ru-RU" sz="2700" dirty="0"/>
          </a:p>
        </p:txBody>
      </p:sp>
      <p:pic>
        <p:nvPicPr>
          <p:cNvPr id="4" name="Объект 3" descr="C:\Temp\FineReader10\media\image1.pn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340768"/>
            <a:ext cx="5112568" cy="46085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77363324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3212976"/>
            <a:ext cx="5400600" cy="2952328"/>
          </a:xfrm>
        </p:spPr>
        <p:txBody>
          <a:bodyPr>
            <a:noAutofit/>
          </a:bodyPr>
          <a:lstStyle/>
          <a:p>
            <a:pPr lvl="0"/>
            <a:r>
              <a:rPr lang="ru-RU" sz="1600" b="1" dirty="0">
                <a:effectLst/>
              </a:rPr>
              <a:t>Собрался жить, да взял и помер.</a:t>
            </a:r>
            <a:br>
              <a:rPr lang="ru-RU" sz="1600" b="1" dirty="0">
                <a:effectLst/>
              </a:rPr>
            </a:br>
            <a:r>
              <a:rPr lang="ru-RU" sz="1600" b="1" dirty="0">
                <a:effectLst/>
              </a:rPr>
              <a:t>От судьбы не уйдешь.</a:t>
            </a:r>
            <a:br>
              <a:rPr lang="ru-RU" sz="1600" b="1" dirty="0">
                <a:effectLst/>
              </a:rPr>
            </a:br>
            <a:r>
              <a:rPr lang="ru-RU" sz="1600" b="1" dirty="0">
                <a:effectLst/>
              </a:rPr>
              <a:t>Всякому мужу своя жена милее.</a:t>
            </a:r>
            <a:br>
              <a:rPr lang="ru-RU" sz="1600" b="1" dirty="0">
                <a:effectLst/>
              </a:rPr>
            </a:br>
            <a:r>
              <a:rPr lang="ru-RU" sz="1600" b="1" dirty="0">
                <a:effectLst/>
              </a:rPr>
              <a:t>Загорелась душа до винного ковша.</a:t>
            </a:r>
            <a:br>
              <a:rPr lang="ru-RU" sz="1600" b="1" dirty="0">
                <a:effectLst/>
              </a:rPr>
            </a:br>
            <a:r>
              <a:rPr lang="ru-RU" sz="1600" b="1" dirty="0">
                <a:effectLst/>
              </a:rPr>
              <a:t>Здесь бы умер, а там бы встал.</a:t>
            </a:r>
            <a:br>
              <a:rPr lang="ru-RU" sz="1600" b="1" dirty="0">
                <a:effectLst/>
              </a:rPr>
            </a:br>
            <a:r>
              <a:rPr lang="ru-RU" sz="1600" b="1" dirty="0">
                <a:effectLst/>
              </a:rPr>
              <a:t>Беду не зовут, она сама приходит.</a:t>
            </a:r>
            <a:br>
              <a:rPr lang="ru-RU" sz="1600" b="1" dirty="0">
                <a:effectLst/>
              </a:rPr>
            </a:br>
            <a:r>
              <a:rPr lang="ru-RU" sz="1600" b="1" dirty="0">
                <a:effectLst/>
              </a:rPr>
              <a:t>Коли у мужа с женою лад, то не нужен и клад.</a:t>
            </a:r>
            <a:br>
              <a:rPr lang="ru-RU" sz="1600" b="1" dirty="0">
                <a:effectLst/>
              </a:rPr>
            </a:br>
            <a:r>
              <a:rPr lang="ru-RU" sz="1600" b="1" dirty="0">
                <a:effectLst/>
              </a:rPr>
              <a:t>Кто пьет, тот и горшки бьет.</a:t>
            </a:r>
            <a:br>
              <a:rPr lang="ru-RU" sz="1600" b="1" dirty="0">
                <a:effectLst/>
              </a:rPr>
            </a:br>
            <a:r>
              <a:rPr lang="ru-RU" sz="1600" b="1" dirty="0">
                <a:effectLst/>
              </a:rPr>
              <a:t>Двух смертей не бывать, а одной не миновать.</a:t>
            </a:r>
            <a:br>
              <a:rPr lang="ru-RU" sz="1600" b="1" dirty="0">
                <a:effectLst/>
              </a:rPr>
            </a:br>
            <a:r>
              <a:rPr lang="ru-RU" sz="1600" b="1" dirty="0">
                <a:effectLst/>
              </a:rPr>
              <a:t>Сидят вместе, а глядят врозь.</a:t>
            </a:r>
            <a:br>
              <a:rPr lang="ru-RU" sz="1600" b="1" dirty="0">
                <a:effectLst/>
              </a:rPr>
            </a:br>
            <a:r>
              <a:rPr lang="ru-RU" sz="1600" b="1" dirty="0">
                <a:effectLst/>
              </a:rPr>
              <a:t>Утром был молодец, а вечером мертвец.</a:t>
            </a:r>
            <a:br>
              <a:rPr lang="ru-RU" sz="1600" b="1" dirty="0">
                <a:effectLst/>
              </a:rPr>
            </a:br>
            <a:r>
              <a:rPr lang="ru-RU" sz="1600" b="1" dirty="0">
                <a:effectLst/>
              </a:rPr>
              <a:t>Вино уму не товарищ.</a:t>
            </a:r>
            <a:br>
              <a:rPr lang="ru-RU" sz="1600" b="1" dirty="0">
                <a:effectLst/>
              </a:rPr>
            </a:br>
            <a:r>
              <a:rPr lang="ru-RU" sz="1600" b="1" dirty="0">
                <a:effectLst/>
              </a:rPr>
              <a:t> Доброю женою и муж честен.</a:t>
            </a:r>
            <a:br>
              <a:rPr lang="ru-RU" sz="1600" b="1" dirty="0">
                <a:effectLst/>
              </a:rPr>
            </a:br>
            <a:r>
              <a:rPr lang="ru-RU" sz="1600" b="1" dirty="0">
                <a:effectLst/>
              </a:rPr>
              <a:t>Кого жизнь ласкает, тот и горя не знает.</a:t>
            </a:r>
            <a:br>
              <a:rPr lang="ru-RU" sz="1600" b="1" dirty="0">
                <a:effectLst/>
              </a:rPr>
            </a:br>
            <a:endParaRPr lang="ru-RU" sz="16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0398823"/>
              </p:ext>
            </p:extLst>
          </p:nvPr>
        </p:nvGraphicFramePr>
        <p:xfrm>
          <a:off x="107504" y="404664"/>
          <a:ext cx="8932829" cy="244827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81935"/>
                <a:gridCol w="110963"/>
                <a:gridCol w="669136"/>
                <a:gridCol w="94149"/>
                <a:gridCol w="686867"/>
                <a:gridCol w="105221"/>
                <a:gridCol w="674879"/>
                <a:gridCol w="117209"/>
                <a:gridCol w="929042"/>
                <a:gridCol w="781016"/>
                <a:gridCol w="93980"/>
                <a:gridCol w="559634"/>
                <a:gridCol w="160446"/>
                <a:gridCol w="1010620"/>
                <a:gridCol w="141508"/>
                <a:gridCol w="965315"/>
                <a:gridCol w="114805"/>
                <a:gridCol w="936104"/>
              </a:tblGrid>
              <a:tr h="1790333">
                <a:tc gridSpan="2"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  <a:tabLst>
                          <a:tab pos="0" algn="l"/>
                          <a:tab pos="182563" algn="l"/>
                        </a:tabLst>
                      </a:pPr>
                      <a:r>
                        <a:rPr lang="ru-RU" sz="1200" b="1" dirty="0">
                          <a:effectLst/>
                        </a:rPr>
                        <a:t>Алкоголь,  </a:t>
                      </a:r>
                    </a:p>
                    <a:p>
                      <a:pPr marL="68263" indent="-68263">
                        <a:spcAft>
                          <a:spcPts val="600"/>
                        </a:spcAft>
                      </a:pPr>
                      <a:r>
                        <a:rPr lang="ru-RU" sz="1200" b="1" dirty="0">
                          <a:effectLst/>
                        </a:rPr>
                        <a:t>наркотики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359410" indent="-90170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</a:rPr>
                        <a:t> Несчастная любовь</a:t>
                      </a:r>
                      <a:endParaRPr lang="ru-RU" sz="1200" b="1" dirty="0">
                        <a:effectLst/>
                      </a:endParaRPr>
                    </a:p>
                    <a:p>
                      <a:pPr marL="179705" indent="-90170">
                        <a:spcAft>
                          <a:spcPts val="600"/>
                        </a:spcAft>
                      </a:pPr>
                      <a:r>
                        <a:rPr lang="ru-RU" sz="1200" b="1" dirty="0">
                          <a:effectLst/>
                        </a:rPr>
                        <a:t> 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indent="0">
                        <a:spcAft>
                          <a:spcPts val="60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indent="0">
                        <a:spcAft>
                          <a:spcPts val="600"/>
                        </a:spcAft>
                      </a:pPr>
                      <a:r>
                        <a:rPr lang="ru-RU" sz="1200" b="1" dirty="0" smtClean="0">
                          <a:effectLst/>
                        </a:rPr>
                        <a:t>Противоправные действия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3175" indent="25400"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3175" indent="25400"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Деньги и</a:t>
                      </a:r>
                    </a:p>
                    <a:p>
                      <a:pPr marL="0" indent="3175"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проблемы с ними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359410" indent="-45085"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4450" indent="-44450" algn="l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Добровольный уход из жизни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Семейные   неурядицы</a:t>
                      </a:r>
                      <a:endParaRPr lang="ru-RU" sz="12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 Потеря     смысла жизни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Чувство </a:t>
                      </a:r>
                      <a:r>
                        <a:rPr lang="ru-RU" sz="1200" b="1" dirty="0" err="1">
                          <a:effectLst/>
                        </a:rPr>
                        <a:t>непол-ноценности</a:t>
                      </a:r>
                      <a:r>
                        <a:rPr lang="ru-RU" sz="1200" b="1" dirty="0">
                          <a:effectLst/>
                        </a:rPr>
                        <a:t>,  ущербности, уродливости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Школьные проблемы, </a:t>
                      </a:r>
                      <a:r>
                        <a:rPr lang="ru-RU" sz="1200" b="1" dirty="0" err="1">
                          <a:effectLst/>
                        </a:rPr>
                        <a:t>пробл</a:t>
                      </a:r>
                      <a:r>
                        <a:rPr lang="ru-RU" sz="1200" b="1" dirty="0">
                          <a:effectLst/>
                        </a:rPr>
                        <a:t>. выбора жизненного пути                    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 Отношения с  окружающими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28969">
                <a:tc gridSpan="18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Поставьте «+» в графу с темой услышанного высказывания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8969">
                <a:tc>
                  <a:txBody>
                    <a:bodyPr/>
                    <a:lstStyle/>
                    <a:p>
                      <a:pPr marL="359410" indent="-68580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359410" indent="-90170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179705" indent="-68580">
                        <a:spcAft>
                          <a:spcPts val="60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59410" indent="-427990"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59410" indent="-45085"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1025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7992888" cy="838200"/>
          </a:xfrm>
        </p:spPr>
        <p:txBody>
          <a:bodyPr>
            <a:noAutofit/>
          </a:bodyPr>
          <a:lstStyle/>
          <a:p>
            <a:pPr lvl="0" indent="457200" fontAlgn="base">
              <a:spcAft>
                <a:spcPct val="0"/>
              </a:spcAft>
            </a:pPr>
            <a:r>
              <a:rPr lang="ru-RU" sz="2800" cap="none" dirty="0"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Принципиальная схема методики </a:t>
            </a:r>
            <a:r>
              <a:rPr lang="ru-RU" sz="2800" cap="none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ru-RU" sz="2800" cap="none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ru-RU" sz="2800" cap="none" dirty="0"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психодиагностики суицидальных намерений</a:t>
            </a:r>
            <a:endParaRPr lang="ru-RU" sz="28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741517"/>
              </p:ext>
            </p:extLst>
          </p:nvPr>
        </p:nvGraphicFramePr>
        <p:xfrm>
          <a:off x="3072121" y="5688648"/>
          <a:ext cx="3391272" cy="9753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91272"/>
              </a:tblGrid>
              <a:tr h="44872">
                <a:tc>
                  <a:txBody>
                    <a:bodyPr/>
                    <a:lstStyle/>
                    <a:p>
                      <a:pPr indent="-180340" algn="ctr" hangingPunct="0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Психодиагностическая беседа для уточнения характера возможного проявления суицидальных намерений.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8624952"/>
              </p:ext>
            </p:extLst>
          </p:nvPr>
        </p:nvGraphicFramePr>
        <p:xfrm>
          <a:off x="2771800" y="1946368"/>
          <a:ext cx="3888432" cy="29542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8" name="Picture" r:id="rId3" imgW="3469640" imgH="2265680" progId="Word.Picture.8">
                  <p:embed/>
                </p:oleObj>
              </mc:Choice>
              <mc:Fallback>
                <p:oleObj name="Picture" r:id="rId3" imgW="3469640" imgH="2265680" progId="Word.Picture.8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800" y="1946368"/>
                        <a:ext cx="3888432" cy="295424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082925" y="4049515"/>
            <a:ext cx="1098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700" tIns="12700" rIns="12700" bIns="1270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Суицидальные  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намерения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5274356" y="4044266"/>
            <a:ext cx="11890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700" tIns="12700" rIns="12700" bIns="1270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Антисуицидальные  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факторы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3851920" y="4631750"/>
            <a:ext cx="1872207" cy="453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700" tIns="12700" rIns="12700" bIns="1270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Стрессоустойчивость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179512" y="1556792"/>
            <a:ext cx="2275830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700" tIns="12700" rIns="12700" bIns="1270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социобиографические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данные повышающие суицидальный риск;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принятие  самоубийства, как способа решения проблем;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наличие суицидальной мотивации;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наличие факторов, формирующих суицидальные намерения;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проявление суицидальных намерений в незаконченных предложениях.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6876256" y="1484784"/>
            <a:ext cx="2160240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700" tIns="12700" rIns="12700" bIns="1270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наличие актуальных жизненных целей и ценностей;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проявление интереса к жизни;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привязанность к родным, близким людям, степень значимости отношений с ними;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уровень религиозности и боязнь греха самоубийства;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планирование своего ближайшего будущего и перспектив жизни.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3266161" y="1372642"/>
            <a:ext cx="27432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700" tIns="12700" rIns="12700" bIns="1270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Методика       ПСН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Line 8"/>
          <p:cNvSpPr>
            <a:spLocks noChangeShapeType="1"/>
          </p:cNvSpPr>
          <p:nvPr/>
        </p:nvSpPr>
        <p:spPr bwMode="auto">
          <a:xfrm flipV="1">
            <a:off x="4867275" y="5085184"/>
            <a:ext cx="0" cy="4587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3613150" y="3433962"/>
            <a:ext cx="704039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3613150" y="62372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5869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4624"/>
            <a:ext cx="8686800" cy="793576"/>
          </a:xfrm>
        </p:spPr>
        <p:txBody>
          <a:bodyPr/>
          <a:lstStyle/>
          <a:p>
            <a:r>
              <a:rPr lang="ru-RU" dirty="0" smtClean="0"/>
              <a:t>Проективная методика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980728"/>
            <a:ext cx="4608511" cy="5688632"/>
          </a:xfrm>
        </p:spPr>
      </p:pic>
    </p:spTree>
    <p:extLst>
      <p:ext uri="{BB962C8B-B14F-4D97-AF65-F5344CB8AC3E}">
        <p14:creationId xmlns:p14="http://schemas.microsoft.com/office/powerpoint/2010/main" val="1685514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504" y="274638"/>
            <a:ext cx="8928992" cy="706090"/>
          </a:xfrm>
        </p:spPr>
        <p:txBody>
          <a:bodyPr>
            <a:noAutofit/>
          </a:bodyPr>
          <a:lstStyle/>
          <a:p>
            <a:pPr algn="ctr"/>
            <a:r>
              <a:rPr lang="ru-RU" sz="2400" b="0" dirty="0" smtClean="0"/>
              <a:t>Шизоидно-нарциссическая личность с антивитальными переживаниями  и аутоагрессивным поведением</a:t>
            </a:r>
            <a:endParaRPr lang="ru-RU" sz="2400" b="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9142" y="1447800"/>
            <a:ext cx="3591265" cy="4800600"/>
          </a:xfrm>
        </p:spPr>
      </p:pic>
    </p:spTree>
    <p:extLst>
      <p:ext uri="{BB962C8B-B14F-4D97-AF65-F5344CB8AC3E}">
        <p14:creationId xmlns:p14="http://schemas.microsoft.com/office/powerpoint/2010/main" val="441729080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965" y="116632"/>
            <a:ext cx="9108504" cy="576064"/>
          </a:xfrm>
        </p:spPr>
        <p:txBody>
          <a:bodyPr>
            <a:noAutofit/>
          </a:bodyPr>
          <a:lstStyle/>
          <a:p>
            <a:r>
              <a:rPr lang="ru-RU" sz="2800" b="0" dirty="0" smtClean="0"/>
              <a:t>Эмоционально-неустойчивый, импульсивный тип  </a:t>
            </a:r>
            <a:endParaRPr lang="ru-RU" sz="2800" b="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692696"/>
            <a:ext cx="7416824" cy="6120680"/>
          </a:xfrm>
        </p:spPr>
      </p:pic>
    </p:spTree>
    <p:extLst>
      <p:ext uri="{BB962C8B-B14F-4D97-AF65-F5344CB8AC3E}">
        <p14:creationId xmlns:p14="http://schemas.microsoft.com/office/powerpoint/2010/main" val="1018593306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Метод незаконченных предложений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412776"/>
            <a:ext cx="7128792" cy="4968552"/>
          </a:xfrm>
        </p:spPr>
      </p:pic>
    </p:spTree>
    <p:extLst>
      <p:ext uri="{BB962C8B-B14F-4D97-AF65-F5344CB8AC3E}">
        <p14:creationId xmlns:p14="http://schemas.microsoft.com/office/powerpoint/2010/main" val="3851536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Тест </a:t>
            </a:r>
            <a:r>
              <a:rPr lang="ru-RU" dirty="0" err="1" smtClean="0"/>
              <a:t>сильвера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484784"/>
            <a:ext cx="3335970" cy="4525962"/>
          </a:xfrm>
        </p:spPr>
      </p:pic>
      <p:pic>
        <p:nvPicPr>
          <p:cNvPr id="6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484784"/>
            <a:ext cx="3565634" cy="452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642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1746" y="260648"/>
            <a:ext cx="8686800" cy="838200"/>
          </a:xfrm>
        </p:spPr>
        <p:txBody>
          <a:bodyPr/>
          <a:lstStyle/>
          <a:p>
            <a:pPr algn="ctr"/>
            <a:r>
              <a:rPr lang="ru-RU" dirty="0" smtClean="0"/>
              <a:t>Тест </a:t>
            </a:r>
            <a:r>
              <a:rPr lang="ru-RU" dirty="0" err="1" smtClean="0"/>
              <a:t>сильвера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84784"/>
            <a:ext cx="4032448" cy="5112568"/>
          </a:xfrm>
        </p:spPr>
      </p:pic>
      <p:pic>
        <p:nvPicPr>
          <p:cNvPr id="5" name="Объект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146" y="1484784"/>
            <a:ext cx="4011310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21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88640"/>
            <a:ext cx="5400600" cy="6480719"/>
          </a:xfrm>
        </p:spPr>
      </p:pic>
    </p:spTree>
    <p:extLst>
      <p:ext uri="{BB962C8B-B14F-4D97-AF65-F5344CB8AC3E}">
        <p14:creationId xmlns:p14="http://schemas.microsoft.com/office/powerpoint/2010/main" val="3434092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478"/>
            <a:ext cx="8291264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Aft>
                <a:spcPct val="0"/>
              </a:spcAft>
            </a:pPr>
            <a:r>
              <a:rPr lang="ru-RU" sz="2800" dirty="0">
                <a:effectLst/>
              </a:rPr>
              <a:t>Структура мотивов суицидального действия </a:t>
            </a:r>
            <a:r>
              <a:rPr lang="ru-RU" sz="2800" dirty="0" smtClean="0">
                <a:effectLst/>
              </a:rPr>
              <a:t/>
            </a:r>
            <a:br>
              <a:rPr lang="ru-RU" sz="2800" dirty="0" smtClean="0">
                <a:effectLst/>
              </a:rPr>
            </a:br>
            <a:r>
              <a:rPr lang="ru-RU" sz="2800" dirty="0" smtClean="0">
                <a:effectLst/>
              </a:rPr>
              <a:t>(</a:t>
            </a:r>
            <a:r>
              <a:rPr lang="ru-RU" sz="2800" dirty="0">
                <a:effectLst/>
              </a:rPr>
              <a:t>СД) по </a:t>
            </a:r>
            <a:r>
              <a:rPr lang="ru-RU" sz="2800" dirty="0" err="1">
                <a:effectLst/>
              </a:rPr>
              <a:t>Линдену</a:t>
            </a:r>
            <a:r>
              <a:rPr lang="ru-RU" sz="2800" dirty="0">
                <a:effectLst/>
              </a:rPr>
              <a:t> (</a:t>
            </a:r>
            <a:r>
              <a:rPr lang="ru-RU" sz="2800" dirty="0" smtClean="0">
                <a:effectLst/>
              </a:rPr>
              <a:t>1969)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Объект 7" descr="C:\Temp\FineReader10\media\image3.pn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412776"/>
            <a:ext cx="5112568" cy="43924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075225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100" dirty="0">
                <a:effectLst/>
              </a:rPr>
              <a:t>Мотивационный подход к </a:t>
            </a:r>
            <a:r>
              <a:rPr lang="ru-RU" sz="3100" dirty="0" smtClean="0">
                <a:effectLst/>
              </a:rPr>
              <a:t>самоубийству 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r>
              <a:rPr lang="ru-RU" sz="2700" dirty="0">
                <a:effectLst/>
              </a:rPr>
              <a:t>Э. </a:t>
            </a:r>
            <a:r>
              <a:rPr lang="ru-RU" sz="2700" dirty="0" err="1" smtClean="0">
                <a:effectLst/>
              </a:rPr>
              <a:t>Шнейдман</a:t>
            </a:r>
            <a:r>
              <a:rPr lang="ru-RU" sz="2700" dirty="0" smtClean="0">
                <a:effectLst/>
              </a:rPr>
              <a:t> (</a:t>
            </a:r>
            <a:r>
              <a:rPr lang="ru-RU" sz="2700" dirty="0" smtClean="0"/>
              <a:t>10 </a:t>
            </a:r>
            <a:r>
              <a:rPr lang="ru-RU" sz="2700" dirty="0"/>
              <a:t>базовых </a:t>
            </a:r>
            <a:r>
              <a:rPr lang="ru-RU" sz="2700" dirty="0" smtClean="0"/>
              <a:t>положений) </a:t>
            </a:r>
            <a:r>
              <a:rPr lang="ru-RU" sz="2700" dirty="0"/>
              <a:t/>
            </a:r>
            <a:br>
              <a:rPr lang="ru-RU" sz="2700" dirty="0"/>
            </a:br>
            <a:endParaRPr lang="ru-RU" sz="2700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115616" y="1268760"/>
            <a:ext cx="7776864" cy="4968552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ru-RU" dirty="0" smtClean="0"/>
              <a:t>1. </a:t>
            </a:r>
            <a:r>
              <a:rPr lang="ru-RU" sz="4000" b="1" dirty="0" smtClean="0"/>
              <a:t>Общая </a:t>
            </a:r>
            <a:r>
              <a:rPr lang="ru-RU" sz="4000" b="1" dirty="0"/>
              <a:t>цель суицида </a:t>
            </a:r>
            <a:r>
              <a:rPr lang="ru-RU" sz="4000" dirty="0"/>
              <a:t>заключается в нахождении решения. Самоубийство закономерно и </a:t>
            </a:r>
            <a:r>
              <a:rPr lang="ru-RU" sz="4000" dirty="0" smtClean="0"/>
              <a:t>представляется </a:t>
            </a:r>
            <a:r>
              <a:rPr lang="ru-RU" sz="4000" dirty="0"/>
              <a:t>выходом из создавшегося положения, способом разрешения жизненной проблемы, кризиса. </a:t>
            </a:r>
          </a:p>
        </p:txBody>
      </p:sp>
    </p:spTree>
    <p:extLst>
      <p:ext uri="{BB962C8B-B14F-4D97-AF65-F5344CB8AC3E}">
        <p14:creationId xmlns:p14="http://schemas.microsoft.com/office/powerpoint/2010/main" val="12305618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971600" y="404664"/>
            <a:ext cx="7715200" cy="5602627"/>
          </a:xfrm>
        </p:spPr>
        <p:txBody>
          <a:bodyPr>
            <a:normAutofit/>
          </a:bodyPr>
          <a:lstStyle/>
          <a:p>
            <a:pPr marL="109728" lvl="0" indent="0">
              <a:buNone/>
            </a:pPr>
            <a:r>
              <a:rPr lang="ru-RU" sz="4000" dirty="0" smtClean="0"/>
              <a:t>2. </a:t>
            </a:r>
            <a:r>
              <a:rPr lang="ru-RU" sz="4000" b="1" dirty="0" smtClean="0"/>
              <a:t>Общей </a:t>
            </a:r>
            <a:r>
              <a:rPr lang="ru-RU" sz="4000" b="1" dirty="0"/>
              <a:t>задачей суицида </a:t>
            </a:r>
            <a:r>
              <a:rPr lang="ru-RU" sz="4000" dirty="0"/>
              <a:t>является прекращение сознания. </a:t>
            </a:r>
            <a:r>
              <a:rPr lang="ru-RU" sz="4000" dirty="0" smtClean="0"/>
              <a:t>Как </a:t>
            </a:r>
            <a:r>
              <a:rPr lang="ru-RU" sz="4000" dirty="0"/>
              <a:t>стремление к полному выключению сознания и </a:t>
            </a:r>
            <a:r>
              <a:rPr lang="ru-RU" sz="4000" dirty="0" smtClean="0"/>
              <a:t>прекращению </a:t>
            </a:r>
            <a:r>
              <a:rPr lang="ru-RU" sz="4000" dirty="0"/>
              <a:t>невыносимой психической боли, </a:t>
            </a:r>
            <a:r>
              <a:rPr lang="ru-RU" sz="4000" dirty="0" smtClean="0"/>
              <a:t>как </a:t>
            </a:r>
            <a:r>
              <a:rPr lang="ru-RU" sz="4000" dirty="0"/>
              <a:t>вариант выхода из насущных </a:t>
            </a:r>
            <a:r>
              <a:rPr lang="ru-RU" sz="4000" dirty="0" smtClean="0"/>
              <a:t>болезненных жизненных </a:t>
            </a:r>
            <a:r>
              <a:rPr lang="ru-RU" sz="4000" dirty="0"/>
              <a:t>проблем.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32640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971600" y="332656"/>
            <a:ext cx="8064896" cy="6048672"/>
          </a:xfrm>
        </p:spPr>
        <p:txBody>
          <a:bodyPr>
            <a:normAutofit/>
          </a:bodyPr>
          <a:lstStyle/>
          <a:p>
            <a:pPr marL="109728" lvl="0" indent="0">
              <a:buNone/>
            </a:pPr>
            <a:r>
              <a:rPr lang="ru-RU" sz="4000" dirty="0" smtClean="0"/>
              <a:t>3. </a:t>
            </a:r>
            <a:r>
              <a:rPr lang="ru-RU" sz="4000" b="1" dirty="0" smtClean="0"/>
              <a:t>Общим </a:t>
            </a:r>
            <a:r>
              <a:rPr lang="ru-RU" sz="4000" b="1" dirty="0"/>
              <a:t>стимулом </a:t>
            </a:r>
            <a:r>
              <a:rPr lang="ru-RU" sz="4000" dirty="0"/>
              <a:t>к совершению суицида </a:t>
            </a:r>
            <a:r>
              <a:rPr lang="ru-RU" sz="4000" dirty="0" smtClean="0"/>
              <a:t>является </a:t>
            </a:r>
            <a:r>
              <a:rPr lang="ru-RU" sz="4000" dirty="0"/>
              <a:t>невыносимая психическая (душевная) боль. </a:t>
            </a:r>
            <a:r>
              <a:rPr lang="ru-RU" sz="4000" dirty="0" smtClean="0"/>
              <a:t>Человек </a:t>
            </a:r>
            <a:r>
              <a:rPr lang="ru-RU" sz="4000" dirty="0"/>
              <a:t>с суицидальными намерениями движется к </a:t>
            </a:r>
            <a:r>
              <a:rPr lang="ru-RU" sz="4000" dirty="0" smtClean="0"/>
              <a:t>прекращению </a:t>
            </a:r>
            <a:r>
              <a:rPr lang="ru-RU" sz="4000" dirty="0"/>
              <a:t>сознания, и душевная боль — это то, от чего он стремится убежать. </a:t>
            </a:r>
          </a:p>
        </p:txBody>
      </p:sp>
    </p:spTree>
    <p:extLst>
      <p:ext uri="{BB962C8B-B14F-4D97-AF65-F5344CB8AC3E}">
        <p14:creationId xmlns:p14="http://schemas.microsoft.com/office/powerpoint/2010/main" val="32003758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602627"/>
          </a:xfrm>
        </p:spPr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ru-RU" sz="4800" dirty="0" smtClean="0"/>
              <a:t>4. </a:t>
            </a:r>
            <a:r>
              <a:rPr lang="ru-RU" sz="4800" b="1" dirty="0" smtClean="0"/>
              <a:t>Общим </a:t>
            </a:r>
            <a:r>
              <a:rPr lang="ru-RU" sz="4800" b="1" dirty="0"/>
              <a:t>стрессором </a:t>
            </a:r>
            <a:r>
              <a:rPr lang="ru-RU" sz="4800" dirty="0"/>
              <a:t>при суициде являются </a:t>
            </a:r>
            <a:r>
              <a:rPr lang="ru-RU" sz="4800" dirty="0" err="1" smtClean="0"/>
              <a:t>фрустрированные</a:t>
            </a:r>
            <a:r>
              <a:rPr lang="ru-RU" sz="4800" dirty="0" smtClean="0"/>
              <a:t> </a:t>
            </a:r>
            <a:r>
              <a:rPr lang="ru-RU" sz="4800" dirty="0"/>
              <a:t>психологические потребности. </a:t>
            </a:r>
            <a:endParaRPr lang="ru-RU" sz="4800" dirty="0" smtClean="0"/>
          </a:p>
        </p:txBody>
      </p:sp>
    </p:spTree>
    <p:extLst>
      <p:ext uri="{BB962C8B-B14F-4D97-AF65-F5344CB8AC3E}">
        <p14:creationId xmlns:p14="http://schemas.microsoft.com/office/powerpoint/2010/main" val="11142336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27584" y="404664"/>
            <a:ext cx="8208912" cy="5602627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ru-RU" dirty="0" smtClean="0"/>
              <a:t>5. </a:t>
            </a:r>
            <a:r>
              <a:rPr lang="ru-RU" b="1" dirty="0" smtClean="0"/>
              <a:t>Общей </a:t>
            </a:r>
            <a:r>
              <a:rPr lang="ru-RU" b="1" dirty="0"/>
              <a:t>суицидальной </a:t>
            </a:r>
            <a:r>
              <a:rPr lang="ru-RU" b="1" dirty="0" smtClean="0"/>
              <a:t>эмоцией </a:t>
            </a:r>
            <a:r>
              <a:rPr lang="ru-RU" dirty="0" smtClean="0"/>
              <a:t>-</a:t>
            </a:r>
            <a:r>
              <a:rPr lang="ru-RU" dirty="0"/>
              <a:t>является </a:t>
            </a:r>
            <a:r>
              <a:rPr lang="ru-RU" b="1" i="1" dirty="0" smtClean="0"/>
              <a:t>беспомощность-безнадежность</a:t>
            </a:r>
            <a:r>
              <a:rPr lang="ru-RU" b="1" i="1" dirty="0"/>
              <a:t>.</a:t>
            </a:r>
            <a:r>
              <a:rPr lang="ru-RU" dirty="0"/>
              <a:t> </a:t>
            </a:r>
            <a:endParaRPr lang="ru-RU" dirty="0" smtClean="0"/>
          </a:p>
          <a:p>
            <a:pPr marL="109728" indent="0">
              <a:buNone/>
            </a:pPr>
            <a:r>
              <a:rPr lang="ru-RU" dirty="0" smtClean="0"/>
              <a:t>В </a:t>
            </a:r>
            <a:r>
              <a:rPr lang="ru-RU" dirty="0"/>
              <a:t>суицидальном состоянии </a:t>
            </a:r>
            <a:r>
              <a:rPr lang="ru-RU" dirty="0" smtClean="0"/>
              <a:t>подростка </a:t>
            </a:r>
            <a:r>
              <a:rPr lang="ru-RU" dirty="0"/>
              <a:t>или взрослого ощущается всеобъемлющее чувство беспомощности-безнадежности. </a:t>
            </a:r>
            <a:endParaRPr lang="ru-RU" dirty="0" smtClean="0"/>
          </a:p>
          <a:p>
            <a:pPr marL="109728" indent="0">
              <a:buNone/>
            </a:pPr>
            <a:r>
              <a:rPr lang="ru-RU" dirty="0" smtClean="0"/>
              <a:t>«</a:t>
            </a:r>
            <a:r>
              <a:rPr lang="ru-RU" dirty="0"/>
              <a:t>Я уже </a:t>
            </a:r>
            <a:r>
              <a:rPr lang="ru-RU" dirty="0" smtClean="0"/>
              <a:t>ничего </a:t>
            </a:r>
            <a:r>
              <a:rPr lang="ru-RU" dirty="0"/>
              <a:t>не могу сделать (кроме совершения </a:t>
            </a:r>
            <a:r>
              <a:rPr lang="ru-RU" dirty="0" smtClean="0"/>
              <a:t>самоубийства</a:t>
            </a:r>
            <a:r>
              <a:rPr lang="ru-RU" dirty="0"/>
              <a:t>), и никто не может мне помочь (облегчить боль, которую я испытываю)».</a:t>
            </a:r>
          </a:p>
        </p:txBody>
      </p:sp>
    </p:spTree>
    <p:extLst>
      <p:ext uri="{BB962C8B-B14F-4D97-AF65-F5344CB8AC3E}">
        <p14:creationId xmlns:p14="http://schemas.microsoft.com/office/powerpoint/2010/main" val="29495638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43608" y="332656"/>
            <a:ext cx="7992888" cy="5832648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ru-RU" b="1" dirty="0" smtClean="0"/>
              <a:t>6. Общим </a:t>
            </a:r>
            <a:r>
              <a:rPr lang="ru-RU" b="1" dirty="0"/>
              <a:t>внутренним отношением </a:t>
            </a:r>
            <a:r>
              <a:rPr lang="ru-RU" dirty="0"/>
              <a:t>к суициду </a:t>
            </a:r>
            <a:r>
              <a:rPr lang="ru-RU" dirty="0" smtClean="0"/>
              <a:t>является </a:t>
            </a:r>
            <a:r>
              <a:rPr lang="ru-RU" dirty="0"/>
              <a:t>амбивалентность. </a:t>
            </a:r>
            <a:endParaRPr lang="ru-RU" dirty="0" smtClean="0"/>
          </a:p>
          <a:p>
            <a:pPr marL="109728" indent="0">
              <a:buNone/>
            </a:pPr>
            <a:r>
              <a:rPr lang="ru-RU" dirty="0" smtClean="0"/>
              <a:t>Люди</a:t>
            </a:r>
            <a:r>
              <a:rPr lang="ru-RU" dirty="0"/>
              <a:t>, совершающие </a:t>
            </a:r>
            <a:r>
              <a:rPr lang="ru-RU" dirty="0" smtClean="0"/>
              <a:t>самоубийство</a:t>
            </a:r>
            <a:r>
              <a:rPr lang="ru-RU" dirty="0"/>
              <a:t>, испытывают двойственное отношение к жизни и смерти даже в момент, когда кончают с </a:t>
            </a:r>
            <a:r>
              <a:rPr lang="ru-RU" dirty="0" smtClean="0"/>
              <a:t>собой</a:t>
            </a:r>
            <a:r>
              <a:rPr lang="ru-RU" dirty="0"/>
              <a:t>. </a:t>
            </a:r>
            <a:endParaRPr lang="ru-RU" dirty="0" smtClean="0"/>
          </a:p>
          <a:p>
            <a:pPr marL="109728" indent="0">
              <a:buNone/>
            </a:pPr>
            <a:r>
              <a:rPr lang="ru-RU" b="1" dirty="0" smtClean="0"/>
              <a:t>Они </a:t>
            </a:r>
            <a:r>
              <a:rPr lang="ru-RU" b="1" dirty="0"/>
              <a:t>желают умереть, но одновременно хотят, чтобы их спасли.</a:t>
            </a:r>
            <a:r>
              <a:rPr lang="ru-RU" dirty="0"/>
              <a:t> 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2670114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99592" y="404664"/>
            <a:ext cx="7787208" cy="6264696"/>
          </a:xfrm>
        </p:spPr>
        <p:txBody>
          <a:bodyPr>
            <a:normAutofit fontScale="85000" lnSpcReduction="10000"/>
          </a:bodyPr>
          <a:lstStyle/>
          <a:p>
            <a:pPr marL="109728" lvl="0" indent="0">
              <a:buNone/>
            </a:pPr>
            <a:r>
              <a:rPr lang="ru-RU" b="1" dirty="0" smtClean="0"/>
              <a:t>7. Общим </a:t>
            </a:r>
            <a:r>
              <a:rPr lang="ru-RU" b="1" dirty="0"/>
              <a:t>состоянием психики </a:t>
            </a:r>
            <a:r>
              <a:rPr lang="ru-RU" dirty="0"/>
              <a:t>при суициде </a:t>
            </a:r>
            <a:r>
              <a:rPr lang="ru-RU" dirty="0" smtClean="0"/>
              <a:t>является </a:t>
            </a:r>
            <a:r>
              <a:rPr lang="ru-RU" dirty="0"/>
              <a:t>сужение когнитивной сферы. </a:t>
            </a:r>
            <a:endParaRPr lang="ru-RU" dirty="0" smtClean="0"/>
          </a:p>
          <a:p>
            <a:r>
              <a:rPr lang="ru-RU" dirty="0" smtClean="0"/>
              <a:t>Синонимом </a:t>
            </a:r>
            <a:r>
              <a:rPr lang="ru-RU" dirty="0"/>
              <a:t>сужения когнитивной сферы </a:t>
            </a:r>
            <a:r>
              <a:rPr lang="ru-RU" dirty="0" smtClean="0"/>
              <a:t>является </a:t>
            </a:r>
            <a:r>
              <a:rPr lang="ru-RU" dirty="0"/>
              <a:t>туннельное сознание, заключающееся в резком ограничении выбора вариантов поведения, </a:t>
            </a:r>
            <a:r>
              <a:rPr lang="ru-RU" dirty="0" smtClean="0"/>
              <a:t>по </a:t>
            </a:r>
            <a:r>
              <a:rPr lang="ru-RU" dirty="0"/>
              <a:t>принципу: «Все — или ничего». </a:t>
            </a:r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/>
              <a:t>состоянии когнитивного </a:t>
            </a:r>
            <a:r>
              <a:rPr lang="ru-RU" dirty="0" smtClean="0"/>
              <a:t>сужения </a:t>
            </a:r>
            <a:r>
              <a:rPr lang="ru-RU" dirty="0" err="1"/>
              <a:t>суицидент</a:t>
            </a:r>
            <a:r>
              <a:rPr lang="ru-RU" dirty="0"/>
              <a:t> не просто пренебрегает жизненно важной ответственностью по отношению к любимым людям, иногда они просто отсутствуют в поле его </a:t>
            </a:r>
            <a:r>
              <a:rPr lang="ru-RU" dirty="0" smtClean="0"/>
              <a:t>сознания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b="1" dirty="0" smtClean="0"/>
              <a:t>Поэтому </a:t>
            </a:r>
            <a:r>
              <a:rPr lang="ru-RU" b="1" dirty="0"/>
              <a:t>в случае любой попытки спасения в первую очередь следует направить терапевтические усилия на преодоление состояния суженного </a:t>
            </a:r>
            <a:r>
              <a:rPr lang="ru-RU" b="1" dirty="0" smtClean="0"/>
              <a:t>сознания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15748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1052737"/>
            <a:ext cx="8209284" cy="3024336"/>
          </a:xfrm>
        </p:spPr>
        <p:txBody>
          <a:bodyPr/>
          <a:lstStyle/>
          <a:p>
            <a:pPr algn="ctr"/>
            <a:r>
              <a:rPr lang="ru-RU" dirty="0" smtClean="0"/>
              <a:t>Теории развития суицидальных намерений </a:t>
            </a:r>
          </a:p>
        </p:txBody>
      </p:sp>
    </p:spTree>
    <p:extLst>
      <p:ext uri="{BB962C8B-B14F-4D97-AF65-F5344CB8AC3E}">
        <p14:creationId xmlns:p14="http://schemas.microsoft.com/office/powerpoint/2010/main" val="4504636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99592" y="332656"/>
            <a:ext cx="8208912" cy="5674635"/>
          </a:xfrm>
        </p:spPr>
        <p:txBody>
          <a:bodyPr>
            <a:normAutofit/>
          </a:bodyPr>
          <a:lstStyle/>
          <a:p>
            <a:pPr marL="109728" lvl="0" indent="0">
              <a:buNone/>
            </a:pPr>
            <a:r>
              <a:rPr lang="ru-RU" sz="4000" dirty="0" smtClean="0"/>
              <a:t>8. </a:t>
            </a:r>
            <a:r>
              <a:rPr lang="ru-RU" sz="4000" b="1" dirty="0" smtClean="0"/>
              <a:t>Общим </a:t>
            </a:r>
            <a:r>
              <a:rPr lang="ru-RU" sz="4000" b="1" dirty="0"/>
              <a:t>действием при суициде </a:t>
            </a:r>
            <a:r>
              <a:rPr lang="ru-RU" sz="4000" dirty="0"/>
              <a:t>является </a:t>
            </a:r>
            <a:r>
              <a:rPr lang="ru-RU" sz="4000" dirty="0" smtClean="0"/>
              <a:t>бегство </a:t>
            </a:r>
            <a:r>
              <a:rPr lang="ru-RU" sz="4000" dirty="0"/>
              <a:t>(</a:t>
            </a:r>
            <a:r>
              <a:rPr lang="ru-RU" sz="4000" dirty="0" err="1"/>
              <a:t>эгрессия</a:t>
            </a:r>
            <a:r>
              <a:rPr lang="ru-RU" sz="4000" dirty="0"/>
              <a:t>). </a:t>
            </a:r>
            <a:endParaRPr lang="ru-RU" sz="4000" dirty="0" smtClean="0"/>
          </a:p>
          <a:p>
            <a:pPr marL="109728" lvl="0" indent="0" algn="ctr">
              <a:buNone/>
            </a:pPr>
            <a:r>
              <a:rPr lang="ru-RU" sz="4000" dirty="0" smtClean="0"/>
              <a:t>Самоубийство </a:t>
            </a:r>
            <a:r>
              <a:rPr lang="ru-RU" sz="4000" dirty="0"/>
              <a:t>является предельной </a:t>
            </a:r>
            <a:r>
              <a:rPr lang="ru-RU" sz="4000" dirty="0" err="1"/>
              <a:t>эгрессией</a:t>
            </a:r>
            <a:r>
              <a:rPr lang="ru-RU" sz="4000" dirty="0"/>
              <a:t>, превышающей все прочие виды бегства — уход из дома, </a:t>
            </a:r>
            <a:r>
              <a:rPr lang="ru-RU" sz="4000" dirty="0" smtClean="0"/>
              <a:t>из школы, интерната. 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7374293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99592" y="260648"/>
            <a:ext cx="7787208" cy="5746643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ru-RU" dirty="0" smtClean="0"/>
              <a:t>9</a:t>
            </a:r>
            <a:r>
              <a:rPr lang="ru-RU" sz="3200" dirty="0" smtClean="0"/>
              <a:t>. </a:t>
            </a:r>
            <a:r>
              <a:rPr lang="ru-RU" sz="3200" b="1" dirty="0" smtClean="0"/>
              <a:t>Общим </a:t>
            </a:r>
            <a:r>
              <a:rPr lang="ru-RU" sz="3200" b="1" dirty="0"/>
              <a:t>коммуникативным действием</a:t>
            </a:r>
            <a:r>
              <a:rPr lang="ru-RU" sz="3200" dirty="0"/>
              <a:t> при </a:t>
            </a:r>
            <a:r>
              <a:rPr lang="ru-RU" sz="3200" dirty="0" smtClean="0"/>
              <a:t>суициде </a:t>
            </a:r>
            <a:r>
              <a:rPr lang="ru-RU" sz="3200" dirty="0"/>
              <a:t>является сообщение о своем намерении. </a:t>
            </a:r>
            <a:endParaRPr lang="ru-RU" sz="3200" dirty="0" smtClean="0"/>
          </a:p>
          <a:p>
            <a:pPr marL="109728" indent="0" algn="ctr">
              <a:buNone/>
            </a:pPr>
            <a:r>
              <a:rPr lang="ru-RU" sz="3200" b="1" i="1" dirty="0" smtClean="0"/>
              <a:t>Многие </a:t>
            </a:r>
            <a:r>
              <a:rPr lang="ru-RU" sz="3200" b="1" i="1" dirty="0"/>
              <a:t>люди, намеревающиеся совершить самоубийство, сознательно или безотчетно подают сигналы бедствия, ищут возможности спасения. </a:t>
            </a:r>
            <a:endParaRPr lang="ru-RU" sz="3200" b="1" i="1" dirty="0" smtClean="0"/>
          </a:p>
        </p:txBody>
      </p:sp>
    </p:spTree>
    <p:extLst>
      <p:ext uri="{BB962C8B-B14F-4D97-AF65-F5344CB8AC3E}">
        <p14:creationId xmlns:p14="http://schemas.microsoft.com/office/powerpoint/2010/main" val="28027999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43608" y="332656"/>
            <a:ext cx="7920880" cy="6192688"/>
          </a:xfrm>
        </p:spPr>
        <p:txBody>
          <a:bodyPr>
            <a:normAutofit fontScale="92500"/>
          </a:bodyPr>
          <a:lstStyle/>
          <a:p>
            <a:pPr marL="109728" lvl="0" indent="0">
              <a:buNone/>
            </a:pPr>
            <a:r>
              <a:rPr lang="ru-RU" dirty="0" smtClean="0"/>
              <a:t>10. </a:t>
            </a:r>
            <a:r>
              <a:rPr lang="ru-RU" b="1" dirty="0" smtClean="0"/>
              <a:t>Общей </a:t>
            </a:r>
            <a:r>
              <a:rPr lang="ru-RU" b="1" dirty="0"/>
              <a:t>закономерностью </a:t>
            </a:r>
            <a:r>
              <a:rPr lang="ru-RU" dirty="0"/>
              <a:t>является </a:t>
            </a:r>
            <a:r>
              <a:rPr lang="ru-RU" dirty="0" smtClean="0"/>
              <a:t>соответствие </a:t>
            </a:r>
            <a:r>
              <a:rPr lang="ru-RU" dirty="0"/>
              <a:t>суицидального поведения общему жизненному стилю поведения. </a:t>
            </a:r>
            <a:endParaRPr lang="ru-RU" dirty="0" smtClean="0"/>
          </a:p>
          <a:p>
            <a:r>
              <a:rPr lang="ru-RU" dirty="0" smtClean="0"/>
              <a:t>Люди </a:t>
            </a:r>
            <a:r>
              <a:rPr lang="ru-RU" dirty="0"/>
              <a:t>остаются верными самим </a:t>
            </a:r>
            <a:r>
              <a:rPr lang="ru-RU" dirty="0" smtClean="0"/>
              <a:t>себе </a:t>
            </a:r>
            <a:r>
              <a:rPr lang="ru-RU" dirty="0"/>
              <a:t>и выражают это однотипностью своих реакций в схожих обстоятельствах на протяжении всей жизни. </a:t>
            </a:r>
            <a:endParaRPr lang="ru-RU" dirty="0" smtClean="0"/>
          </a:p>
          <a:p>
            <a:r>
              <a:rPr lang="ru-RU" dirty="0" smtClean="0"/>
              <a:t>Существует </a:t>
            </a:r>
            <a:r>
              <a:rPr lang="ru-RU" dirty="0"/>
              <a:t>преемственность с тем, как человек </a:t>
            </a:r>
            <a:r>
              <a:rPr lang="ru-RU" dirty="0" smtClean="0"/>
              <a:t>раньше </a:t>
            </a:r>
            <a:r>
              <a:rPr lang="ru-RU" dirty="0"/>
              <a:t>справлялся с трудностями. Повторные тенденции к капитуляции, уходу, избеганию или </a:t>
            </a:r>
            <a:r>
              <a:rPr lang="ru-RU" dirty="0" smtClean="0"/>
              <a:t>бегству являются</a:t>
            </a:r>
            <a:r>
              <a:rPr lang="ru-RU" dirty="0"/>
              <a:t>, пожалуй, одним из самых красноречивых пред­вестников самоубийства.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81666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87624" y="274638"/>
            <a:ext cx="7776864" cy="778098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Кубическая </a:t>
            </a:r>
            <a:r>
              <a:rPr lang="ru-RU" sz="3200" dirty="0"/>
              <a:t>модель </a:t>
            </a:r>
            <a:r>
              <a:rPr lang="ru-RU" sz="3200" dirty="0" smtClean="0"/>
              <a:t>суицида </a:t>
            </a:r>
            <a:r>
              <a:rPr lang="ru-RU" sz="2200" dirty="0" smtClean="0"/>
              <a:t>(по </a:t>
            </a:r>
            <a:r>
              <a:rPr lang="ru-RU" sz="2200" dirty="0"/>
              <a:t>Э. </a:t>
            </a:r>
            <a:r>
              <a:rPr lang="ru-RU" sz="2200" dirty="0" err="1"/>
              <a:t>Шнейдман</a:t>
            </a:r>
            <a:r>
              <a:rPr lang="ru-RU" sz="2200" dirty="0"/>
              <a:t> </a:t>
            </a:r>
            <a:r>
              <a:rPr lang="ru-RU" sz="2200" dirty="0" smtClean="0"/>
              <a:t>) </a:t>
            </a:r>
            <a:endParaRPr lang="ru-RU" sz="2200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43608" y="1340768"/>
            <a:ext cx="7643192" cy="4666523"/>
          </a:xfrm>
        </p:spPr>
        <p:txBody>
          <a:bodyPr>
            <a:normAutofit fontScale="92500" lnSpcReduction="10000"/>
          </a:bodyPr>
          <a:lstStyle/>
          <a:p>
            <a:pPr marL="109728" indent="0">
              <a:buNone/>
            </a:pPr>
            <a:r>
              <a:rPr lang="ru-RU" dirty="0" smtClean="0"/>
              <a:t>3 </a:t>
            </a:r>
            <a:r>
              <a:rPr lang="ru-RU" dirty="0"/>
              <a:t>грани куба определены как: </a:t>
            </a:r>
            <a:endParaRPr lang="ru-RU" dirty="0" smtClean="0"/>
          </a:p>
          <a:p>
            <a:r>
              <a:rPr lang="ru-RU" b="1" dirty="0" smtClean="0"/>
              <a:t>«</a:t>
            </a:r>
            <a:r>
              <a:rPr lang="ru-RU" b="1" dirty="0"/>
              <a:t>Боль</a:t>
            </a:r>
            <a:r>
              <a:rPr lang="ru-RU" b="1" dirty="0" smtClean="0"/>
              <a:t>»</a:t>
            </a:r>
            <a:r>
              <a:rPr lang="ru-RU" dirty="0" smtClean="0"/>
              <a:t>;</a:t>
            </a:r>
          </a:p>
          <a:p>
            <a:r>
              <a:rPr lang="ru-RU" b="1" dirty="0"/>
              <a:t>«Смятение»</a:t>
            </a:r>
            <a:r>
              <a:rPr lang="ru-RU" dirty="0"/>
              <a:t>, создаваемое одновременно </a:t>
            </a:r>
            <a:r>
              <a:rPr lang="ru-RU" dirty="0" smtClean="0"/>
              <a:t>сужением </a:t>
            </a:r>
            <a:r>
              <a:rPr lang="ru-RU" dirty="0"/>
              <a:t>сознания и побуждением к действию</a:t>
            </a:r>
            <a:r>
              <a:rPr lang="ru-RU" dirty="0" smtClean="0"/>
              <a:t>;</a:t>
            </a:r>
          </a:p>
          <a:p>
            <a:r>
              <a:rPr lang="ru-RU" b="1" dirty="0"/>
              <a:t>«</a:t>
            </a:r>
            <a:r>
              <a:rPr lang="ru-RU" b="1" dirty="0" smtClean="0"/>
              <a:t>Давление»</a:t>
            </a:r>
            <a:r>
              <a:rPr lang="ru-RU" dirty="0" smtClean="0"/>
              <a:t>.</a:t>
            </a:r>
          </a:p>
          <a:p>
            <a:pPr marL="109728" indent="0">
              <a:buNone/>
            </a:pPr>
            <a:r>
              <a:rPr lang="ru-RU" i="1" dirty="0"/>
              <a:t>В</a:t>
            </a:r>
            <a:r>
              <a:rPr lang="ru-RU" i="1" dirty="0" smtClean="0"/>
              <a:t>ажно вывести </a:t>
            </a:r>
            <a:r>
              <a:rPr lang="ru-RU" i="1" dirty="0"/>
              <a:t>человека за пределы суицидального куба, ослабив боль, смятение, негативное давление внешнего или внутреннего окружения.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76558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71600" y="44624"/>
            <a:ext cx="7715200" cy="114300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Когнитивный подход к самоубийству </a:t>
            </a:r>
            <a:r>
              <a:rPr lang="ru-RU" sz="2700" dirty="0" smtClean="0"/>
              <a:t>- </a:t>
            </a:r>
            <a:r>
              <a:rPr lang="ru-RU" sz="2700" dirty="0" smtClean="0">
                <a:effectLst/>
              </a:rPr>
              <a:t>концепция </a:t>
            </a:r>
            <a:r>
              <a:rPr lang="en-US" sz="2700" dirty="0" smtClean="0">
                <a:effectLst/>
              </a:rPr>
              <a:t>A</a:t>
            </a:r>
            <a:r>
              <a:rPr lang="ru-RU" sz="2700" dirty="0" smtClean="0">
                <a:effectLst/>
              </a:rPr>
              <a:t>.</a:t>
            </a:r>
            <a:r>
              <a:rPr lang="en-US" sz="2700" dirty="0" smtClean="0">
                <a:effectLst/>
              </a:rPr>
              <a:t> </a:t>
            </a:r>
            <a:r>
              <a:rPr lang="en-US" sz="2700" dirty="0">
                <a:effectLst/>
              </a:rPr>
              <a:t>A. </a:t>
            </a:r>
            <a:r>
              <a:rPr lang="en-US" sz="2700" dirty="0" err="1">
                <a:effectLst/>
              </a:rPr>
              <a:t>Leenaars</a:t>
            </a:r>
            <a:r>
              <a:rPr lang="en-US" sz="2700" dirty="0">
                <a:effectLst/>
              </a:rPr>
              <a:t> </a:t>
            </a:r>
            <a:r>
              <a:rPr lang="ru-RU" sz="2700" dirty="0">
                <a:effectLst/>
              </a:rPr>
              <a:t>(1988)</a:t>
            </a:r>
            <a:endParaRPr lang="ru-RU" sz="2700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971600" y="1124744"/>
            <a:ext cx="8064896" cy="5472608"/>
          </a:xfrm>
        </p:spPr>
        <p:txBody>
          <a:bodyPr>
            <a:noAutofit/>
          </a:bodyPr>
          <a:lstStyle/>
          <a:p>
            <a:pPr lvl="0"/>
            <a:r>
              <a:rPr lang="ru-RU" sz="2000" b="1" dirty="0" smtClean="0"/>
              <a:t>Подросток </a:t>
            </a:r>
            <a:r>
              <a:rPr lang="ru-RU" sz="2000" b="1" dirty="0"/>
              <a:t>чувствует безнадежность и беспомощность перед </a:t>
            </a:r>
            <a:r>
              <a:rPr lang="ru-RU" sz="2000" b="1" dirty="0" smtClean="0"/>
              <a:t>имеющейся </a:t>
            </a:r>
            <a:r>
              <a:rPr lang="ru-RU" sz="2000" b="1" dirty="0"/>
              <a:t>травмой.</a:t>
            </a:r>
          </a:p>
          <a:p>
            <a:pPr lvl="0"/>
            <a:r>
              <a:rPr lang="ru-RU" sz="2000" b="1" dirty="0"/>
              <a:t>Подросток</a:t>
            </a:r>
            <a:r>
              <a:rPr lang="ru-RU" sz="2000" dirty="0" smtClean="0"/>
              <a:t> </a:t>
            </a:r>
            <a:r>
              <a:rPr lang="ru-RU" sz="2000" dirty="0"/>
              <a:t>испытывает трудности во взаимоотношениях с другими людьми, что ведет к </a:t>
            </a:r>
            <a:r>
              <a:rPr lang="ru-RU" sz="2000" dirty="0" err="1"/>
              <a:t>фрустрированию</a:t>
            </a:r>
            <a:r>
              <a:rPr lang="ru-RU" sz="2000" dirty="0"/>
              <a:t> его потребности в других людях.</a:t>
            </a:r>
          </a:p>
          <a:p>
            <a:pPr lvl="0"/>
            <a:r>
              <a:rPr lang="ru-RU" sz="2000" b="1" dirty="0"/>
              <a:t>Подросток обращает на себя даже импульсы гнева (в том числе и </a:t>
            </a:r>
            <a:r>
              <a:rPr lang="ru-RU" sz="2000" b="1" dirty="0" err="1"/>
              <a:t>гомицидные</a:t>
            </a:r>
            <a:r>
              <a:rPr lang="ru-RU" sz="2000" b="1" dirty="0"/>
              <a:t>) по отношению к другому.</a:t>
            </a:r>
          </a:p>
          <a:p>
            <a:pPr lvl="0"/>
            <a:r>
              <a:rPr lang="ru-RU" sz="2000" b="1" dirty="0"/>
              <a:t>Подросток</a:t>
            </a:r>
            <a:r>
              <a:rPr lang="ru-RU" sz="2000" dirty="0" smtClean="0"/>
              <a:t> </a:t>
            </a:r>
            <a:r>
              <a:rPr lang="ru-RU" sz="2000" dirty="0"/>
              <a:t>обладает пониженными способностями </a:t>
            </a:r>
            <a:r>
              <a:rPr lang="ru-RU" sz="2000" dirty="0" smtClean="0"/>
              <a:t>приспосабливаться </a:t>
            </a:r>
            <a:r>
              <a:rPr lang="ru-RU" sz="2000" dirty="0"/>
              <a:t>к трудностям.</a:t>
            </a:r>
          </a:p>
          <a:p>
            <a:pPr lvl="0"/>
            <a:r>
              <a:rPr lang="ru-RU" sz="2000" b="1" dirty="0"/>
              <a:t>Подросток</a:t>
            </a:r>
            <a:r>
              <a:rPr lang="ru-RU" sz="2000" dirty="0" smtClean="0"/>
              <a:t> </a:t>
            </a:r>
            <a:r>
              <a:rPr lang="ru-RU" sz="2000" dirty="0"/>
              <a:t>имеет хроническую историю потерь и неудач.</a:t>
            </a:r>
          </a:p>
          <a:p>
            <a:pPr lvl="0"/>
            <a:r>
              <a:rPr lang="ru-RU" sz="2000" b="1" dirty="0"/>
              <a:t>Подросток</a:t>
            </a:r>
            <a:r>
              <a:rPr lang="ru-RU" sz="2000" dirty="0" smtClean="0"/>
              <a:t> </a:t>
            </a:r>
            <a:r>
              <a:rPr lang="ru-RU" sz="2000" dirty="0"/>
              <a:t>показывает малые возможности развивать </a:t>
            </a:r>
            <a:r>
              <a:rPr lang="ru-RU" sz="2000" dirty="0" smtClean="0"/>
              <a:t>конструктивные </a:t>
            </a:r>
            <a:r>
              <a:rPr lang="ru-RU" sz="2000" dirty="0"/>
              <a:t>и зрелые тенденции его личности.</a:t>
            </a:r>
          </a:p>
          <a:p>
            <a:r>
              <a:rPr lang="ru-RU" sz="2000" b="1" dirty="0"/>
              <a:t>Подросток</a:t>
            </a:r>
            <a:r>
              <a:rPr lang="ru-RU" sz="2000" dirty="0" smtClean="0"/>
              <a:t> </a:t>
            </a:r>
            <a:r>
              <a:rPr lang="ru-RU" sz="2000" dirty="0"/>
              <a:t>обнаруживает </a:t>
            </a:r>
            <a:r>
              <a:rPr lang="ru-RU" sz="2000" dirty="0" smtClean="0"/>
              <a:t>ригидность </a:t>
            </a:r>
            <a:r>
              <a:rPr lang="ru-RU" sz="2000" dirty="0"/>
              <a:t>мышления, его узкий фокус и невозможность выработки альтернативы по отношению к суициду.</a:t>
            </a:r>
          </a:p>
        </p:txBody>
      </p:sp>
    </p:spTree>
    <p:extLst>
      <p:ext uri="{BB962C8B-B14F-4D97-AF65-F5344CB8AC3E}">
        <p14:creationId xmlns:p14="http://schemas.microsoft.com/office/powerpoint/2010/main" val="10574958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15616" y="116632"/>
            <a:ext cx="7581528" cy="864096"/>
          </a:xfrm>
        </p:spPr>
        <p:txBody>
          <a:bodyPr>
            <a:normAutofit/>
          </a:bodyPr>
          <a:lstStyle/>
          <a:p>
            <a:r>
              <a:rPr lang="ru-RU" dirty="0">
                <a:effectLst/>
              </a:rPr>
              <a:t>К</a:t>
            </a:r>
            <a:r>
              <a:rPr lang="ru-RU" dirty="0" smtClean="0">
                <a:effectLst/>
              </a:rPr>
              <a:t>онцепция А. Бека </a:t>
            </a:r>
            <a:r>
              <a:rPr lang="ru-RU" sz="3600" dirty="0" smtClean="0">
                <a:effectLst/>
              </a:rPr>
              <a:t>(</a:t>
            </a:r>
            <a:r>
              <a:rPr lang="en-US" sz="3600" dirty="0" smtClean="0">
                <a:effectLst/>
              </a:rPr>
              <a:t>Aaron Beck</a:t>
            </a:r>
            <a:r>
              <a:rPr lang="ru-RU" sz="3600" dirty="0" smtClean="0">
                <a:effectLst/>
              </a:rPr>
              <a:t>)</a:t>
            </a:r>
            <a:endParaRPr lang="ru-RU" sz="3600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43608" y="1268760"/>
            <a:ext cx="7992888" cy="5400600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ru-RU" dirty="0"/>
              <a:t>Суицид связан с депрессией. Критическая связь между ними — </a:t>
            </a:r>
            <a:r>
              <a:rPr lang="ru-RU" dirty="0" smtClean="0"/>
              <a:t>чувство </a:t>
            </a:r>
            <a:r>
              <a:rPr lang="ru-RU" dirty="0"/>
              <a:t>безнадежности.</a:t>
            </a:r>
          </a:p>
          <a:p>
            <a:pPr lvl="0"/>
            <a:r>
              <a:rPr lang="ru-RU" dirty="0" err="1" smtClean="0"/>
              <a:t>Суицидент</a:t>
            </a:r>
            <a:r>
              <a:rPr lang="ru-RU" dirty="0" smtClean="0"/>
              <a:t> </a:t>
            </a:r>
            <a:r>
              <a:rPr lang="ru-RU" dirty="0"/>
              <a:t>рассматривает </a:t>
            </a:r>
            <a:r>
              <a:rPr lang="ru-RU" b="1" dirty="0"/>
              <a:t>будущее негативно </a:t>
            </a:r>
            <a:r>
              <a:rPr lang="ru-RU" dirty="0"/>
              <a:t>и часто </a:t>
            </a:r>
            <a:r>
              <a:rPr lang="ru-RU" dirty="0" smtClean="0"/>
              <a:t>нереалистично</a:t>
            </a:r>
            <a:r>
              <a:rPr lang="ru-RU" dirty="0"/>
              <a:t>. Он/она ожидают больших страданий, большей фрустрации и депривации.</a:t>
            </a:r>
          </a:p>
          <a:p>
            <a:pPr lvl="0"/>
            <a:r>
              <a:rPr lang="ru-RU" dirty="0" err="1"/>
              <a:t>Суицидент</a:t>
            </a:r>
            <a:r>
              <a:rPr lang="ru-RU" dirty="0"/>
              <a:t> рассматривает </a:t>
            </a:r>
            <a:r>
              <a:rPr lang="ru-RU" b="1" dirty="0"/>
              <a:t>себя негативно </a:t>
            </a:r>
            <a:r>
              <a:rPr lang="ru-RU" dirty="0"/>
              <a:t>и нереалистично (как неизлечимого, беспомощного). </a:t>
            </a:r>
            <a:r>
              <a:rPr lang="ru-RU" b="1" dirty="0"/>
              <a:t>Критика по отношению к себе, </a:t>
            </a:r>
            <a:r>
              <a:rPr lang="ru-RU" b="1" dirty="0" smtClean="0"/>
              <a:t>чувство </a:t>
            </a:r>
            <a:r>
              <a:rPr lang="ru-RU" b="1" dirty="0"/>
              <a:t>вины и сожаления связаны с низкой самооценкой.</a:t>
            </a:r>
          </a:p>
          <a:p>
            <a:pPr lvl="0"/>
            <a:r>
              <a:rPr lang="ru-RU" dirty="0" err="1"/>
              <a:t>Суицидент</a:t>
            </a:r>
            <a:r>
              <a:rPr lang="ru-RU" dirty="0"/>
              <a:t> рассматривает себя как лишенного чего-то. Возникают мысли </a:t>
            </a:r>
            <a:r>
              <a:rPr lang="ru-RU" b="1" dirty="0"/>
              <a:t>об одиночестве, ненужности</a:t>
            </a:r>
            <a:r>
              <a:rPr lang="ru-RU" dirty="0"/>
              <a:t> и материальной </a:t>
            </a:r>
            <a:r>
              <a:rPr lang="ru-RU" dirty="0" smtClean="0"/>
              <a:t>необеспеченности.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92136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504" y="116632"/>
            <a:ext cx="8856984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 smtClean="0"/>
              <a:t>Бихевиоральный</a:t>
            </a:r>
            <a:r>
              <a:rPr lang="ru-RU" dirty="0" smtClean="0"/>
              <a:t> подход к самоубийству </a:t>
            </a:r>
            <a:r>
              <a:rPr lang="ru-RU" sz="3100" dirty="0" smtClean="0"/>
              <a:t>(</a:t>
            </a:r>
            <a:r>
              <a:rPr lang="ru-RU" sz="3100" dirty="0" smtClean="0">
                <a:effectLst/>
              </a:rPr>
              <a:t>концепция </a:t>
            </a:r>
            <a:r>
              <a:rPr lang="en-US" sz="3100" dirty="0">
                <a:effectLst/>
              </a:rPr>
              <a:t>D. </a:t>
            </a:r>
            <a:r>
              <a:rPr lang="en-US" sz="3100" dirty="0" smtClean="0">
                <a:effectLst/>
              </a:rPr>
              <a:t>Lester</a:t>
            </a:r>
            <a:r>
              <a:rPr lang="ru-RU" sz="3100" dirty="0" smtClean="0">
                <a:effectLst/>
              </a:rPr>
              <a:t>)</a:t>
            </a:r>
            <a:r>
              <a:rPr lang="ru-RU" sz="3100" dirty="0" smtClean="0"/>
              <a:t> </a:t>
            </a:r>
            <a:endParaRPr lang="ru-RU" sz="3100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83568" y="1124744"/>
            <a:ext cx="8352928" cy="5544616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ru-RU" b="1" dirty="0"/>
              <a:t>Суицид — это поведение, которому выучиваются. Детские пережи­вания или окружение формируют человека с суицидальными </a:t>
            </a:r>
            <a:r>
              <a:rPr lang="ru-RU" b="1" dirty="0" smtClean="0"/>
              <a:t>тен­денциями.</a:t>
            </a:r>
          </a:p>
          <a:p>
            <a:pPr lvl="0"/>
            <a:r>
              <a:rPr lang="ru-RU" dirty="0" smtClean="0"/>
              <a:t>Для </a:t>
            </a:r>
            <a:r>
              <a:rPr lang="ru-RU" dirty="0"/>
              <a:t>суицида критическим является переживание наказания </a:t>
            </a:r>
            <a:r>
              <a:rPr lang="ru-RU" dirty="0" smtClean="0"/>
              <a:t>ребенком </a:t>
            </a:r>
            <a:r>
              <a:rPr lang="ru-RU" dirty="0"/>
              <a:t>в процессе его воспитания. В первую </a:t>
            </a:r>
            <a:r>
              <a:rPr lang="ru-RU" dirty="0" smtClean="0"/>
              <a:t>очередь, </a:t>
            </a:r>
            <a:r>
              <a:rPr lang="ru-RU" b="1" dirty="0" smtClean="0"/>
              <a:t>подросток</a:t>
            </a:r>
            <a:r>
              <a:rPr lang="ru-RU" dirty="0" smtClean="0"/>
              <a:t> </a:t>
            </a:r>
            <a:r>
              <a:rPr lang="ru-RU" dirty="0"/>
              <a:t>учится подавлять </a:t>
            </a:r>
            <a:r>
              <a:rPr lang="ru-RU" dirty="0" err="1"/>
              <a:t>гетероагрессию</a:t>
            </a:r>
            <a:r>
              <a:rPr lang="ru-RU" dirty="0"/>
              <a:t> и обращать ее на себя.</a:t>
            </a:r>
          </a:p>
          <a:p>
            <a:pPr lvl="0"/>
            <a:r>
              <a:rPr lang="ru-RU" dirty="0"/>
              <a:t>Суицид может быть предсказан на основании основных законов обучения. </a:t>
            </a:r>
            <a:r>
              <a:rPr lang="ru-RU" b="1" dirty="0"/>
              <a:t>Суицид — это сформированное поведение, которое </a:t>
            </a:r>
            <a:r>
              <a:rPr lang="ru-RU" b="1" dirty="0" smtClean="0"/>
              <a:t>поддерживается </a:t>
            </a:r>
            <a:r>
              <a:rPr lang="ru-RU" b="1" dirty="0"/>
              <a:t>окружением.</a:t>
            </a:r>
          </a:p>
          <a:p>
            <a:pPr lvl="0"/>
            <a:r>
              <a:rPr lang="ru-RU" dirty="0" smtClean="0"/>
              <a:t>Суицид </a:t>
            </a:r>
            <a:r>
              <a:rPr lang="ru-RU" dirty="0"/>
              <a:t>может быть усилен (закреплен) многими факторами </a:t>
            </a:r>
            <a:r>
              <a:rPr lang="ru-RU" dirty="0" smtClean="0"/>
              <a:t>окружения </a:t>
            </a:r>
            <a:r>
              <a:rPr lang="ru-RU" dirty="0"/>
              <a:t>(</a:t>
            </a:r>
            <a:r>
              <a:rPr lang="ru-RU" dirty="0" err="1"/>
              <a:t>субкультуральными</a:t>
            </a:r>
            <a:r>
              <a:rPr lang="ru-RU" dirty="0"/>
              <a:t> нормами), влиянием </a:t>
            </a:r>
            <a:r>
              <a:rPr lang="en-US" dirty="0" smtClean="0"/>
              <a:t>TV</a:t>
            </a:r>
            <a:r>
              <a:rPr lang="ru-RU" dirty="0" smtClean="0"/>
              <a:t>. 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10179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43608" y="116632"/>
            <a:ext cx="8064896" cy="6552728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ru-RU" sz="3600" b="1" dirty="0"/>
              <a:t>Суицид</a:t>
            </a:r>
            <a:r>
              <a:rPr lang="ru-RU" sz="3600" dirty="0"/>
              <a:t> есть результат неудовлетворенности человеческим </a:t>
            </a:r>
            <a:r>
              <a:rPr lang="ru-RU" sz="3600" dirty="0" smtClean="0"/>
              <a:t>состоянием </a:t>
            </a:r>
            <a:r>
              <a:rPr lang="ru-RU" sz="3600" dirty="0"/>
              <a:t>и хронической депрессии с безнадежностью и </a:t>
            </a:r>
            <a:r>
              <a:rPr lang="ru-RU" sz="3600" dirty="0" smtClean="0"/>
              <a:t>невозможностью </a:t>
            </a:r>
            <a:r>
              <a:rPr lang="ru-RU" sz="3600" dirty="0"/>
              <a:t>управления </a:t>
            </a:r>
            <a:r>
              <a:rPr lang="ru-RU" sz="3600" dirty="0" smtClean="0"/>
              <a:t>состоянием.</a:t>
            </a:r>
            <a:endParaRPr lang="ru-RU" sz="3600" dirty="0"/>
          </a:p>
          <a:p>
            <a:r>
              <a:rPr lang="ru-RU" sz="3600" b="1" dirty="0" err="1" smtClean="0"/>
              <a:t>Суициденты</a:t>
            </a:r>
            <a:r>
              <a:rPr lang="ru-RU" sz="3600" dirty="0" smtClean="0"/>
              <a:t> </a:t>
            </a:r>
            <a:r>
              <a:rPr lang="ru-RU" sz="3600" dirty="0"/>
              <a:t>обычно пытались адаптироваться или изолироваться способами, которые сами по себе деструктивны (алкоголизм, нар­комания, половые эксцессы, суицидальные попытки). </a:t>
            </a:r>
            <a:endParaRPr lang="ru-RU" sz="3600" dirty="0" smtClean="0"/>
          </a:p>
          <a:p>
            <a:r>
              <a:rPr lang="ru-RU" sz="3600" b="1" dirty="0" err="1" smtClean="0"/>
              <a:t>Суицидент</a:t>
            </a:r>
            <a:r>
              <a:rPr lang="ru-RU" sz="3600" dirty="0" smtClean="0"/>
              <a:t> </a:t>
            </a:r>
            <a:r>
              <a:rPr lang="ru-RU" sz="3600" dirty="0"/>
              <a:t>в большой степени рационален с целью избегания чего- то (боли, несчастий, безнадежности и т. п.). </a:t>
            </a:r>
            <a:endParaRPr lang="ru-RU" sz="3600" dirty="0" smtClean="0"/>
          </a:p>
          <a:p>
            <a:r>
              <a:rPr lang="ru-RU" sz="3600" b="1" dirty="0" smtClean="0"/>
              <a:t>Суициденты</a:t>
            </a:r>
            <a:r>
              <a:rPr lang="ru-RU" sz="3600" dirty="0" smtClean="0"/>
              <a:t> </a:t>
            </a:r>
            <a:r>
              <a:rPr lang="ru-RU" sz="3600" dirty="0"/>
              <a:t>характеризуются тем, что они не смогли разрешить определенные задачи, встретившиеся на тех или иных фазах их </a:t>
            </a:r>
            <a:r>
              <a:rPr lang="ru-RU" sz="3600" dirty="0" smtClean="0"/>
              <a:t>жизненного </a:t>
            </a:r>
            <a:r>
              <a:rPr lang="ru-RU" sz="3600" dirty="0"/>
              <a:t>пути.</a:t>
            </a:r>
          </a:p>
          <a:p>
            <a:r>
              <a:rPr lang="ru-RU" sz="3600" b="1" dirty="0"/>
              <a:t>Суициденты имели раннюю травму или происходили из семей со </a:t>
            </a:r>
            <a:r>
              <a:rPr lang="ru-RU" sz="3600" b="1" dirty="0" smtClean="0"/>
              <a:t>многими </a:t>
            </a:r>
            <a:r>
              <a:rPr lang="ru-RU" sz="3600" b="1" dirty="0"/>
              <a:t>проблемами, особенно сконцентрированными вокруг отцов</a:t>
            </a:r>
            <a:r>
              <a:rPr lang="ru-RU" sz="3600" dirty="0"/>
              <a:t>. </a:t>
            </a:r>
            <a:endParaRPr lang="ru-RU" sz="3600" dirty="0" smtClean="0"/>
          </a:p>
        </p:txBody>
      </p:sp>
    </p:spTree>
    <p:extLst>
      <p:ext uri="{BB962C8B-B14F-4D97-AF65-F5344CB8AC3E}">
        <p14:creationId xmlns:p14="http://schemas.microsoft.com/office/powerpoint/2010/main" val="7793475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504" y="0"/>
            <a:ext cx="8856984" cy="1124744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Самоубийство как утрата </a:t>
            </a:r>
            <a:br>
              <a:rPr lang="ru-RU" sz="2800" dirty="0" smtClean="0"/>
            </a:br>
            <a:r>
              <a:rPr lang="ru-RU" sz="2800" dirty="0" smtClean="0"/>
              <a:t>«рефлекса цели» И.П. Павлов </a:t>
            </a:r>
            <a:endParaRPr lang="ru-RU" sz="2800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43608" y="1196752"/>
            <a:ext cx="7920880" cy="5472608"/>
          </a:xfrm>
        </p:spPr>
        <p:txBody>
          <a:bodyPr>
            <a:normAutofit fontScale="85000" lnSpcReduction="10000"/>
          </a:bodyPr>
          <a:lstStyle/>
          <a:p>
            <a:pPr marL="109728" indent="0">
              <a:buNone/>
            </a:pPr>
            <a:r>
              <a:rPr lang="ru-RU" dirty="0"/>
              <a:t>Суицидальное поведение у подростков часто объясняется тем, что молодые люди, не имея достаточного жизненного опыта, не в состоянии правильно </a:t>
            </a:r>
            <a:r>
              <a:rPr lang="ru-RU" b="1" dirty="0"/>
              <a:t>определить цель своей жизни и наметить пути ее достижения</a:t>
            </a:r>
            <a:r>
              <a:rPr lang="ru-RU" dirty="0"/>
              <a:t>. </a:t>
            </a:r>
            <a:endParaRPr lang="ru-RU" dirty="0" smtClean="0"/>
          </a:p>
          <a:p>
            <a:pPr marL="109728" indent="0">
              <a:buNone/>
            </a:pPr>
            <a:r>
              <a:rPr lang="ru-RU" dirty="0" smtClean="0"/>
              <a:t>И.П</a:t>
            </a:r>
            <a:r>
              <a:rPr lang="ru-RU" dirty="0"/>
              <a:t>. Павлов объяснял самоубийство </a:t>
            </a:r>
            <a:r>
              <a:rPr lang="ru-RU" b="1" dirty="0"/>
              <a:t>утратой "рефлекса цели".</a:t>
            </a:r>
            <a:r>
              <a:rPr lang="ru-RU" dirty="0"/>
              <a:t> В связи с этим он писал: </a:t>
            </a:r>
            <a:endParaRPr lang="ru-RU" dirty="0" smtClean="0"/>
          </a:p>
          <a:p>
            <a:pPr marL="109728" indent="0">
              <a:buNone/>
            </a:pPr>
            <a:r>
              <a:rPr lang="ru-RU" dirty="0" smtClean="0"/>
              <a:t>"Жизнь </a:t>
            </a:r>
            <a:r>
              <a:rPr lang="ru-RU" dirty="0"/>
              <a:t>только для того красива и сильна, кто всю жизнь стремится к постоянно достигаемой, но никогда недостижимой </a:t>
            </a:r>
            <a:r>
              <a:rPr lang="ru-RU" dirty="0" smtClean="0"/>
              <a:t>цели или наоборот</a:t>
            </a:r>
            <a:r>
              <a:rPr lang="ru-RU" dirty="0"/>
              <a:t>, жизнь перестает привязывать к себе, как только исчезает цель. </a:t>
            </a:r>
            <a:r>
              <a:rPr lang="ru-RU" b="1" dirty="0"/>
              <a:t>Разве мы не читаем весьма часто в записках, оставленных самоубийцами, что они прекращают жизнь потому, что она </a:t>
            </a:r>
            <a:r>
              <a:rPr lang="ru-RU" b="1" dirty="0" smtClean="0"/>
              <a:t>бесцельна".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1411864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481328"/>
            <a:ext cx="8507288" cy="4972008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В рамках этой теории три конструкта являются основополагающими: два непосредственно связаны с желанием умереть – </a:t>
            </a:r>
            <a:r>
              <a:rPr lang="ru-RU" b="1" dirty="0" err="1"/>
              <a:t>брошенность</a:t>
            </a:r>
            <a:r>
              <a:rPr lang="ru-RU" b="1" dirty="0"/>
              <a:t> и восприятие себя как бремени для близких</a:t>
            </a:r>
            <a:r>
              <a:rPr lang="ru-RU" dirty="0"/>
              <a:t>, и один с возможностью совершить самоубийство – </a:t>
            </a:r>
            <a:r>
              <a:rPr lang="ru-RU" b="1" dirty="0"/>
              <a:t>приобретённая возможность совершения суицида</a:t>
            </a:r>
            <a:r>
              <a:rPr lang="ru-RU" dirty="0"/>
              <a:t>. </a:t>
            </a:r>
            <a:endParaRPr lang="en-US" dirty="0" smtClean="0"/>
          </a:p>
          <a:p>
            <a:r>
              <a:rPr lang="ru-RU" dirty="0" smtClean="0"/>
              <a:t>Теория </a:t>
            </a:r>
            <a:r>
              <a:rPr lang="ru-RU" dirty="0"/>
              <a:t>также включает описание отношений между этими конструктами в форме четырёх гипотез, и на их основе рисует типичную схему развития суицидальных намерений и способности совершения суицидальных действий.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100" dirty="0" err="1">
                <a:effectLst/>
              </a:rPr>
              <a:t>Интерперсональная</a:t>
            </a:r>
            <a:r>
              <a:rPr lang="ru-RU" sz="3100" dirty="0">
                <a:effectLst/>
              </a:rPr>
              <a:t> теория суицида</a:t>
            </a:r>
            <a:br>
              <a:rPr lang="ru-RU" sz="3100" dirty="0">
                <a:effectLst/>
              </a:rPr>
            </a:br>
            <a:r>
              <a:rPr lang="en-US" sz="2000" dirty="0">
                <a:effectLst/>
              </a:rPr>
              <a:t>Kimberly A. Van </a:t>
            </a:r>
            <a:r>
              <a:rPr lang="en-US" sz="2000" dirty="0" err="1">
                <a:effectLst/>
              </a:rPr>
              <a:t>Orden</a:t>
            </a:r>
            <a:r>
              <a:rPr lang="en-US" sz="2000" dirty="0">
                <a:effectLst/>
              </a:rPr>
              <a:t>, Tracy K. Witte, Kelly C. </a:t>
            </a:r>
            <a:r>
              <a:rPr lang="en-US" sz="2000" dirty="0" err="1">
                <a:effectLst/>
              </a:rPr>
              <a:t>Cukrowicz</a:t>
            </a:r>
            <a:r>
              <a:rPr lang="en-US" sz="2000" dirty="0">
                <a:effectLst/>
              </a:rPr>
              <a:t>, Scott Braithwaite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1911871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99592" y="274638"/>
            <a:ext cx="8244408" cy="994122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Социологическая концепция</a:t>
            </a:r>
            <a:r>
              <a:rPr lang="ru-RU" dirty="0" smtClean="0"/>
              <a:t> </a:t>
            </a:r>
            <a:r>
              <a:rPr lang="ru-RU" sz="2400" dirty="0" smtClean="0"/>
              <a:t>(</a:t>
            </a:r>
            <a:r>
              <a:rPr lang="ru-RU" sz="3100" b="0" dirty="0" smtClean="0">
                <a:effectLst/>
              </a:rPr>
              <a:t>Э</a:t>
            </a:r>
            <a:r>
              <a:rPr lang="ru-RU" sz="3100" b="0" dirty="0">
                <a:effectLst/>
              </a:rPr>
              <a:t>. </a:t>
            </a:r>
            <a:r>
              <a:rPr lang="ru-RU" sz="3100" b="0" dirty="0" smtClean="0">
                <a:effectLst/>
              </a:rPr>
              <a:t>Дюркгейм)</a:t>
            </a:r>
            <a:endParaRPr lang="ru-RU" sz="3100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115616" y="1447800"/>
            <a:ext cx="7818072" cy="4800600"/>
          </a:xfrm>
        </p:spPr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ru-RU" sz="3600" dirty="0"/>
              <a:t>Смысл его теории заключен в целостном рассмотрении соответствующего общества и его культуры в </a:t>
            </a:r>
            <a:r>
              <a:rPr lang="ru-RU" sz="3600" dirty="0" smtClean="0"/>
              <a:t>качестве </a:t>
            </a:r>
            <a:r>
              <a:rPr lang="ru-RU" sz="3600" dirty="0"/>
              <a:t>причин самоубийств. </a:t>
            </a:r>
          </a:p>
        </p:txBody>
      </p:sp>
    </p:spTree>
    <p:extLst>
      <p:ext uri="{BB962C8B-B14F-4D97-AF65-F5344CB8AC3E}">
        <p14:creationId xmlns:p14="http://schemas.microsoft.com/office/powerpoint/2010/main" val="13577644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err="1" smtClean="0">
                <a:effectLst/>
              </a:rPr>
              <a:t>Интерперсональная</a:t>
            </a:r>
            <a:r>
              <a:rPr lang="ru-RU" sz="2400" dirty="0" smtClean="0">
                <a:effectLst/>
              </a:rPr>
              <a:t> теория </a:t>
            </a:r>
            <a:r>
              <a:rPr lang="ru-RU" sz="2400" dirty="0">
                <a:effectLst/>
              </a:rPr>
              <a:t>суицида</a:t>
            </a:r>
            <a:r>
              <a:rPr lang="ru-RU" sz="1800" dirty="0">
                <a:effectLst/>
              </a:rPr>
              <a:t/>
            </a:r>
            <a:br>
              <a:rPr lang="ru-RU" sz="1800" dirty="0">
                <a:effectLst/>
              </a:rPr>
            </a:br>
            <a:r>
              <a:rPr lang="en-US" sz="1400" dirty="0">
                <a:effectLst/>
              </a:rPr>
              <a:t>Kimberly A. Van </a:t>
            </a:r>
            <a:r>
              <a:rPr lang="en-US" sz="1400" dirty="0" err="1">
                <a:effectLst/>
              </a:rPr>
              <a:t>Orden</a:t>
            </a:r>
            <a:r>
              <a:rPr lang="en-US" sz="1400" dirty="0">
                <a:effectLst/>
              </a:rPr>
              <a:t>, Tracy K. Witte, Kelly C. </a:t>
            </a:r>
            <a:r>
              <a:rPr lang="en-US" sz="1400" dirty="0" err="1">
                <a:effectLst/>
              </a:rPr>
              <a:t>Cukrowicz</a:t>
            </a:r>
            <a:r>
              <a:rPr lang="en-US" sz="1400" dirty="0">
                <a:effectLst/>
              </a:rPr>
              <a:t>, Scott </a:t>
            </a:r>
            <a:r>
              <a:rPr lang="en-US" sz="1400" dirty="0" smtClean="0">
                <a:effectLst/>
              </a:rPr>
              <a:t>Braithwaite </a:t>
            </a:r>
            <a:endParaRPr lang="ru-RU" sz="14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0242571"/>
              </p:ext>
            </p:extLst>
          </p:nvPr>
        </p:nvGraphicFramePr>
        <p:xfrm>
          <a:off x="457200" y="1196752"/>
          <a:ext cx="8229600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50"/>
          <p:cNvSpPr>
            <a:spLocks noChangeArrowheads="1"/>
          </p:cNvSpPr>
          <p:nvPr/>
        </p:nvSpPr>
        <p:spPr bwMode="auto">
          <a:xfrm>
            <a:off x="3203848" y="1412776"/>
            <a:ext cx="1990725" cy="457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>
                <a:effectLst/>
                <a:latin typeface="Calibri"/>
                <a:ea typeface="Times New Roman"/>
                <a:cs typeface="Times New Roman"/>
              </a:rPr>
              <a:t>Желание смерти</a:t>
            </a:r>
            <a:endParaRPr lang="ru-RU" sz="1100" dirty="0">
              <a:effectLst/>
              <a:latin typeface="Calibri"/>
              <a:ea typeface="Times New Roman"/>
              <a:cs typeface="Times New Roman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3995936" y="1869976"/>
            <a:ext cx="203274" cy="8389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52"/>
          <p:cNvSpPr>
            <a:spLocks noChangeArrowheads="1"/>
          </p:cNvSpPr>
          <p:nvPr/>
        </p:nvSpPr>
        <p:spPr bwMode="auto">
          <a:xfrm>
            <a:off x="5580112" y="5949280"/>
            <a:ext cx="3514725" cy="6477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400" b="1">
                <a:effectLst/>
                <a:latin typeface="Calibri"/>
                <a:ea typeface="Times New Roman"/>
                <a:cs typeface="Times New Roman"/>
              </a:rPr>
              <a:t>Завершённые/не завершённые истинные суициды</a:t>
            </a:r>
            <a:endParaRPr lang="ru-RU" sz="1100">
              <a:effectLst/>
              <a:latin typeface="Calibri"/>
              <a:ea typeface="Times New Roman"/>
              <a:cs typeface="Times New Roman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flipH="1" flipV="1">
            <a:off x="4097573" y="3573016"/>
            <a:ext cx="3239901" cy="23762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224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548680"/>
            <a:ext cx="6192688" cy="630932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44624"/>
            <a:ext cx="8856984" cy="576064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Параметры и индикаторы восприятия себя как бремени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605320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692696"/>
            <a:ext cx="6624736" cy="604867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sz="3100" dirty="0" smtClean="0"/>
              <a:t>Параметры и индикаторы </a:t>
            </a:r>
            <a:r>
              <a:rPr lang="ru-RU" sz="3100" dirty="0" err="1" smtClean="0"/>
              <a:t>брошенности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2788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3" y="2191849"/>
            <a:ext cx="9036496" cy="4653136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504" y="0"/>
            <a:ext cx="9036496" cy="2132856"/>
          </a:xfrm>
        </p:spPr>
        <p:txBody>
          <a:bodyPr>
            <a:noAutofit/>
          </a:bodyPr>
          <a:lstStyle/>
          <a:p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ru-RU" sz="1200" dirty="0" smtClean="0"/>
              <a:t>Н1 </a:t>
            </a:r>
            <a:r>
              <a:rPr lang="ru-RU" sz="1200" dirty="0"/>
              <a:t>Чувство </a:t>
            </a:r>
            <a:r>
              <a:rPr lang="ru-RU" sz="1200" dirty="0" err="1"/>
              <a:t>брошенности</a:t>
            </a:r>
            <a:r>
              <a:rPr lang="ru-RU" sz="1200" dirty="0"/>
              <a:t> и восприятие себя как бремени являются центральными и достаточными причинами пассивных суицидальных намерений.</a:t>
            </a:r>
            <a:br>
              <a:rPr lang="ru-RU" sz="1200" dirty="0"/>
            </a:br>
            <a:r>
              <a:rPr lang="ru-RU" sz="1200" dirty="0"/>
              <a:t>Н2    Одновременное присутствие чувства </a:t>
            </a:r>
            <a:r>
              <a:rPr lang="ru-RU" sz="1200" dirty="0" err="1"/>
              <a:t>брошенности</a:t>
            </a:r>
            <a:r>
              <a:rPr lang="ru-RU" sz="1200" dirty="0"/>
              <a:t> и восприятия себя как бремени, при восприятии такого положения дел как стабильного и неизменного (то есть, чувство безнадёжности по отношению к вышеуказанным состояниям) является центральной и достаточной причиной активного желания смерти.</a:t>
            </a:r>
            <a:br>
              <a:rPr lang="ru-RU" sz="1200" dirty="0"/>
            </a:br>
            <a:r>
              <a:rPr lang="ru-RU" sz="1200" dirty="0"/>
              <a:t>Н3 Одновременное присутствие желания смерти и слабый страх смерти является состоянием, при котором желание смерти трансформируется в суицидальные намерения.</a:t>
            </a:r>
            <a:br>
              <a:rPr lang="ru-RU" sz="1200" dirty="0"/>
            </a:br>
            <a:r>
              <a:rPr lang="ru-RU" sz="1200" dirty="0"/>
              <a:t>Н4 Истинное суицидальное поведение (завершённые и незавершённые истинные суициды) </a:t>
            </a:r>
            <a:r>
              <a:rPr lang="ru-RU" sz="1200" dirty="0" smtClean="0"/>
              <a:t>появляется </a:t>
            </a:r>
            <a:r>
              <a:rPr lang="ru-RU" sz="1200" dirty="0"/>
              <a:t>на фоне чувства отверженности, восприятия себя как бремени (и безнадёжность относительно обоих этих состояний), слабый страх самоубийства и повышенная толерантность к физической боли</a:t>
            </a:r>
          </a:p>
        </p:txBody>
      </p:sp>
    </p:spTree>
    <p:extLst>
      <p:ext uri="{BB962C8B-B14F-4D97-AF65-F5344CB8AC3E}">
        <p14:creationId xmlns:p14="http://schemas.microsoft.com/office/powerpoint/2010/main" val="321645938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>
                <a:effectLst/>
              </a:rPr>
              <a:t>Клинико-психологический подход к </a:t>
            </a:r>
            <a:r>
              <a:rPr lang="ru-RU" sz="3600" dirty="0" smtClean="0">
                <a:effectLst/>
              </a:rPr>
              <a:t>суициду </a:t>
            </a:r>
            <a:r>
              <a:rPr lang="ru-RU" sz="3100" dirty="0" smtClean="0">
                <a:effectLst/>
              </a:rPr>
              <a:t>(А</a:t>
            </a:r>
            <a:r>
              <a:rPr lang="ru-RU" sz="3100" dirty="0">
                <a:effectLst/>
              </a:rPr>
              <a:t>. Г. </a:t>
            </a:r>
            <a:r>
              <a:rPr lang="ru-RU" sz="3100" dirty="0" err="1" smtClean="0">
                <a:effectLst/>
              </a:rPr>
              <a:t>Амбрумова</a:t>
            </a:r>
            <a:r>
              <a:rPr lang="ru-RU" sz="3100" dirty="0" smtClean="0">
                <a:effectLst/>
              </a:rPr>
              <a:t>)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1196752"/>
            <a:ext cx="8784976" cy="4810539"/>
          </a:xfrm>
        </p:spPr>
        <p:txBody>
          <a:bodyPr>
            <a:normAutofit fontScale="92500"/>
          </a:bodyPr>
          <a:lstStyle/>
          <a:p>
            <a:pPr algn="ctr"/>
            <a:r>
              <a:rPr lang="ru-RU" dirty="0"/>
              <a:t>К</a:t>
            </a:r>
            <a:r>
              <a:rPr lang="ru-RU" dirty="0" smtClean="0"/>
              <a:t>онцепция </a:t>
            </a:r>
            <a:r>
              <a:rPr lang="ru-RU" dirty="0"/>
              <a:t>суицидального поведения как следствия социально-психологической дезадаптации личности в условиях переживаемого </a:t>
            </a:r>
            <a:r>
              <a:rPr lang="ru-RU" dirty="0" err="1"/>
              <a:t>микросоциального</a:t>
            </a:r>
            <a:r>
              <a:rPr lang="ru-RU" dirty="0"/>
              <a:t> </a:t>
            </a:r>
            <a:r>
              <a:rPr lang="ru-RU" dirty="0" smtClean="0"/>
              <a:t>конфликта.</a:t>
            </a:r>
          </a:p>
          <a:p>
            <a:pPr algn="ctr"/>
            <a:r>
              <a:rPr lang="ru-RU" dirty="0" smtClean="0"/>
              <a:t> Суицидальное </a:t>
            </a:r>
            <a:r>
              <a:rPr lang="ru-RU" dirty="0"/>
              <a:t>поведение отнесено к разновидностям </a:t>
            </a:r>
            <a:r>
              <a:rPr lang="ru-RU" dirty="0" err="1" smtClean="0"/>
              <a:t>общеповеденческих</a:t>
            </a:r>
            <a:r>
              <a:rPr lang="ru-RU" dirty="0" smtClean="0"/>
              <a:t> </a:t>
            </a:r>
            <a:r>
              <a:rPr lang="ru-RU" dirty="0"/>
              <a:t>реакций человека в экстремальных ситуа­циях по всему континууму индивидуальных вариаций — от безусловной психической нормы до выражен­ной патологии. </a:t>
            </a:r>
          </a:p>
        </p:txBody>
      </p:sp>
    </p:spTree>
    <p:extLst>
      <p:ext uri="{BB962C8B-B14F-4D97-AF65-F5344CB8AC3E}">
        <p14:creationId xmlns:p14="http://schemas.microsoft.com/office/powerpoint/2010/main" val="31655761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Определение суицидального поведения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1554162"/>
            <a:ext cx="8092008" cy="4971182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b="1" dirty="0" smtClean="0"/>
              <a:t>Суицидальным поведением </a:t>
            </a:r>
            <a:r>
              <a:rPr lang="ru-RU" dirty="0" smtClean="0"/>
              <a:t>называют любые внутренние и внешние формы психических актов, направляемые на представления о лишении себя жизни.</a:t>
            </a:r>
          </a:p>
          <a:p>
            <a:pPr>
              <a:buNone/>
            </a:pPr>
            <a:r>
              <a:rPr lang="ru-RU" b="1" dirty="0" smtClean="0"/>
              <a:t>Внутренние формы </a:t>
            </a:r>
            <a:r>
              <a:rPr lang="ru-RU" dirty="0" smtClean="0"/>
              <a:t>суицидального поведения включают в себя суицидальные мысли, представления, переживания, а также суицидальные тенденции, которые подразделяются на замыслы и намерения. </a:t>
            </a:r>
          </a:p>
          <a:p>
            <a:pPr>
              <a:buNone/>
            </a:pPr>
            <a:r>
              <a:rPr lang="ru-RU" b="1" dirty="0" smtClean="0"/>
              <a:t>Внешние формы</a:t>
            </a:r>
            <a:r>
              <a:rPr lang="ru-RU" dirty="0" smtClean="0"/>
              <a:t> включают в себя суицидальные попытки и завершенные суициды </a:t>
            </a:r>
          </a:p>
          <a:p>
            <a:pPr>
              <a:buNone/>
            </a:pPr>
            <a:r>
              <a:rPr lang="ru-RU" dirty="0" smtClean="0"/>
              <a:t> 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079219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538152" cy="69269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/>
              <a:t>Динамика развития суицидального поведения  </a:t>
            </a:r>
            <a:br>
              <a:rPr lang="ru-RU" sz="2400" b="1" dirty="0" smtClean="0"/>
            </a:br>
            <a:r>
              <a:rPr lang="ru-RU" sz="2400" i="1" dirty="0" smtClean="0"/>
              <a:t>(</a:t>
            </a:r>
            <a:r>
              <a:rPr lang="ru-RU" sz="2400" i="1" dirty="0" err="1" smtClean="0"/>
              <a:t>Амбрумова</a:t>
            </a:r>
            <a:r>
              <a:rPr lang="ru-RU" sz="2400" i="1" dirty="0" smtClean="0"/>
              <a:t> А.Г., Тихоненко В.А.)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908720"/>
            <a:ext cx="8604448" cy="5472608"/>
          </a:xfrm>
        </p:spPr>
        <p:txBody>
          <a:bodyPr>
            <a:normAutofit fontScale="77500" lnSpcReduction="20000"/>
          </a:bodyPr>
          <a:lstStyle/>
          <a:p>
            <a:pPr lvl="1"/>
            <a:r>
              <a:rPr lang="ru-RU" b="1" dirty="0" smtClean="0"/>
              <a:t>Пассивные суицидальные мысли</a:t>
            </a:r>
            <a:r>
              <a:rPr lang="ru-RU" dirty="0" smtClean="0"/>
              <a:t> характеризуются представлениями, фантазиями на тему своей смерти, но без конкретизации в плане лишения себя жизни. Тема лишена пока актуальности</a:t>
            </a:r>
            <a:r>
              <a:rPr lang="ru-RU" i="1" dirty="0" smtClean="0"/>
              <a:t>. Примером этому являются высказывания: «хорошо бы умереть», «заснуть и не проснуться»; «если бы со мной про­изошло что-нибудь и я бы умер...» и т.п. </a:t>
            </a:r>
            <a:endParaRPr lang="ru-RU" sz="1800" i="1" dirty="0" smtClean="0"/>
          </a:p>
          <a:p>
            <a:pPr lvl="1"/>
            <a:r>
              <a:rPr lang="ru-RU" b="1" dirty="0" smtClean="0"/>
              <a:t>Суицидальные</a:t>
            </a:r>
            <a:r>
              <a:rPr lang="ru-RU" dirty="0" smtClean="0"/>
              <a:t> </a:t>
            </a:r>
            <a:r>
              <a:rPr lang="ru-RU" b="1" dirty="0" smtClean="0"/>
              <a:t>замыслы</a:t>
            </a:r>
            <a:r>
              <a:rPr lang="ru-RU" dirty="0" smtClean="0"/>
              <a:t> - это уже</a:t>
            </a:r>
            <a:r>
              <a:rPr lang="ru-RU" b="1" dirty="0" smtClean="0"/>
              <a:t> </a:t>
            </a:r>
            <a:r>
              <a:rPr lang="ru-RU" dirty="0" smtClean="0"/>
              <a:t>активизация проявления суицидальных мыслей, т.е.</a:t>
            </a:r>
            <a:r>
              <a:rPr lang="ru-RU" b="1" dirty="0" smtClean="0"/>
              <a:t> </a:t>
            </a:r>
            <a:r>
              <a:rPr lang="ru-RU" dirty="0" smtClean="0"/>
              <a:t>тенденции к самоубийству. Начинается разработка планов</a:t>
            </a:r>
            <a:r>
              <a:rPr lang="ru-RU" b="1" dirty="0" smtClean="0"/>
              <a:t> </a:t>
            </a:r>
            <a:r>
              <a:rPr lang="ru-RU" dirty="0" smtClean="0"/>
              <a:t>реализации суицида, продумываются способы, время и место акта. Интенсивность</a:t>
            </a:r>
            <a:r>
              <a:rPr lang="ru-RU" b="1" dirty="0" smtClean="0"/>
              <a:t> </a:t>
            </a:r>
            <a:r>
              <a:rPr lang="ru-RU" dirty="0" smtClean="0"/>
              <a:t>суицидальных переживаний нарастает, что сопровождается и аффективной напряженностью.</a:t>
            </a:r>
            <a:endParaRPr lang="ru-RU" sz="1800" dirty="0" smtClean="0"/>
          </a:p>
          <a:p>
            <a:pPr lvl="1"/>
            <a:r>
              <a:rPr lang="ru-RU" b="1" dirty="0" smtClean="0"/>
              <a:t>Суицидальные намерения</a:t>
            </a:r>
            <a:r>
              <a:rPr lang="ru-RU" dirty="0" smtClean="0"/>
              <a:t> характеризуются принятым решением о самоубийстве и дело стоит только за претворением этих намерений в жизнь, что предполагают присоединение к замыслу и волевого компонента, переводящего внутреннее суицидальное поведение во внешнее. </a:t>
            </a:r>
            <a:endParaRPr lang="ru-RU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404664"/>
            <a:ext cx="7966720" cy="56754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• </a:t>
            </a:r>
            <a:r>
              <a:rPr lang="ru-RU" b="1" i="1" dirty="0"/>
              <a:t>Прямое суицидальное поведение</a:t>
            </a:r>
            <a:r>
              <a:rPr lang="ru-RU" b="1" dirty="0"/>
              <a:t> </a:t>
            </a:r>
            <a:r>
              <a:rPr lang="ru-RU" dirty="0"/>
              <a:t>— суицидальные мысли, суицидальные попытки и завершённые суициды. </a:t>
            </a:r>
          </a:p>
          <a:p>
            <a:pPr marL="0" indent="0">
              <a:buNone/>
            </a:pPr>
            <a:r>
              <a:rPr lang="ru-RU" dirty="0"/>
              <a:t>• </a:t>
            </a:r>
            <a:r>
              <a:rPr lang="ru-RU" b="1" i="1" dirty="0"/>
              <a:t>Непрямое суицидальное поведение</a:t>
            </a:r>
            <a:r>
              <a:rPr lang="ru-RU" dirty="0"/>
              <a:t> — подросток бессознательно подвергает себя риску, опасному для жизни, не имея при этом желания </a:t>
            </a:r>
            <a:r>
              <a:rPr lang="ru-RU" dirty="0" smtClean="0"/>
              <a:t>умереть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212308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404664"/>
            <a:ext cx="8236024" cy="6120680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smtClean="0"/>
              <a:t>Антивитальные </a:t>
            </a:r>
            <a:r>
              <a:rPr lang="ru-RU" b="1" dirty="0"/>
              <a:t>переживания </a:t>
            </a:r>
            <a:r>
              <a:rPr lang="ru-RU" dirty="0"/>
              <a:t>— размышления, фантазии о бессмысленности, «ненужности» жизни без четких представлений о собственной смерти. Антивитальные переживания не обладают конкретной </a:t>
            </a:r>
            <a:r>
              <a:rPr lang="ru-RU" dirty="0" err="1"/>
              <a:t>аутоагрессивной</a:t>
            </a:r>
            <a:r>
              <a:rPr lang="ru-RU" dirty="0"/>
              <a:t> (суицидальной) направленностью.</a:t>
            </a:r>
            <a:endParaRPr lang="ru-RU" b="1" dirty="0" smtClean="0"/>
          </a:p>
          <a:p>
            <a:r>
              <a:rPr lang="ru-RU" b="1" dirty="0" smtClean="0"/>
              <a:t>Аутоагрессивное </a:t>
            </a:r>
            <a:r>
              <a:rPr lang="ru-RU" b="1" dirty="0"/>
              <a:t>поведение </a:t>
            </a:r>
            <a:r>
              <a:rPr lang="ru-RU" dirty="0"/>
              <a:t>— действия, направленные на нанесение какого-либо ущерба своему соматическому или психическому здоровью. Вариант агрессивного поведения, при котором субъект и объект агрессии совпадают. </a:t>
            </a:r>
            <a:r>
              <a:rPr lang="ru-RU" b="1" dirty="0"/>
              <a:t>Агрессия и аутоагрессия имеют единые патогенетические механизмы, соотносимые по типу «клапанного взаимодействия», когда сформировавшееся агрессивное поведение может направляться либо на окружающих, либо на себя.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379754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71600" y="188640"/>
            <a:ext cx="8064896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>
                <a:effectLst/>
              </a:rPr>
              <a:t>Д</a:t>
            </a:r>
            <a:r>
              <a:rPr lang="ru-RU" sz="3200" dirty="0" smtClean="0">
                <a:effectLst/>
              </a:rPr>
              <a:t>инамика </a:t>
            </a:r>
            <a:r>
              <a:rPr lang="ru-RU" sz="3200" dirty="0">
                <a:effectLst/>
              </a:rPr>
              <a:t>суицидальной социально-психологической </a:t>
            </a:r>
            <a:r>
              <a:rPr lang="ru-RU" sz="3200" dirty="0" smtClean="0">
                <a:effectLst/>
              </a:rPr>
              <a:t>дезадаптации</a:t>
            </a:r>
            <a:endParaRPr lang="ru-RU" sz="3200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755576" y="1340768"/>
            <a:ext cx="8388424" cy="5184576"/>
          </a:xfrm>
        </p:spPr>
        <p:txBody>
          <a:bodyPr>
            <a:normAutofit fontScale="85000" lnSpcReduction="10000"/>
          </a:bodyPr>
          <a:lstStyle/>
          <a:p>
            <a:pPr marL="109728" indent="0">
              <a:buNone/>
            </a:pPr>
            <a:r>
              <a:rPr lang="ru-RU" b="1" dirty="0" err="1"/>
              <a:t>Предиспозиционная</a:t>
            </a:r>
            <a:r>
              <a:rPr lang="ru-RU" b="1" dirty="0"/>
              <a:t> </a:t>
            </a:r>
            <a:r>
              <a:rPr lang="ru-RU" b="1" dirty="0" smtClean="0"/>
              <a:t>дезадаптация </a:t>
            </a:r>
            <a:r>
              <a:rPr lang="ru-RU" dirty="0"/>
              <a:t>резко ограничивает количество </a:t>
            </a:r>
            <a:r>
              <a:rPr lang="ru-RU" dirty="0" smtClean="0"/>
              <a:t>приемлемых </a:t>
            </a:r>
            <a:r>
              <a:rPr lang="ru-RU" dirty="0"/>
              <a:t>для субъекта вариантов разрешения возможного конфликта. </a:t>
            </a:r>
            <a:r>
              <a:rPr lang="ru-RU" dirty="0" smtClean="0"/>
              <a:t>Переход </a:t>
            </a:r>
            <a:r>
              <a:rPr lang="ru-RU" dirty="0"/>
              <a:t>данной фазы в суицидальную запускается </a:t>
            </a:r>
            <a:r>
              <a:rPr lang="ru-RU" dirty="0" smtClean="0"/>
              <a:t>конфликтом</a:t>
            </a:r>
            <a:r>
              <a:rPr lang="ru-RU" dirty="0"/>
              <a:t>, занимающим центральное положение в структуре суицида</a:t>
            </a:r>
            <a:r>
              <a:rPr lang="ru-RU" dirty="0" smtClean="0"/>
              <a:t>.</a:t>
            </a:r>
          </a:p>
          <a:p>
            <a:pPr marL="109728" indent="0">
              <a:buNone/>
            </a:pPr>
            <a:r>
              <a:rPr lang="ru-RU" b="1" dirty="0" err="1"/>
              <a:t>Предиспозиционная</a:t>
            </a:r>
            <a:r>
              <a:rPr lang="ru-RU" b="1" dirty="0"/>
              <a:t> фаза дезадаптации </a:t>
            </a:r>
            <a:r>
              <a:rPr lang="ru-RU" dirty="0"/>
              <a:t>является лишь предпосылкой </a:t>
            </a:r>
            <a:r>
              <a:rPr lang="ru-RU" dirty="0" smtClean="0"/>
              <a:t>суицидального </a:t>
            </a:r>
            <a:r>
              <a:rPr lang="ru-RU" dirty="0"/>
              <a:t>акта и может быть обусловлена разными причинами: </a:t>
            </a:r>
            <a:r>
              <a:rPr lang="ru-RU" b="1" i="1" dirty="0"/>
              <a:t>реальными — у практически здоровых лиц; дисгармоническими структуре личности — при пограничных расстройствах; психотическими.</a:t>
            </a:r>
          </a:p>
        </p:txBody>
      </p:sp>
    </p:spTree>
    <p:extLst>
      <p:ext uri="{BB962C8B-B14F-4D97-AF65-F5344CB8AC3E}">
        <p14:creationId xmlns:p14="http://schemas.microsoft.com/office/powerpoint/2010/main" val="23484853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83568" y="260648"/>
            <a:ext cx="8280920" cy="5904656"/>
          </a:xfrm>
        </p:spPr>
        <p:txBody>
          <a:bodyPr>
            <a:normAutofit fontScale="85000" lnSpcReduction="10000"/>
          </a:bodyPr>
          <a:lstStyle/>
          <a:p>
            <a:pPr marL="109728" indent="0">
              <a:buNone/>
            </a:pPr>
            <a:r>
              <a:rPr lang="ru-RU" dirty="0"/>
              <a:t>Когда вся сеть социальных отношений хорошо интегрирована, то тогда с</a:t>
            </a:r>
            <a:r>
              <a:rPr lang="ru-RU" b="1" dirty="0"/>
              <a:t>уществует высокая степень </a:t>
            </a:r>
            <a:r>
              <a:rPr lang="ru-RU" b="1" dirty="0" smtClean="0"/>
              <a:t>социального </a:t>
            </a:r>
            <a:r>
              <a:rPr lang="ru-RU" b="1" dirty="0"/>
              <a:t>сцепления</a:t>
            </a:r>
            <a:r>
              <a:rPr lang="ru-RU" dirty="0"/>
              <a:t>; </a:t>
            </a:r>
            <a:endParaRPr lang="ru-RU" dirty="0" smtClean="0"/>
          </a:p>
          <a:p>
            <a:r>
              <a:rPr lang="ru-RU" dirty="0" smtClean="0"/>
              <a:t>люди </a:t>
            </a:r>
            <a:r>
              <a:rPr lang="ru-RU" dirty="0"/>
              <a:t>ощущают </a:t>
            </a:r>
            <a:r>
              <a:rPr lang="ru-RU" b="1" dirty="0"/>
              <a:t>себя жизненными и </a:t>
            </a:r>
            <a:r>
              <a:rPr lang="ru-RU" b="1" dirty="0" smtClean="0"/>
              <a:t>необходимыми </a:t>
            </a:r>
            <a:r>
              <a:rPr lang="ru-RU" dirty="0"/>
              <a:t>частями общества, к которому они принадлежат; </a:t>
            </a:r>
            <a:endParaRPr lang="ru-RU" dirty="0" smtClean="0"/>
          </a:p>
          <a:p>
            <a:r>
              <a:rPr lang="ru-RU" b="1" dirty="0" smtClean="0"/>
              <a:t>они </a:t>
            </a:r>
            <a:r>
              <a:rPr lang="ru-RU" b="1" dirty="0"/>
              <a:t>сво­бодны от чувств </a:t>
            </a:r>
            <a:r>
              <a:rPr lang="ru-RU" dirty="0"/>
              <a:t>психосоциальной изоляции, </a:t>
            </a:r>
            <a:r>
              <a:rPr lang="ru-RU" b="1" dirty="0"/>
              <a:t>одиночества или </a:t>
            </a:r>
            <a:r>
              <a:rPr lang="ru-RU" b="1" dirty="0" err="1"/>
              <a:t>забытости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smtClean="0"/>
              <a:t>Культура </a:t>
            </a:r>
            <a:r>
              <a:rPr lang="ru-RU" dirty="0"/>
              <a:t>такого общества </a:t>
            </a:r>
            <a:r>
              <a:rPr lang="ru-RU" dirty="0" smtClean="0"/>
              <a:t>действует </a:t>
            </a:r>
            <a:r>
              <a:rPr lang="ru-RU" dirty="0"/>
              <a:t>в том же направлении. </a:t>
            </a:r>
            <a:r>
              <a:rPr lang="ru-RU" dirty="0" smtClean="0"/>
              <a:t>Ее </a:t>
            </a:r>
            <a:r>
              <a:rPr lang="ru-RU" b="1" dirty="0"/>
              <a:t>ценности принимают и разделяются</a:t>
            </a:r>
            <a:r>
              <a:rPr lang="ru-RU" dirty="0"/>
              <a:t> всеми его членами, рассматриваются как </a:t>
            </a:r>
            <a:r>
              <a:rPr lang="ru-RU" dirty="0" err="1" smtClean="0"/>
              <a:t>надиндивидуальные</a:t>
            </a:r>
            <a:r>
              <a:rPr lang="ru-RU" dirty="0"/>
              <a:t>, </a:t>
            </a:r>
            <a:r>
              <a:rPr lang="ru-RU" dirty="0" smtClean="0"/>
              <a:t>бесспорные. </a:t>
            </a:r>
          </a:p>
          <a:p>
            <a:r>
              <a:rPr lang="ru-RU" dirty="0" smtClean="0"/>
              <a:t>Такая </a:t>
            </a:r>
            <a:r>
              <a:rPr lang="ru-RU" dirty="0"/>
              <a:t>культура не поощряет самоубийства и становится мощным </a:t>
            </a:r>
            <a:r>
              <a:rPr lang="ru-RU" dirty="0" err="1"/>
              <a:t>антисуицидальным</a:t>
            </a:r>
            <a:r>
              <a:rPr lang="ru-RU" dirty="0"/>
              <a:t> фактором. </a:t>
            </a:r>
          </a:p>
        </p:txBody>
      </p:sp>
    </p:spTree>
    <p:extLst>
      <p:ext uri="{BB962C8B-B14F-4D97-AF65-F5344CB8AC3E}">
        <p14:creationId xmlns:p14="http://schemas.microsoft.com/office/powerpoint/2010/main" val="327900979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971600" y="476672"/>
            <a:ext cx="8064896" cy="5760640"/>
          </a:xfrm>
        </p:spPr>
        <p:txBody>
          <a:bodyPr>
            <a:normAutofit fontScale="85000" lnSpcReduction="10000"/>
          </a:bodyPr>
          <a:lstStyle/>
          <a:p>
            <a:pPr marL="109728" indent="0" algn="ctr">
              <a:buNone/>
            </a:pPr>
            <a:r>
              <a:rPr lang="ru-RU" sz="3200" dirty="0" smtClean="0"/>
              <a:t>Переход в суицидальную фазу осуществляется в силу неразрешимости конфликта, дополнительной </a:t>
            </a:r>
            <a:r>
              <a:rPr lang="ru-RU" sz="3200" dirty="0" err="1" smtClean="0"/>
              <a:t>травматизации</a:t>
            </a:r>
            <a:r>
              <a:rPr lang="ru-RU" sz="3200" dirty="0" smtClean="0"/>
              <a:t>, регрессом к более примитивным уровням психологических защит через </a:t>
            </a:r>
            <a:r>
              <a:rPr lang="ru-RU" sz="3200" b="1" dirty="0" smtClean="0"/>
              <a:t>критический пункт </a:t>
            </a:r>
            <a:r>
              <a:rPr lang="ru-RU" sz="3200" dirty="0" smtClean="0"/>
              <a:t>характеризующийся:</a:t>
            </a:r>
          </a:p>
          <a:p>
            <a:pPr marL="0" indent="180975" algn="ctr">
              <a:buAutoNum type="arabicParenR"/>
            </a:pPr>
            <a:r>
              <a:rPr lang="ru-RU" sz="3200" dirty="0" smtClean="0"/>
              <a:t> значительным ограничением количества известных подростку, вариантов разрешения данного конфликта</a:t>
            </a:r>
          </a:p>
          <a:p>
            <a:pPr marL="0" indent="628650" algn="ctr">
              <a:buAutoNum type="arabicParenR"/>
            </a:pPr>
            <a:r>
              <a:rPr lang="ru-RU" sz="3200" dirty="0" smtClean="0"/>
              <a:t>субъективной оценкой знаемых вариантов решений как неэффективных или неприемлемых. </a:t>
            </a:r>
          </a:p>
          <a:p>
            <a:pPr algn="ctr"/>
            <a:r>
              <a:rPr lang="ru-RU" sz="3200" b="1" dirty="0" smtClean="0"/>
              <a:t>Суицидальная </a:t>
            </a:r>
            <a:r>
              <a:rPr lang="ru-RU" sz="3200" b="1" dirty="0"/>
              <a:t>фаз</a:t>
            </a:r>
            <a:r>
              <a:rPr lang="ru-RU" sz="3200" dirty="0"/>
              <a:t>а конфликта </a:t>
            </a:r>
            <a:r>
              <a:rPr lang="ru-RU" sz="3200" dirty="0" smtClean="0"/>
              <a:t>представляет </a:t>
            </a:r>
            <a:r>
              <a:rPr lang="ru-RU" sz="3200" dirty="0"/>
              <a:t>собой процесс его устранения путем само­разрушения субъекта</a:t>
            </a:r>
            <a:r>
              <a:rPr lang="ru-RU" sz="3200" dirty="0" smtClean="0"/>
              <a:t>.</a:t>
            </a:r>
          </a:p>
          <a:p>
            <a:pPr algn="ctr"/>
            <a:endParaRPr lang="ru-RU" sz="3200" dirty="0"/>
          </a:p>
          <a:p>
            <a:pPr marL="109728" indent="0">
              <a:buNone/>
            </a:pP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79469523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79512" y="476672"/>
            <a:ext cx="8964488" cy="590465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3200" dirty="0" smtClean="0"/>
              <a:t>При наличие психической патологии не существует непосредственной зависимости суицидального поведения от болезненных симптомов, какими бы глубокими они не были. </a:t>
            </a:r>
          </a:p>
          <a:p>
            <a:pPr algn="ctr">
              <a:buNone/>
            </a:pPr>
            <a:r>
              <a:rPr lang="ru-RU" sz="3200" b="1" dirty="0" smtClean="0"/>
              <a:t>Даже в случаях глубоких </a:t>
            </a:r>
            <a:r>
              <a:rPr lang="ru-RU" sz="3200" b="1" dirty="0" err="1" smtClean="0"/>
              <a:t>психотических</a:t>
            </a:r>
            <a:r>
              <a:rPr lang="ru-RU" sz="3200" b="1" dirty="0" smtClean="0"/>
              <a:t> расстройств обусловленная ими «</a:t>
            </a:r>
            <a:r>
              <a:rPr lang="ru-RU" sz="3200" b="1" dirty="0" err="1" smtClean="0"/>
              <a:t>псевдореальная</a:t>
            </a:r>
            <a:r>
              <a:rPr lang="ru-RU" sz="3200" b="1" dirty="0" smtClean="0"/>
              <a:t>» конфликтная ситуация преломляется через базисные установки личности, что и определяет выбор того или иного варианта поведения.       </a:t>
            </a:r>
            <a:endParaRPr lang="ru-RU" sz="3200" b="1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8991600" cy="110676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Особенности </a:t>
            </a:r>
            <a:br>
              <a:rPr lang="ru-RU" dirty="0" smtClean="0"/>
            </a:br>
            <a:r>
              <a:rPr lang="ru-RU" dirty="0" err="1" smtClean="0"/>
              <a:t>пресуицидального</a:t>
            </a:r>
            <a:r>
              <a:rPr lang="ru-RU" dirty="0" smtClean="0"/>
              <a:t> периода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1412776"/>
            <a:ext cx="8308032" cy="4896544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1. Аффективно-напряженный</a:t>
            </a:r>
            <a:r>
              <a:rPr lang="ru-RU" dirty="0" smtClean="0"/>
              <a:t> – человек фиксирован на своем актуальном состоянии, позиция личности активная при высокой интенсивности эмоциональных переживаний. </a:t>
            </a:r>
            <a:r>
              <a:rPr lang="ru-RU" dirty="0" err="1" smtClean="0"/>
              <a:t>Пресуицидальный</a:t>
            </a:r>
            <a:r>
              <a:rPr lang="ru-RU" dirty="0" smtClean="0"/>
              <a:t> период  ярко выражен в поведении и носит острый характер, кризисная психотерапевтическая помощь довольно быстро может принести купирующий эффект. 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960398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404664"/>
            <a:ext cx="7704856" cy="5675461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/>
              <a:t>2. Аффективно-редуцированный тип </a:t>
            </a:r>
            <a:r>
              <a:rPr lang="ru-RU" dirty="0" err="1" smtClean="0"/>
              <a:t>пресуицидального</a:t>
            </a:r>
            <a:r>
              <a:rPr lang="ru-RU" dirty="0" smtClean="0"/>
              <a:t> периода характеризуется эмоционально «холодными», астеническими, </a:t>
            </a:r>
            <a:r>
              <a:rPr lang="ru-RU" dirty="0" err="1" smtClean="0"/>
              <a:t>гипотимными</a:t>
            </a:r>
            <a:r>
              <a:rPr lang="ru-RU" dirty="0" smtClean="0"/>
              <a:t> реакциями. Интенсивность эмоций низка, позиция личности пассивная , пресуицидальный период носит пролонгированный характер.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748443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830816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/>
              <a:t>Типология самоубийств основанная на категории цели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1124744"/>
            <a:ext cx="8092008" cy="4955381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Целью </a:t>
            </a:r>
            <a:r>
              <a:rPr lang="ru-RU" b="1" dirty="0" smtClean="0"/>
              <a:t>истинных самоубийств </a:t>
            </a:r>
            <a:r>
              <a:rPr lang="ru-RU" dirty="0" smtClean="0"/>
              <a:t>и тенденций является лишение себя жизни;</a:t>
            </a:r>
          </a:p>
          <a:p>
            <a:r>
              <a:rPr lang="ru-RU" dirty="0" smtClean="0"/>
              <a:t> </a:t>
            </a:r>
            <a:r>
              <a:rPr lang="ru-RU" b="1" dirty="0" smtClean="0"/>
              <a:t>Демонстративно-шантажное</a:t>
            </a:r>
            <a:r>
              <a:rPr lang="ru-RU" dirty="0" smtClean="0"/>
              <a:t> суицидальное поведение своей целью предполагает не лишение себя жизни, а демонстрацию своих намерений;</a:t>
            </a:r>
          </a:p>
          <a:p>
            <a:r>
              <a:rPr lang="ru-RU" b="1" dirty="0" smtClean="0"/>
              <a:t>Самоповреждение</a:t>
            </a:r>
            <a:r>
              <a:rPr lang="ru-RU" dirty="0" smtClean="0"/>
              <a:t> (членовредительство) – не направляется представлениями о смерти. Цель их ограничивается повреждением того или иного органа. 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438940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Типология основанная на категории смысла 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1340768"/>
            <a:ext cx="8020000" cy="4739357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Протест, месть;</a:t>
            </a:r>
          </a:p>
          <a:p>
            <a:r>
              <a:rPr lang="ru-RU" sz="4000" dirty="0" smtClean="0"/>
              <a:t>Призыв;</a:t>
            </a:r>
          </a:p>
          <a:p>
            <a:r>
              <a:rPr lang="ru-RU" sz="4000" dirty="0" smtClean="0"/>
              <a:t>Избежание (наказания страдания);</a:t>
            </a:r>
          </a:p>
          <a:p>
            <a:r>
              <a:rPr lang="ru-RU" sz="4000" dirty="0" smtClean="0"/>
              <a:t>Самонаказание;</a:t>
            </a:r>
          </a:p>
          <a:p>
            <a:r>
              <a:rPr lang="ru-RU" sz="4000" dirty="0" smtClean="0"/>
              <a:t>Отказ.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84023407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643192" cy="77809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>
                <a:effectLst/>
              </a:rPr>
              <a:t>С</a:t>
            </a:r>
            <a:r>
              <a:rPr lang="ru-RU" sz="3600" dirty="0" smtClean="0">
                <a:effectLst/>
              </a:rPr>
              <a:t>уицидоопасные личностные реакции по</a:t>
            </a:r>
            <a:r>
              <a:rPr lang="ru-RU" dirty="0" smtClean="0">
                <a:effectLst/>
              </a:rPr>
              <a:t> </a:t>
            </a:r>
            <a:r>
              <a:rPr lang="ru-RU" sz="3100" dirty="0">
                <a:effectLst/>
              </a:rPr>
              <a:t>А.Г. </a:t>
            </a:r>
            <a:r>
              <a:rPr lang="ru-RU" sz="3100" dirty="0" err="1">
                <a:effectLst/>
              </a:rPr>
              <a:t>Амбрумовой</a:t>
            </a:r>
            <a:r>
              <a:rPr lang="ru-RU" sz="3100" dirty="0">
                <a:effectLst/>
              </a:rPr>
              <a:t> </a:t>
            </a:r>
            <a:endParaRPr lang="ru-RU" sz="3100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11560" y="1196752"/>
            <a:ext cx="8424936" cy="5400600"/>
          </a:xfrm>
        </p:spPr>
        <p:txBody>
          <a:bodyPr>
            <a:normAutofit fontScale="92500" lnSpcReduction="10000"/>
          </a:bodyPr>
          <a:lstStyle/>
          <a:p>
            <a:pPr marL="566928" lvl="3" indent="-457200">
              <a:spcBef>
                <a:spcPts val="400"/>
              </a:spcBef>
              <a:buClr>
                <a:schemeClr val="accent1"/>
              </a:buClr>
              <a:buSzPct val="68000"/>
              <a:buAutoNum type="arabicPeriod"/>
            </a:pPr>
            <a:r>
              <a:rPr lang="ru-RU" sz="2400" b="1" dirty="0" smtClean="0"/>
              <a:t>Реакции </a:t>
            </a:r>
            <a:r>
              <a:rPr lang="ru-RU" sz="2400" b="1" dirty="0"/>
              <a:t>эгоцентрического </a:t>
            </a:r>
            <a:r>
              <a:rPr lang="ru-RU" sz="2400" b="1" dirty="0" smtClean="0"/>
              <a:t>переключения:</a:t>
            </a:r>
          </a:p>
          <a:p>
            <a:pPr marL="452628" lvl="3" indent="-342900"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ru-RU" sz="2400" b="1" i="1" dirty="0"/>
              <a:t>Реакции эгоцентрического переключения </a:t>
            </a:r>
            <a:r>
              <a:rPr lang="ru-RU" sz="2400" b="1" i="1" dirty="0" smtClean="0"/>
              <a:t>развиваются </a:t>
            </a:r>
            <a:r>
              <a:rPr lang="ru-RU" sz="2400" b="1" i="1" dirty="0"/>
              <a:t>остро и кратковременно в ответ на острые </a:t>
            </a:r>
            <a:r>
              <a:rPr lang="ru-RU" sz="2400" b="1" i="1" dirty="0" smtClean="0"/>
              <a:t>межличностные </a:t>
            </a:r>
            <a:r>
              <a:rPr lang="ru-RU" sz="2400" b="1" i="1" dirty="0"/>
              <a:t>и </a:t>
            </a:r>
            <a:r>
              <a:rPr lang="ru-RU" sz="2400" b="1" i="1" dirty="0" err="1"/>
              <a:t>внутриличностные</a:t>
            </a:r>
            <a:r>
              <a:rPr lang="ru-RU" sz="2400" b="1" i="1" dirty="0"/>
              <a:t> конфликты</a:t>
            </a:r>
            <a:r>
              <a:rPr lang="ru-RU" sz="2400" i="1" dirty="0"/>
              <a:t>. </a:t>
            </a:r>
            <a:endParaRPr lang="ru-RU" sz="2400" i="1" dirty="0" smtClean="0"/>
          </a:p>
          <a:p>
            <a:pPr marL="452628" lvl="3" indent="-342900"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ru-RU" sz="2400" dirty="0" smtClean="0"/>
              <a:t>Начинаясь </a:t>
            </a:r>
            <a:r>
              <a:rPr lang="ru-RU" sz="2400" dirty="0"/>
              <a:t>с аффективных переживаний, они быстро </a:t>
            </a:r>
            <a:r>
              <a:rPr lang="ru-RU" sz="2400" dirty="0" err="1" smtClean="0"/>
              <a:t>генерализуются</a:t>
            </a:r>
            <a:r>
              <a:rPr lang="ru-RU" sz="2400" dirty="0"/>
              <a:t>, охватывая все уровни психической </a:t>
            </a:r>
            <a:r>
              <a:rPr lang="ru-RU" sz="2400" dirty="0" smtClean="0"/>
              <a:t>деятельности</a:t>
            </a:r>
            <a:r>
              <a:rPr lang="ru-RU" sz="2400" dirty="0"/>
              <a:t>. </a:t>
            </a:r>
            <a:endParaRPr lang="ru-RU" sz="2400" dirty="0" smtClean="0"/>
          </a:p>
          <a:p>
            <a:pPr marL="452628" lvl="3" indent="-342900"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ru-RU" sz="2400" dirty="0" smtClean="0"/>
              <a:t>Идея </a:t>
            </a:r>
            <a:r>
              <a:rPr lang="ru-RU" sz="2400" dirty="0"/>
              <a:t>суицида появляется в сознании </a:t>
            </a:r>
            <a:r>
              <a:rPr lang="ru-RU" sz="2400" dirty="0" smtClean="0"/>
              <a:t>внезапно</a:t>
            </a:r>
            <a:r>
              <a:rPr lang="ru-RU" sz="2400" dirty="0"/>
              <a:t>, приобретая непреодолимую побудительную силу</a:t>
            </a:r>
            <a:r>
              <a:rPr lang="ru-RU" sz="2400" dirty="0" smtClean="0"/>
              <a:t>.</a:t>
            </a:r>
          </a:p>
          <a:p>
            <a:pPr marL="452628" lvl="3" indent="-342900"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ru-RU" sz="2400" dirty="0"/>
              <a:t>Отсутствует страх боли и смерти, </a:t>
            </a:r>
            <a:r>
              <a:rPr lang="ru-RU" sz="2400" dirty="0" smtClean="0"/>
              <a:t>телесные </a:t>
            </a:r>
            <a:r>
              <a:rPr lang="ru-RU" sz="2400" dirty="0"/>
              <a:t>ощущения вытесняются из сознания. </a:t>
            </a:r>
            <a:endParaRPr lang="ru-RU" sz="2400" dirty="0" smtClean="0"/>
          </a:p>
          <a:p>
            <a:pPr marL="452628" lvl="3" indent="-342900"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ru-RU" sz="2400" dirty="0" smtClean="0"/>
              <a:t>Попытки </a:t>
            </a:r>
            <a:r>
              <a:rPr lang="ru-RU" sz="2400" dirty="0"/>
              <a:t>прервать стремительно развивающийся суицидаль­ный акт зачастую не приносят успеха. </a:t>
            </a:r>
            <a:endParaRPr lang="ru-RU" sz="2400" dirty="0" smtClean="0"/>
          </a:p>
          <a:p>
            <a:pPr marL="452628" lvl="3" indent="-342900"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ru-RU" sz="2400" dirty="0" smtClean="0"/>
              <a:t>С </a:t>
            </a:r>
            <a:r>
              <a:rPr lang="ru-RU" sz="2400" dirty="0"/>
              <a:t>момента </a:t>
            </a:r>
            <a:r>
              <a:rPr lang="ru-RU" sz="2400" dirty="0" smtClean="0"/>
              <a:t>начала </a:t>
            </a:r>
            <a:r>
              <a:rPr lang="ru-RU" sz="2400" dirty="0"/>
              <a:t>реализации самоубийства суицидальные </a:t>
            </a:r>
            <a:r>
              <a:rPr lang="ru-RU" sz="2400" dirty="0" smtClean="0"/>
              <a:t>тенденции </a:t>
            </a:r>
            <a:r>
              <a:rPr lang="ru-RU" sz="2400" dirty="0"/>
              <a:t>ослабевают до полного исчезновения.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506402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pPr lvl="3" algn="ctr" rtl="0">
              <a:spcBef>
                <a:spcPct val="0"/>
              </a:spcBef>
            </a:pPr>
            <a:r>
              <a:rPr lang="ru-RU" sz="3600" dirty="0" smtClean="0"/>
              <a:t>2. Реакции </a:t>
            </a:r>
            <a:r>
              <a:rPr lang="ru-RU" sz="3600" dirty="0" err="1"/>
              <a:t>психалгии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99592" y="980728"/>
            <a:ext cx="8136904" cy="5328592"/>
          </a:xfrm>
        </p:spPr>
        <p:txBody>
          <a:bodyPr>
            <a:normAutofit fontScale="77500" lnSpcReduction="20000"/>
          </a:bodyPr>
          <a:lstStyle/>
          <a:p>
            <a:r>
              <a:rPr lang="ru-RU" sz="3400" dirty="0" err="1"/>
              <a:t>Психалгия</a:t>
            </a:r>
            <a:r>
              <a:rPr lang="ru-RU" sz="3400" dirty="0"/>
              <a:t> </a:t>
            </a:r>
            <a:r>
              <a:rPr lang="ru-RU" sz="3400" dirty="0" smtClean="0"/>
              <a:t>является </a:t>
            </a:r>
            <a:r>
              <a:rPr lang="ru-RU" sz="3400" dirty="0"/>
              <a:t>преимущественно аффективной реакцией, </a:t>
            </a:r>
            <a:r>
              <a:rPr lang="ru-RU" sz="3400" dirty="0" smtClean="0"/>
              <a:t>ощущающейся </a:t>
            </a:r>
            <a:r>
              <a:rPr lang="ru-RU" sz="3400" dirty="0"/>
              <a:t>как «душевная боль», возникающая при высо­коинтенсивной отрицательной эмоции. </a:t>
            </a:r>
            <a:endParaRPr lang="ru-RU" sz="3400" dirty="0" smtClean="0"/>
          </a:p>
          <a:p>
            <a:r>
              <a:rPr lang="ru-RU" sz="3400" dirty="0" smtClean="0"/>
              <a:t>Наблюдается </a:t>
            </a:r>
            <a:r>
              <a:rPr lang="ru-RU" sz="3400" dirty="0"/>
              <a:t>некоторое сужение мотивационной сферы, а также известное ограничение общения. </a:t>
            </a:r>
            <a:endParaRPr lang="ru-RU" sz="3400" dirty="0" smtClean="0"/>
          </a:p>
          <a:p>
            <a:r>
              <a:rPr lang="ru-RU" sz="3400" dirty="0" smtClean="0"/>
              <a:t>Характерны </a:t>
            </a:r>
            <a:r>
              <a:rPr lang="ru-RU" sz="3400" dirty="0" err="1"/>
              <a:t>стеничное</a:t>
            </a:r>
            <a:r>
              <a:rPr lang="ru-RU" sz="3400" dirty="0"/>
              <a:t> поведение, поиск или переход к новым стратегиям поведения, направленным на избавление от страдания. </a:t>
            </a:r>
            <a:endParaRPr lang="ru-RU" sz="3400" dirty="0" smtClean="0"/>
          </a:p>
          <a:p>
            <a:r>
              <a:rPr lang="ru-RU" sz="3400" dirty="0" err="1" smtClean="0"/>
              <a:t>Психалгические</a:t>
            </a:r>
            <a:r>
              <a:rPr lang="ru-RU" sz="3400" dirty="0" smtClean="0"/>
              <a:t> </a:t>
            </a:r>
            <a:r>
              <a:rPr lang="ru-RU" sz="3400" dirty="0"/>
              <a:t>реакции свойственны эмоционально незрелым субъектам, встречаются в широком спектре </a:t>
            </a:r>
            <a:r>
              <a:rPr lang="ru-RU" sz="3400" dirty="0" smtClean="0"/>
              <a:t>личностных </a:t>
            </a:r>
            <a:r>
              <a:rPr lang="ru-RU" sz="3400" dirty="0"/>
              <a:t>вариаций и практически во всех возрастных группах. Их </a:t>
            </a:r>
            <a:r>
              <a:rPr lang="ru-RU" sz="3400" dirty="0" err="1"/>
              <a:t>суицидоопасность</a:t>
            </a:r>
            <a:r>
              <a:rPr lang="ru-RU" sz="3400" dirty="0"/>
              <a:t> весьма высока, </a:t>
            </a:r>
            <a:r>
              <a:rPr lang="ru-RU" sz="3400" dirty="0" smtClean="0"/>
              <a:t>значителен </a:t>
            </a:r>
            <a:r>
              <a:rPr lang="ru-RU" sz="3400" dirty="0"/>
              <a:t>риск покушений и завершенных самоубийств.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511700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pPr lvl="3" algn="ctr"/>
            <a:r>
              <a:rPr lang="ru-RU" sz="2800" dirty="0" smtClean="0"/>
              <a:t>3. Переживание негативных </a:t>
            </a:r>
            <a:r>
              <a:rPr lang="ru-RU" sz="2800" dirty="0" err="1"/>
              <a:t>интерперсональных</a:t>
            </a:r>
            <a:r>
              <a:rPr lang="ru-RU" sz="2800" dirty="0"/>
              <a:t> отношений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99592" y="1052736"/>
            <a:ext cx="8208912" cy="5544616"/>
          </a:xfrm>
        </p:spPr>
        <p:txBody>
          <a:bodyPr>
            <a:noAutofit/>
          </a:bodyPr>
          <a:lstStyle/>
          <a:p>
            <a:r>
              <a:rPr lang="ru-RU" sz="2400" dirty="0"/>
              <a:t>Реакции переживания негативных </a:t>
            </a:r>
            <a:r>
              <a:rPr lang="ru-RU" sz="2400" dirty="0" err="1" smtClean="0"/>
              <a:t>интерперсональных</a:t>
            </a:r>
            <a:r>
              <a:rPr lang="ru-RU" sz="2400" dirty="0" smtClean="0"/>
              <a:t> </a:t>
            </a:r>
            <a:r>
              <a:rPr lang="ru-RU" sz="2400" dirty="0"/>
              <a:t>отношений возникают при конфликте с субъектом </a:t>
            </a:r>
            <a:r>
              <a:rPr lang="ru-RU" sz="2400" dirty="0" err="1"/>
              <a:t>высокозначимых</a:t>
            </a:r>
            <a:r>
              <a:rPr lang="ru-RU" sz="2400" dirty="0"/>
              <a:t> для него лиц. </a:t>
            </a:r>
            <a:endParaRPr lang="ru-RU" sz="2400" dirty="0" smtClean="0"/>
          </a:p>
          <a:p>
            <a:r>
              <a:rPr lang="ru-RU" sz="2400" dirty="0" smtClean="0"/>
              <a:t>Некоторые </a:t>
            </a:r>
            <a:r>
              <a:rPr lang="ru-RU" sz="2400" dirty="0" err="1"/>
              <a:t>суициденты</a:t>
            </a:r>
            <a:r>
              <a:rPr lang="ru-RU" sz="2400" dirty="0"/>
              <a:t> намеревались устранить «объект», однако затем сра­батывал сформированный социализацией механизм трансформации </a:t>
            </a:r>
            <a:r>
              <a:rPr lang="ru-RU" sz="2400" dirty="0" err="1"/>
              <a:t>гетероагрессии</a:t>
            </a:r>
            <a:r>
              <a:rPr lang="ru-RU" sz="2400" dirty="0"/>
              <a:t> на </a:t>
            </a:r>
            <a:r>
              <a:rPr lang="ru-RU" sz="2400" dirty="0" err="1"/>
              <a:t>аутоагрессию</a:t>
            </a:r>
            <a:r>
              <a:rPr lang="ru-RU" sz="2400" dirty="0" smtClean="0"/>
              <a:t>.</a:t>
            </a:r>
          </a:p>
          <a:p>
            <a:r>
              <a:rPr lang="ru-RU" sz="2400" dirty="0" smtClean="0"/>
              <a:t>Пресуицидальный </a:t>
            </a:r>
            <a:r>
              <a:rPr lang="ru-RU" sz="2400" dirty="0"/>
              <a:t>период бывает более </a:t>
            </a:r>
            <a:r>
              <a:rPr lang="ru-RU" sz="2400" dirty="0" smtClean="0"/>
              <a:t>продолжительным</a:t>
            </a:r>
            <a:r>
              <a:rPr lang="ru-RU" sz="2400" dirty="0"/>
              <a:t>, чем при реакциях эгоцентрического переклю­чения и </a:t>
            </a:r>
            <a:r>
              <a:rPr lang="ru-RU" sz="2400" dirty="0" err="1"/>
              <a:t>психалгиях</a:t>
            </a:r>
            <a:r>
              <a:rPr lang="ru-RU" sz="2400" dirty="0"/>
              <a:t>. </a:t>
            </a:r>
            <a:endParaRPr lang="ru-RU" sz="2400" dirty="0" smtClean="0"/>
          </a:p>
          <a:p>
            <a:r>
              <a:rPr lang="ru-RU" sz="2400" dirty="0" err="1" smtClean="0"/>
              <a:t>Суицидент</a:t>
            </a:r>
            <a:r>
              <a:rPr lang="ru-RU" sz="2400" dirty="0" smtClean="0"/>
              <a:t> </a:t>
            </a:r>
            <a:r>
              <a:rPr lang="ru-RU" sz="2400" dirty="0"/>
              <a:t>в разных формах ин­формирует источник конфликта о своих намерениях. </a:t>
            </a:r>
            <a:endParaRPr lang="ru-RU" sz="2400" dirty="0" smtClean="0"/>
          </a:p>
          <a:p>
            <a:r>
              <a:rPr lang="ru-RU" sz="2400" dirty="0" smtClean="0"/>
              <a:t>После </a:t>
            </a:r>
            <a:r>
              <a:rPr lang="ru-RU" sz="2400" dirty="0"/>
              <a:t>попыток самоубийства суицидальные тенден­ции исчезают в случаях изменения ситуации в благо­приятную сторону.</a:t>
            </a:r>
          </a:p>
        </p:txBody>
      </p:sp>
    </p:spTree>
    <p:extLst>
      <p:ext uri="{BB962C8B-B14F-4D97-AF65-F5344CB8AC3E}">
        <p14:creationId xmlns:p14="http://schemas.microsoft.com/office/powerpoint/2010/main" val="147852809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99592" y="116632"/>
            <a:ext cx="8136904" cy="86409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effectLst/>
              </a:rPr>
              <a:t>4. Реакции </a:t>
            </a:r>
            <a:r>
              <a:rPr lang="ru-RU" dirty="0">
                <a:effectLst/>
              </a:rPr>
              <a:t>отрицательного баланса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115616" y="1052736"/>
            <a:ext cx="7776864" cy="5328592"/>
          </a:xfrm>
        </p:spPr>
        <p:txBody>
          <a:bodyPr anchor="ctr">
            <a:normAutofit fontScale="92500"/>
          </a:bodyPr>
          <a:lstStyle/>
          <a:p>
            <a:pPr marL="109728" indent="0" algn="ctr">
              <a:buNone/>
            </a:pPr>
            <a:r>
              <a:rPr lang="ru-RU" dirty="0"/>
              <a:t>В случае реакции отрицательного баланса субъект на </a:t>
            </a:r>
            <a:r>
              <a:rPr lang="ru-RU" b="1" dirty="0"/>
              <a:t>основе рационального подведения жизненных </a:t>
            </a:r>
            <a:r>
              <a:rPr lang="ru-RU" b="1" dirty="0" smtClean="0"/>
              <a:t>итогов</a:t>
            </a:r>
            <a:r>
              <a:rPr lang="ru-RU" dirty="0"/>
              <a:t>, при отягощении объективно не разрешимых и преимущественно внутренних конфликтов и ограниче­ний адаптации, принимает решение о самоубийстве. </a:t>
            </a:r>
            <a:endParaRPr lang="ru-RU" dirty="0" smtClean="0"/>
          </a:p>
          <a:p>
            <a:pPr marL="109728" indent="0" algn="ctr">
              <a:buNone/>
            </a:pPr>
            <a:r>
              <a:rPr lang="ru-RU" dirty="0" smtClean="0"/>
              <a:t>В </a:t>
            </a:r>
            <a:r>
              <a:rPr lang="ru-RU" dirty="0"/>
              <a:t>случае покушений, не закончившихся смертью, су­ицидальные намерения сохраняются и с большим </a:t>
            </a:r>
            <a:r>
              <a:rPr lang="ru-RU" dirty="0" smtClean="0"/>
              <a:t>трудом </a:t>
            </a:r>
            <a:r>
              <a:rPr lang="ru-RU" dirty="0"/>
              <a:t>подвергаются обратному развитию.</a:t>
            </a:r>
          </a:p>
        </p:txBody>
      </p:sp>
    </p:spTree>
    <p:extLst>
      <p:ext uri="{BB962C8B-B14F-4D97-AF65-F5344CB8AC3E}">
        <p14:creationId xmlns:p14="http://schemas.microsoft.com/office/powerpoint/2010/main" val="18695041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7504" y="188640"/>
            <a:ext cx="8856984" cy="5602627"/>
          </a:xfrm>
        </p:spPr>
        <p:txBody>
          <a:bodyPr>
            <a:normAutofit lnSpcReduction="10000"/>
          </a:bodyPr>
          <a:lstStyle/>
          <a:p>
            <a:pPr marL="109728" indent="0" algn="ctr"/>
            <a:r>
              <a:rPr lang="ru-RU" b="1" dirty="0" smtClean="0"/>
              <a:t>Общество </a:t>
            </a:r>
            <a:r>
              <a:rPr lang="ru-RU" b="1" dirty="0"/>
              <a:t>с низкой степенью сцепления, </a:t>
            </a:r>
            <a:r>
              <a:rPr lang="ru-RU" dirty="0"/>
              <a:t>члены которого слабо </a:t>
            </a:r>
            <a:r>
              <a:rPr lang="ru-RU" dirty="0" smtClean="0"/>
              <a:t>связаны </a:t>
            </a:r>
            <a:r>
              <a:rPr lang="ru-RU" dirty="0"/>
              <a:t>между собой и </a:t>
            </a:r>
            <a:r>
              <a:rPr lang="ru-RU" dirty="0" smtClean="0"/>
              <a:t>социальной группой. </a:t>
            </a:r>
          </a:p>
          <a:p>
            <a:pPr algn="ctr"/>
            <a:r>
              <a:rPr lang="ru-RU" b="1" dirty="0" smtClean="0"/>
              <a:t>Общество </a:t>
            </a:r>
            <a:r>
              <a:rPr lang="ru-RU" b="1" dirty="0"/>
              <a:t>с запутанной сетью социальных норм</a:t>
            </a:r>
            <a:r>
              <a:rPr lang="ru-RU" dirty="0"/>
              <a:t>, с </a:t>
            </a:r>
            <a:r>
              <a:rPr lang="ru-RU" dirty="0" smtClean="0"/>
              <a:t>культурными </a:t>
            </a:r>
            <a:r>
              <a:rPr lang="ru-RU" dirty="0"/>
              <a:t>ценностями, не </a:t>
            </a:r>
            <a:r>
              <a:rPr lang="ru-RU" dirty="0" smtClean="0"/>
              <a:t>пользующимися </a:t>
            </a:r>
            <a:r>
              <a:rPr lang="ru-RU" dirty="0"/>
              <a:t>всеобщим признанием и являются делом простого личностного </a:t>
            </a:r>
            <a:r>
              <a:rPr lang="ru-RU" dirty="0" smtClean="0"/>
              <a:t>предпочтения - </a:t>
            </a:r>
            <a:r>
              <a:rPr lang="ru-RU" b="1" i="1" dirty="0"/>
              <a:t>относится к мощному генератору самоубийств, независимо от климатических или экономических условий и состояния психического и физического здоровья его членов.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079081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71600" y="274638"/>
            <a:ext cx="7992888" cy="1143000"/>
          </a:xfrm>
        </p:spPr>
        <p:txBody>
          <a:bodyPr>
            <a:normAutofit fontScale="90000"/>
          </a:bodyPr>
          <a:lstStyle/>
          <a:p>
            <a:pPr lvl="3" algn="l" rtl="0">
              <a:spcBef>
                <a:spcPct val="0"/>
              </a:spcBef>
            </a:pPr>
            <a:r>
              <a:rPr lang="ru-RU" sz="3600" dirty="0" smtClean="0"/>
              <a:t>5. Реакции </a:t>
            </a:r>
            <a:r>
              <a:rPr lang="ru-RU" sz="3600" dirty="0"/>
              <a:t>смешанные и переходные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99592" y="1481328"/>
            <a:ext cx="8064896" cy="4683976"/>
          </a:xfrm>
        </p:spPr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ru-RU" sz="3600" dirty="0"/>
              <a:t>Смешанные и переходные реакции объединяют признаки четырех предыдущих типов, что, по мнению А.Г. </a:t>
            </a:r>
            <a:r>
              <a:rPr lang="ru-RU" sz="3600" dirty="0" err="1"/>
              <a:t>Амбрумовой</a:t>
            </a:r>
            <a:r>
              <a:rPr lang="ru-RU" sz="3600" dirty="0"/>
              <a:t>, доказывает их принципиальную общность и наличие единых базисных механизмов.</a:t>
            </a:r>
          </a:p>
        </p:txBody>
      </p:sp>
    </p:spTree>
    <p:extLst>
      <p:ext uri="{BB962C8B-B14F-4D97-AF65-F5344CB8AC3E}">
        <p14:creationId xmlns:p14="http://schemas.microsoft.com/office/powerpoint/2010/main" val="142484387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 err="1" smtClean="0">
                <a:effectLst/>
              </a:rPr>
              <a:t>Суицидогенные</a:t>
            </a:r>
            <a:r>
              <a:rPr lang="ru-RU" dirty="0" smtClean="0">
                <a:effectLst/>
              </a:rPr>
              <a:t> комплексы </a:t>
            </a:r>
            <a:br>
              <a:rPr lang="ru-RU" dirty="0" smtClean="0">
                <a:effectLst/>
              </a:rPr>
            </a:br>
            <a:r>
              <a:rPr lang="ru-RU" sz="2700" dirty="0" smtClean="0">
                <a:effectLst/>
              </a:rPr>
              <a:t>(А.Г. </a:t>
            </a:r>
            <a:r>
              <a:rPr lang="ru-RU" sz="2700" dirty="0" err="1" smtClean="0">
                <a:effectLst/>
              </a:rPr>
              <a:t>Амбрумова</a:t>
            </a:r>
            <a:r>
              <a:rPr lang="ru-RU" sz="2700" dirty="0" smtClean="0">
                <a:effectLst/>
              </a:rPr>
              <a:t>).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115616" y="1481328"/>
            <a:ext cx="8028384" cy="5044016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Первая основана на изменении </a:t>
            </a:r>
            <a:r>
              <a:rPr lang="ru-RU" b="1" dirty="0"/>
              <a:t>ценностных </a:t>
            </a:r>
            <a:r>
              <a:rPr lang="ru-RU" b="1" dirty="0" smtClean="0"/>
              <a:t>ориентаций</a:t>
            </a:r>
            <a:r>
              <a:rPr lang="ru-RU" dirty="0"/>
              <a:t>, перестройке или </a:t>
            </a:r>
            <a:r>
              <a:rPr lang="ru-RU" b="1" dirty="0"/>
              <a:t>недостаточности мотивационных структур либо разрушении системы мотивации. </a:t>
            </a:r>
            <a:endParaRPr lang="ru-RU" b="1" dirty="0" smtClean="0"/>
          </a:p>
          <a:p>
            <a:r>
              <a:rPr lang="ru-RU" dirty="0" smtClean="0"/>
              <a:t>Вторая </a:t>
            </a:r>
            <a:r>
              <a:rPr lang="ru-RU" dirty="0"/>
              <a:t>группа </a:t>
            </a:r>
            <a:r>
              <a:rPr lang="ru-RU" dirty="0" err="1"/>
              <a:t>суицидогенных</a:t>
            </a:r>
            <a:r>
              <a:rPr lang="ru-RU" dirty="0"/>
              <a:t> комплексов </a:t>
            </a:r>
            <a:r>
              <a:rPr lang="ru-RU" b="1" dirty="0" smtClean="0"/>
              <a:t>определяется </a:t>
            </a:r>
            <a:r>
              <a:rPr lang="ru-RU" b="1" dirty="0"/>
              <a:t>катастрофическими внешними ситуациями</a:t>
            </a:r>
            <a:r>
              <a:rPr lang="ru-RU" dirty="0"/>
              <a:t>. Не затрагивая личностной системы ценностей, эти ситуа­ции могут оказаться сверхсильными. </a:t>
            </a:r>
          </a:p>
        </p:txBody>
      </p:sp>
    </p:spTree>
    <p:extLst>
      <p:ext uri="{BB962C8B-B14F-4D97-AF65-F5344CB8AC3E}">
        <p14:creationId xmlns:p14="http://schemas.microsoft.com/office/powerpoint/2010/main" val="40144405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Модель стресс- уязвимости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(</a:t>
            </a:r>
            <a:r>
              <a:rPr lang="ru-RU" smtClean="0"/>
              <a:t>от мысле</a:t>
            </a:r>
            <a:r>
              <a:rPr lang="ru-RU" dirty="0" smtClean="0"/>
              <a:t>й</a:t>
            </a:r>
            <a:r>
              <a:rPr lang="ru-RU" smtClean="0"/>
              <a:t> </a:t>
            </a:r>
            <a:r>
              <a:rPr lang="ru-RU" dirty="0" smtClean="0"/>
              <a:t>к исполнению </a:t>
            </a:r>
            <a:r>
              <a:rPr lang="en-US" sz="2200" dirty="0" err="1" smtClean="0"/>
              <a:t>D.Wasserman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4" name="Содержимое 3" descr="суицид динамика00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14282" y="1071546"/>
            <a:ext cx="8643998" cy="5643602"/>
          </a:xfrm>
        </p:spPr>
      </p:pic>
    </p:spTree>
    <p:extLst>
      <p:ext uri="{BB962C8B-B14F-4D97-AF65-F5344CB8AC3E}">
        <p14:creationId xmlns:p14="http://schemas.microsoft.com/office/powerpoint/2010/main" val="2042700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60648"/>
            <a:ext cx="8686800" cy="1034752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Самоубийства среди молодежи.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285860"/>
            <a:ext cx="8686800" cy="51435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i="1" dirty="0"/>
              <a:t>Суицид занимает 13‐е место среди причин смерти во всем мире (WHO, 2005), причем частота этого явления постоянно растет. В Европе суицид является ведущей причиной смерти среди мужчин молодого и среднего возраста (WHO, 2005). У подростков в возрасте от 15 до 19 лет среди причин смерти суициды занимают третье место.</a:t>
            </a:r>
            <a:endParaRPr lang="ru-RU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2656"/>
            <a:ext cx="8424936" cy="6120680"/>
          </a:xfrm>
        </p:spPr>
      </p:pic>
    </p:spTree>
    <p:extLst>
      <p:ext uri="{BB962C8B-B14F-4D97-AF65-F5344CB8AC3E}">
        <p14:creationId xmlns:p14="http://schemas.microsoft.com/office/powerpoint/2010/main" val="227018227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88640"/>
            <a:ext cx="7947992" cy="626469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/>
              <a:t>По данным </a:t>
            </a:r>
            <a:r>
              <a:rPr lang="ru-RU" dirty="0" smtClean="0"/>
              <a:t>ГНЦ </a:t>
            </a:r>
            <a:r>
              <a:rPr lang="ru-RU" dirty="0"/>
              <a:t>социальной и судебной психиатрии им. Сербского на 2010 год в России частота подростковых суицидов составляет 19,8 случаев на 100 000 подростков; в Москве эта частота составляет 4,9 на 100 000, в то время как попытки суицида совершает каждый 12 подросток. 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Примечательно</a:t>
            </a:r>
            <a:r>
              <a:rPr lang="ru-RU" dirty="0"/>
              <a:t>, что (по данным МГППУ) в последнее время в Москве (февраль 2012 г.) более чем в два раза, по сравнению с предшествующим периодом (2008 – 2011 г.), увеличилось количество обращений детей  и подростков в службу «Детский телефон доверия» по вопросам, связанным с суицидальными мыслями или намерениями.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967377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548680"/>
            <a:ext cx="8020000" cy="590465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600" dirty="0"/>
              <a:t>Спецификой подросткового возраста является повышенная </a:t>
            </a:r>
            <a:r>
              <a:rPr lang="ru-RU" sz="3600" dirty="0" err="1"/>
              <a:t>сензитивность</a:t>
            </a:r>
            <a:r>
              <a:rPr lang="ru-RU" sz="3600" dirty="0"/>
              <a:t>, совпадающая с периодом неопределенности и вхождения во взрослую жизнь. </a:t>
            </a:r>
            <a:endParaRPr lang="ru-RU" sz="3600" dirty="0" smtClean="0"/>
          </a:p>
          <a:p>
            <a:pPr marL="0" indent="0" algn="ctr">
              <a:buNone/>
            </a:pPr>
            <a:r>
              <a:rPr lang="ru-RU" sz="3600" dirty="0" smtClean="0"/>
              <a:t>Зачастую </a:t>
            </a:r>
            <a:r>
              <a:rPr lang="ru-RU" sz="3600" dirty="0"/>
              <a:t>это способствуют тому, что в кризисной ситуации подросток может выбирать добровольный уход из жизни как наиболее «легкий» способ ее разрешения. </a:t>
            </a:r>
          </a:p>
        </p:txBody>
      </p:sp>
    </p:spTree>
    <p:extLst>
      <p:ext uri="{BB962C8B-B14F-4D97-AF65-F5344CB8AC3E}">
        <p14:creationId xmlns:p14="http://schemas.microsoft.com/office/powerpoint/2010/main" val="70631735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332656"/>
            <a:ext cx="8092008" cy="962744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effectLst/>
              </a:rPr>
              <a:t>К особенности </a:t>
            </a:r>
            <a:r>
              <a:rPr lang="ru-RU" sz="2800" b="1" dirty="0">
                <a:effectLst/>
              </a:rPr>
              <a:t>суицидального поведения в молодом возрасте </a:t>
            </a:r>
            <a:r>
              <a:rPr lang="ru-RU" sz="2800" b="1" dirty="0" smtClean="0">
                <a:effectLst/>
              </a:rPr>
              <a:t>относятся </a:t>
            </a:r>
            <a:br>
              <a:rPr lang="ru-RU" sz="2800" b="1" dirty="0" smtClean="0">
                <a:effectLst/>
              </a:rPr>
            </a:br>
            <a:r>
              <a:rPr lang="ru-RU" sz="2000" b="1" dirty="0" smtClean="0">
                <a:effectLst/>
              </a:rPr>
              <a:t>(по А.Г. </a:t>
            </a:r>
            <a:r>
              <a:rPr lang="ru-RU" sz="2000" b="1" dirty="0" err="1" smtClean="0">
                <a:effectLst/>
              </a:rPr>
              <a:t>Амбрумовой</a:t>
            </a:r>
            <a:r>
              <a:rPr lang="ru-RU" sz="2000" b="1" dirty="0" smtClean="0">
                <a:effectLst/>
              </a:rPr>
              <a:t>): </a:t>
            </a:r>
            <a:r>
              <a:rPr lang="ru-RU" sz="2800" b="1" dirty="0">
                <a:effectLst/>
              </a:rPr>
              <a:t/>
            </a:r>
            <a:br>
              <a:rPr lang="ru-RU" sz="2800" b="1" dirty="0">
                <a:effectLst/>
              </a:rPr>
            </a:b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447800"/>
            <a:ext cx="7962088" cy="48006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/>
              <a:t>1. Недостаточно адекватная оценка последствий аутоагрессивных действий. </a:t>
            </a:r>
            <a:r>
              <a:rPr lang="ru-RU" b="1" dirty="0"/>
              <a:t>Понятие «смерть» в этом возрасте обычно воспринимается весьма абстрактно, как что-то временное, похожее на сон, не всегда связанное с собственной личностью. </a:t>
            </a:r>
            <a:r>
              <a:rPr lang="ru-RU" dirty="0"/>
              <a:t>В отличие от взрослых у детей и подростков отсутствуют четкие границы между истинной суицидальной попыткой и демонстративно-шантажным аутоагрессивным поступком.</a:t>
            </a:r>
          </a:p>
        </p:txBody>
      </p:sp>
    </p:spTree>
    <p:extLst>
      <p:ext uri="{BB962C8B-B14F-4D97-AF65-F5344CB8AC3E}">
        <p14:creationId xmlns:p14="http://schemas.microsoft.com/office/powerpoint/2010/main" val="125216031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260648"/>
            <a:ext cx="8136904" cy="633670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/>
              <a:t>2. Несерьезность, мимолетность и незначительность (с точки зрения взрослых) мотивов, которыми дети объясняют попытки самоубийства.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3</a:t>
            </a:r>
            <a:r>
              <a:rPr lang="ru-RU" dirty="0"/>
              <a:t>. Наличие </a:t>
            </a:r>
            <a:r>
              <a:rPr lang="ru-RU" b="1" dirty="0"/>
              <a:t>взаимосвязи попыток самоубийств детей и подростков с отклоняющимся поведением:</a:t>
            </a:r>
            <a:r>
              <a:rPr lang="ru-RU" dirty="0"/>
              <a:t> побегами из дома, прогулами школы, ранним курением, мелкими правонарушениями, конфликтами с родителями, алкоголизацией, наркотизацией, сексуальными эксцессами и т.д. </a:t>
            </a:r>
            <a:endParaRPr lang="ru-RU" dirty="0" smtClean="0"/>
          </a:p>
          <a:p>
            <a:pPr marL="0" indent="0">
              <a:buNone/>
            </a:pPr>
            <a:r>
              <a:rPr lang="ru-RU" b="1" dirty="0" smtClean="0"/>
              <a:t>При </a:t>
            </a:r>
            <a:r>
              <a:rPr lang="ru-RU" b="1" dirty="0"/>
              <a:t>этом в детском и подростковом возрасте возникновению суицидального поведения способствуют депрессивные состояния, которые проявляются иначе, чем у взрослых</a:t>
            </a:r>
            <a:r>
              <a:rPr lang="ru-RU" b="1" dirty="0" smtClean="0"/>
              <a:t>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61115068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496" y="0"/>
            <a:ext cx="9108504" cy="576064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effectLst/>
              </a:rPr>
              <a:t>Возрастные особенности суицидального поведения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548680"/>
            <a:ext cx="8244408" cy="590465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dirty="0"/>
              <a:t>Для детей </a:t>
            </a:r>
            <a:r>
              <a:rPr lang="ru-RU" sz="2400" dirty="0"/>
              <a:t>характерны импульсивные суицидальные действия, их наиболее частой причиной являются ссоры в семье, агрессивное, негативное отношение родителей к ребенку.</a:t>
            </a:r>
          </a:p>
          <a:p>
            <a:pPr marL="0" indent="0">
              <a:buNone/>
            </a:pPr>
            <a:r>
              <a:rPr lang="ru-RU" sz="2400" b="1" dirty="0"/>
              <a:t>В подростковом возрасте </a:t>
            </a:r>
            <a:r>
              <a:rPr lang="ru-RU" sz="2400" dirty="0"/>
              <a:t>причиной импульсивных суицидальных действий обычно являются конфликтные отношения с родителями, реже с учителями. Подростки нередко тщательно планируют суицидальные действия, их основой является экзистенциальный кризис, обусловленный психологической депривацией.</a:t>
            </a:r>
          </a:p>
          <a:p>
            <a:pPr marL="0" indent="0">
              <a:buNone/>
            </a:pPr>
            <a:r>
              <a:rPr lang="ru-RU" sz="2400" b="1" dirty="0"/>
              <a:t>В молодом возрасте </a:t>
            </a:r>
            <a:r>
              <a:rPr lang="ru-RU" sz="2400" dirty="0"/>
              <a:t>наиболее часто встречаются суицидальные попытки (100:1 по отношению к самоубийствам</a:t>
            </a:r>
            <a:r>
              <a:rPr lang="ru-RU" sz="2400" dirty="0" smtClean="0"/>
              <a:t>). В </a:t>
            </a:r>
            <a:r>
              <a:rPr lang="ru-RU" sz="2400" dirty="0"/>
              <a:t>подавляющем большинстве случаев суицидальные действия носят импульсивный характер и обусловлены разрывом отношений или ссорой с партнером.</a:t>
            </a:r>
          </a:p>
        </p:txBody>
      </p:sp>
    </p:spTree>
    <p:extLst>
      <p:ext uri="{BB962C8B-B14F-4D97-AF65-F5344CB8AC3E}">
        <p14:creationId xmlns:p14="http://schemas.microsoft.com/office/powerpoint/2010/main" val="36984986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27584" y="476672"/>
            <a:ext cx="8075240" cy="6120680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ru-RU" sz="3200" dirty="0"/>
              <a:t>Другим обществом, при котором растет число суицидов, </a:t>
            </a:r>
            <a:r>
              <a:rPr lang="ru-RU" sz="3200" dirty="0" smtClean="0"/>
              <a:t>является </a:t>
            </a:r>
            <a:r>
              <a:rPr lang="ru-RU" sz="3200" b="1" i="1" dirty="0"/>
              <a:t>общество диктаторского направления с ограничением свобод личности, жесткой регламентацией его </a:t>
            </a:r>
            <a:r>
              <a:rPr lang="ru-RU" sz="3200" b="1" i="1" dirty="0" smtClean="0"/>
              <a:t>поведения</a:t>
            </a:r>
            <a:r>
              <a:rPr lang="ru-RU" sz="3200" b="1" i="1" dirty="0"/>
              <a:t>.</a:t>
            </a:r>
            <a:r>
              <a:rPr lang="ru-RU" sz="3200" b="1" i="1" dirty="0" smtClean="0"/>
              <a:t>  </a:t>
            </a:r>
          </a:p>
          <a:p>
            <a:pPr marL="109728" indent="0">
              <a:buNone/>
            </a:pPr>
            <a:r>
              <a:rPr lang="ru-RU" sz="3200" dirty="0" smtClean="0"/>
              <a:t>Эмиль </a:t>
            </a:r>
            <a:r>
              <a:rPr lang="ru-RU" sz="3200" dirty="0"/>
              <a:t>Дюркгейм утверждал, что самоубийство, которое в то время считалось чисто личностным феноменом, может быть </a:t>
            </a:r>
            <a:r>
              <a:rPr lang="ru-RU" sz="3200" dirty="0" smtClean="0"/>
              <a:t>лучше </a:t>
            </a:r>
            <a:r>
              <a:rPr lang="ru-RU" sz="3200" dirty="0"/>
              <a:t>объяснено как реакция человека на особенности, в </a:t>
            </a:r>
            <a:r>
              <a:rPr lang="ru-RU" sz="3200" dirty="0" smtClean="0"/>
              <a:t>которых </a:t>
            </a:r>
            <a:r>
              <a:rPr lang="ru-RU" sz="3200" dirty="0"/>
              <a:t>он живет. </a:t>
            </a:r>
          </a:p>
        </p:txBody>
      </p:sp>
    </p:spTree>
    <p:extLst>
      <p:ext uri="{BB962C8B-B14F-4D97-AF65-F5344CB8AC3E}">
        <p14:creationId xmlns:p14="http://schemas.microsoft.com/office/powerpoint/2010/main" val="317795887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82168" cy="77809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effectLst/>
              </a:rPr>
              <a:t>мотивы </a:t>
            </a:r>
            <a:r>
              <a:rPr lang="ru-RU" sz="3600" dirty="0">
                <a:effectLst/>
              </a:rPr>
              <a:t>и поводов суицидальных поступков в России на июнь 2012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980728"/>
            <a:ext cx="7890080" cy="5688632"/>
          </a:xfrm>
        </p:spPr>
        <p:txBody>
          <a:bodyPr>
            <a:normAutofit fontScale="77500" lnSpcReduction="20000"/>
          </a:bodyPr>
          <a:lstStyle/>
          <a:p>
            <a:pPr marL="82296" indent="0">
              <a:buNone/>
            </a:pPr>
            <a:r>
              <a:rPr lang="ru-RU" b="1" dirty="0"/>
              <a:t>1</a:t>
            </a:r>
            <a:r>
              <a:rPr lang="ru-RU" sz="3400" b="1" dirty="0"/>
              <a:t>. Личностно-семейные конфликты в семье подростка и деструктивная ситуация в том числе: </a:t>
            </a:r>
            <a:endParaRPr lang="ru-RU" sz="3400" dirty="0"/>
          </a:p>
          <a:p>
            <a:pPr marL="82296" indent="0">
              <a:buNone/>
            </a:pPr>
            <a:r>
              <a:rPr lang="ru-RU" sz="3400" dirty="0"/>
              <a:t>• несправедливое отношение (оскорбления, обвинения, унижения) со стороны родственников и окружающих - 4</a:t>
            </a:r>
          </a:p>
          <a:p>
            <a:pPr marL="82296" indent="0">
              <a:buNone/>
            </a:pPr>
            <a:r>
              <a:rPr lang="ru-RU" sz="3400" dirty="0"/>
              <a:t>• ревность, супружеская измена, развод – 1.</a:t>
            </a:r>
          </a:p>
          <a:p>
            <a:pPr marL="82296" indent="0">
              <a:buNone/>
            </a:pPr>
            <a:r>
              <a:rPr lang="ru-RU" sz="3400" dirty="0"/>
              <a:t>• потеря «значимого другого», болезнь, смерть близких – 6. </a:t>
            </a:r>
          </a:p>
          <a:p>
            <a:pPr marL="82296" indent="0">
              <a:buNone/>
            </a:pPr>
            <a:r>
              <a:rPr lang="ru-RU" sz="3400" dirty="0"/>
              <a:t>• препятствия к удовлетворению ситуационной актуальной потребности – 16 </a:t>
            </a:r>
            <a:r>
              <a:rPr lang="ru-RU" sz="3400" dirty="0" smtClean="0"/>
              <a:t> </a:t>
            </a:r>
            <a:endParaRPr lang="ru-RU" sz="3400" dirty="0"/>
          </a:p>
          <a:p>
            <a:pPr marL="82296" indent="0">
              <a:buNone/>
            </a:pPr>
            <a:r>
              <a:rPr lang="ru-RU" sz="3400" b="1" dirty="0"/>
              <a:t>• неудовлетворенность поведением и личными качествами «значимых других» - 16. </a:t>
            </a:r>
          </a:p>
          <a:p>
            <a:pPr marL="82296" indent="0">
              <a:buNone/>
            </a:pPr>
            <a:r>
              <a:rPr lang="ru-RU" sz="3400" dirty="0"/>
              <a:t>• одиночество, изменение обычного стереотипа жизни, социальная изоляция – 5.</a:t>
            </a:r>
          </a:p>
          <a:p>
            <a:pPr marL="82296" indent="0">
              <a:buNone/>
            </a:pPr>
            <a:r>
              <a:rPr lang="ru-RU" sz="3400" dirty="0"/>
              <a:t>• неудачная любовь – 7. </a:t>
            </a:r>
          </a:p>
        </p:txBody>
      </p:sp>
    </p:spTree>
    <p:extLst>
      <p:ext uri="{BB962C8B-B14F-4D97-AF65-F5344CB8AC3E}">
        <p14:creationId xmlns:p14="http://schemas.microsoft.com/office/powerpoint/2010/main" val="411522451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476672"/>
            <a:ext cx="7890080" cy="5771728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/>
              <a:t>4. Конфликты, связанные с антисоциальным поведением </a:t>
            </a:r>
            <a:r>
              <a:rPr lang="ru-RU" b="1" dirty="0" err="1"/>
              <a:t>суицидента</a:t>
            </a:r>
            <a:r>
              <a:rPr lang="ru-RU" b="1" dirty="0"/>
              <a:t>, в том числе: </a:t>
            </a:r>
            <a:endParaRPr lang="ru-RU" dirty="0"/>
          </a:p>
          <a:p>
            <a:pPr marL="82296" indent="0">
              <a:buNone/>
            </a:pPr>
            <a:r>
              <a:rPr lang="ru-RU" b="1" i="1" dirty="0" smtClean="0"/>
              <a:t>• </a:t>
            </a:r>
            <a:r>
              <a:rPr lang="ru-RU" b="1" i="1" dirty="0"/>
              <a:t>боязнь иного наказания или позора – 7. </a:t>
            </a:r>
          </a:p>
          <a:p>
            <a:pPr marL="82296" indent="0">
              <a:buNone/>
            </a:pPr>
            <a:r>
              <a:rPr lang="ru-RU" dirty="0"/>
              <a:t>• самоосуждение за неблаговидный поступок - 4. </a:t>
            </a:r>
          </a:p>
          <a:p>
            <a:r>
              <a:rPr lang="ru-RU" dirty="0"/>
              <a:t> </a:t>
            </a:r>
            <a:r>
              <a:rPr lang="ru-RU" b="1" dirty="0" smtClean="0"/>
              <a:t>5</a:t>
            </a:r>
            <a:r>
              <a:rPr lang="ru-RU" b="1" dirty="0"/>
              <a:t>. Конфликты в учебной сфере, в том числе: </a:t>
            </a:r>
            <a:endParaRPr lang="ru-RU" dirty="0"/>
          </a:p>
          <a:p>
            <a:pPr marL="82296" indent="0">
              <a:buNone/>
            </a:pPr>
            <a:r>
              <a:rPr lang="ru-RU" b="1" i="1" dirty="0"/>
              <a:t>• несостоятельность, неудача в учебе, падение изменение социального статуса - 9;</a:t>
            </a:r>
            <a:r>
              <a:rPr lang="ru-RU" dirty="0"/>
              <a:t> </a:t>
            </a:r>
          </a:p>
          <a:p>
            <a:pPr marL="82296" indent="0">
              <a:buNone/>
            </a:pPr>
            <a:r>
              <a:rPr lang="ru-RU" dirty="0"/>
              <a:t>• несправедливые требования к исполнению учебных обязанностей - 4.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748825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Суицидальное поведение по </a:t>
            </a:r>
            <a:r>
              <a:rPr lang="ru-RU" b="1" dirty="0" smtClean="0"/>
              <a:t>типу протеста, мести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2296" indent="0" algn="ctr">
              <a:buNone/>
            </a:pPr>
            <a:endParaRPr lang="en-US" sz="3600" dirty="0" smtClean="0"/>
          </a:p>
          <a:p>
            <a:pPr marL="82296" indent="0" algn="ctr">
              <a:buNone/>
            </a:pPr>
            <a:r>
              <a:rPr lang="ru-RU" sz="3600" dirty="0" smtClean="0"/>
              <a:t>Возникают в ситуации конфликта. Присутствует враждебность, агрессивность к объекту конфликта, смысл суицида в отрицательном воздействии на объект.  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06329669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404664"/>
            <a:ext cx="8038728" cy="61206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/>
              <a:t>Суицидальное поведение по типу «призыва» </a:t>
            </a:r>
            <a:r>
              <a:rPr lang="ru-RU" dirty="0"/>
              <a:t>отражает пассивную реакцию личности с целью привлечения внимания к ситуации и возможности получения помощи для ее изменения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/>
              <a:t>«Подросток, уставший от завышенных претензий и притязаний матери, от постоянных переводов в другие школы с более высококачественным уровнем обучения, с суицидальной </a:t>
            </a:r>
            <a:r>
              <a:rPr lang="ru-RU" dirty="0" smtClean="0"/>
              <a:t>целью выпил </a:t>
            </a:r>
            <a:r>
              <a:rPr lang="ru-RU" dirty="0"/>
              <a:t>горсть таблеток, которые нашел дома в аптечке».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1198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0"/>
            <a:ext cx="8164016" cy="608012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smtClean="0"/>
              <a:t>При </a:t>
            </a:r>
            <a:r>
              <a:rPr lang="ru-RU" b="1" dirty="0"/>
              <a:t>суицидах </a:t>
            </a:r>
            <a:r>
              <a:rPr lang="ru-RU" b="1" dirty="0" err="1" smtClean="0"/>
              <a:t>избежания</a:t>
            </a:r>
            <a:r>
              <a:rPr lang="ru-RU" b="1" dirty="0" smtClean="0"/>
              <a:t> наказания </a:t>
            </a:r>
            <a:r>
              <a:rPr lang="ru-RU" b="1" dirty="0"/>
              <a:t>или </a:t>
            </a:r>
            <a:r>
              <a:rPr lang="ru-RU" b="1" dirty="0" smtClean="0"/>
              <a:t>страдания </a:t>
            </a:r>
            <a:r>
              <a:rPr lang="ru-RU" dirty="0"/>
              <a:t>речь идет также о пассивной реакции личности в ответ на угрозу своему социальному, личностному или биологическому существованию. </a:t>
            </a:r>
            <a:endParaRPr lang="ru-RU" dirty="0" smtClean="0"/>
          </a:p>
          <a:p>
            <a:pPr marL="0" indent="0" algn="ctr">
              <a:buNone/>
            </a:pPr>
            <a:r>
              <a:rPr lang="ru-RU" b="1" i="1" dirty="0" smtClean="0"/>
              <a:t>Смысл </a:t>
            </a:r>
            <a:r>
              <a:rPr lang="ru-RU" b="1" i="1" dirty="0"/>
              <a:t>суицида сводится к </a:t>
            </a:r>
            <a:r>
              <a:rPr lang="ru-RU" b="1" i="1" dirty="0" err="1"/>
              <a:t>избежанию</a:t>
            </a:r>
            <a:r>
              <a:rPr lang="ru-RU" b="1" i="1" dirty="0"/>
              <a:t> угрозы путем самоустранения</a:t>
            </a:r>
            <a:r>
              <a:rPr lang="ru-RU" dirty="0"/>
              <a:t>. Это могут быть суициды </a:t>
            </a:r>
            <a:r>
              <a:rPr lang="ru-RU" dirty="0" smtClean="0"/>
              <a:t>с </a:t>
            </a:r>
            <a:r>
              <a:rPr lang="ru-RU" dirty="0"/>
              <a:t>целью избежать физических страданий, в виде страха перед уголовной ответственностью, у молодежи нередко в виде страха перед наказанием.</a:t>
            </a:r>
          </a:p>
        </p:txBody>
      </p:sp>
    </p:spTree>
    <p:extLst>
      <p:ext uri="{BB962C8B-B14F-4D97-AF65-F5344CB8AC3E}">
        <p14:creationId xmlns:p14="http://schemas.microsoft.com/office/powerpoint/2010/main" val="281912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0"/>
            <a:ext cx="7947992" cy="608012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/>
              <a:t>Суицид по типу самонаказания </a:t>
            </a:r>
            <a:r>
              <a:rPr lang="ru-RU" dirty="0"/>
              <a:t>является протестом против себя и является, по существу, самообвинением.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Диалог </a:t>
            </a:r>
            <a:r>
              <a:rPr lang="ru-RU" dirty="0"/>
              <a:t>с самим собой идет по пути гиперболизации, выявленных у себя отрицательных качеств, поступков и пр. </a:t>
            </a:r>
            <a:endParaRPr lang="ru-RU" dirty="0" smtClean="0"/>
          </a:p>
          <a:p>
            <a:pPr marL="0" indent="0">
              <a:buNone/>
            </a:pPr>
            <a:r>
              <a:rPr lang="ru-RU" b="1" i="1" dirty="0" smtClean="0"/>
              <a:t>Это </a:t>
            </a:r>
            <a:r>
              <a:rPr lang="ru-RU" b="1" i="1" dirty="0"/>
              <a:t>самообвинение нередко выявляется в рамках депрессивных переживаний</a:t>
            </a:r>
            <a:r>
              <a:rPr lang="ru-RU" dirty="0"/>
              <a:t>, угрызений совести, чувстве греховности, при совершении непростительных поступков, когда </a:t>
            </a:r>
            <a:r>
              <a:rPr lang="ru-RU" dirty="0" smtClean="0"/>
              <a:t>подросток </a:t>
            </a:r>
            <a:r>
              <a:rPr lang="ru-RU" dirty="0"/>
              <a:t>осознает их отрицательную моральную сторону.</a:t>
            </a:r>
          </a:p>
        </p:txBody>
      </p:sp>
    </p:spTree>
    <p:extLst>
      <p:ext uri="{BB962C8B-B14F-4D97-AF65-F5344CB8AC3E}">
        <p14:creationId xmlns:p14="http://schemas.microsoft.com/office/powerpoint/2010/main" val="3721677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260648"/>
            <a:ext cx="7966720" cy="603550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/>
              <a:t>При суицидах в форме отказа </a:t>
            </a:r>
            <a:r>
              <a:rPr lang="ru-RU" dirty="0"/>
              <a:t>цель суицида и мотив совпадают, поскольку и </a:t>
            </a:r>
            <a:r>
              <a:rPr lang="ru-RU" b="1" i="1" dirty="0"/>
              <a:t>цель и мотив направлены на лишение себя жизни</a:t>
            </a:r>
            <a:r>
              <a:rPr lang="ru-RU" dirty="0"/>
              <a:t>. </a:t>
            </a:r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Это </a:t>
            </a:r>
            <a:r>
              <a:rPr lang="ru-RU" dirty="0"/>
              <a:t>также относится к протесту против себя, но в виде </a:t>
            </a:r>
            <a:r>
              <a:rPr lang="ru-RU" dirty="0" smtClean="0"/>
              <a:t>неудовлетворенности </a:t>
            </a:r>
            <a:r>
              <a:rPr lang="ru-RU" dirty="0"/>
              <a:t>итогами своей жизни и пессимистические оценкой реальных перспектив существования. </a:t>
            </a:r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Суицид </a:t>
            </a:r>
            <a:r>
              <a:rPr lang="ru-RU" dirty="0"/>
              <a:t>выступает как следствие отрицательного баланса.</a:t>
            </a:r>
          </a:p>
        </p:txBody>
      </p:sp>
    </p:spTree>
    <p:extLst>
      <p:ext uri="{BB962C8B-B14F-4D97-AF65-F5344CB8AC3E}">
        <p14:creationId xmlns:p14="http://schemas.microsoft.com/office/powerpoint/2010/main" val="413335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682168" cy="1008112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+mn-lt"/>
              </a:rPr>
              <a:t>Возрастное своеобразие аутоагрессивного поведения у психически здоровых подростков</a:t>
            </a:r>
            <a:r>
              <a:rPr lang="ru-RU" sz="2400" dirty="0" smtClean="0">
                <a:latin typeface="+mn-lt"/>
              </a:rPr>
              <a:t> (</a:t>
            </a:r>
            <a:r>
              <a:rPr lang="ru-RU" sz="2400" dirty="0" err="1" smtClean="0">
                <a:latin typeface="+mn-lt"/>
              </a:rPr>
              <a:t>Е.М.Вроно</a:t>
            </a:r>
            <a:r>
              <a:rPr lang="ru-RU" sz="2400" dirty="0" smtClean="0">
                <a:latin typeface="+mn-lt"/>
              </a:rPr>
              <a:t>, Н.А. </a:t>
            </a:r>
            <a:r>
              <a:rPr lang="ru-RU" sz="2400" dirty="0" err="1" smtClean="0">
                <a:latin typeface="+mn-lt"/>
              </a:rPr>
              <a:t>Ратинова</a:t>
            </a:r>
            <a:r>
              <a:rPr lang="ru-RU" sz="2400" dirty="0" smtClean="0">
                <a:latin typeface="+mn-lt"/>
              </a:rPr>
              <a:t>)</a:t>
            </a:r>
            <a:endParaRPr lang="ru-RU" sz="2400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96752"/>
            <a:ext cx="8892480" cy="5400600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/>
              <a:t>Самоповреждение </a:t>
            </a:r>
            <a:r>
              <a:rPr lang="ru-RU" dirty="0" smtClean="0"/>
              <a:t>составляет </a:t>
            </a:r>
            <a:r>
              <a:rPr lang="ru-RU" dirty="0"/>
              <a:t>группу поведенческих актов</a:t>
            </a:r>
            <a:r>
              <a:rPr lang="ru-RU" dirty="0" smtClean="0"/>
              <a:t>, сочетающих </a:t>
            </a:r>
            <a:r>
              <a:rPr lang="ru-RU" dirty="0"/>
              <a:t>в себе проявление гетеро- и аутоагрессии. </a:t>
            </a:r>
            <a:endParaRPr lang="ru-RU" dirty="0" smtClean="0"/>
          </a:p>
          <a:p>
            <a:r>
              <a:rPr lang="ru-RU" dirty="0" smtClean="0"/>
              <a:t>неблагоприятные семьи, </a:t>
            </a:r>
            <a:r>
              <a:rPr lang="ru-RU" dirty="0"/>
              <a:t>п</a:t>
            </a:r>
            <a:r>
              <a:rPr lang="ru-RU" dirty="0" smtClean="0"/>
              <a:t>убертатный </a:t>
            </a:r>
            <a:r>
              <a:rPr lang="ru-RU" dirty="0"/>
              <a:t>криз имеет патологическое течение, </a:t>
            </a:r>
            <a:r>
              <a:rPr lang="ru-RU" dirty="0" smtClean="0"/>
              <a:t>декомпенсации </a:t>
            </a:r>
            <a:r>
              <a:rPr lang="ru-RU" dirty="0"/>
              <a:t>с </a:t>
            </a:r>
            <a:r>
              <a:rPr lang="ru-RU" dirty="0" err="1" smtClean="0"/>
              <a:t>психопатоподобным</a:t>
            </a:r>
            <a:r>
              <a:rPr lang="ru-RU" dirty="0" smtClean="0"/>
              <a:t> </a:t>
            </a:r>
            <a:r>
              <a:rPr lang="ru-RU" dirty="0"/>
              <a:t>поведением. </a:t>
            </a:r>
            <a:endParaRPr lang="ru-RU" dirty="0" smtClean="0"/>
          </a:p>
          <a:p>
            <a:r>
              <a:rPr lang="ru-RU" dirty="0" smtClean="0"/>
              <a:t>Стремятся </a:t>
            </a:r>
            <a:r>
              <a:rPr lang="ru-RU" dirty="0"/>
              <a:t>к лидерству, </a:t>
            </a:r>
            <a:r>
              <a:rPr lang="ru-RU" dirty="0" smtClean="0"/>
              <a:t>асоциальное </a:t>
            </a:r>
            <a:r>
              <a:rPr lang="ru-RU" dirty="0"/>
              <a:t>поведение, конфликтность, при хорошей успеваемости</a:t>
            </a:r>
          </a:p>
          <a:p>
            <a:r>
              <a:rPr lang="ru-RU" dirty="0"/>
              <a:t> </a:t>
            </a:r>
            <a:r>
              <a:rPr lang="ru-RU" dirty="0" smtClean="0"/>
              <a:t>Дезадаптация наступала  в </a:t>
            </a:r>
            <a:r>
              <a:rPr lang="ru-RU" dirty="0"/>
              <a:t>с</a:t>
            </a:r>
            <a:r>
              <a:rPr lang="ru-RU" dirty="0" smtClean="0"/>
              <a:t>итуации </a:t>
            </a:r>
            <a:r>
              <a:rPr lang="ru-RU" dirty="0"/>
              <a:t>реального или </a:t>
            </a:r>
            <a:r>
              <a:rPr lang="ru-RU" dirty="0" smtClean="0"/>
              <a:t>предполагаемого </a:t>
            </a:r>
            <a:r>
              <a:rPr lang="ru-RU" dirty="0"/>
              <a:t>лишения свободы.</a:t>
            </a:r>
          </a:p>
          <a:p>
            <a:r>
              <a:rPr lang="ru-RU" dirty="0"/>
              <a:t>Эмоциональное состояние во время нанесения себе </a:t>
            </a:r>
            <a:r>
              <a:rPr lang="ru-RU" dirty="0" smtClean="0"/>
              <a:t>повреждений и </a:t>
            </a:r>
            <a:r>
              <a:rPr lang="ru-RU" dirty="0"/>
              <a:t>агрессивная тональность - злоба, обида</a:t>
            </a:r>
            <a:r>
              <a:rPr lang="ru-RU" dirty="0" smtClean="0"/>
              <a:t>.</a:t>
            </a:r>
          </a:p>
          <a:p>
            <a:r>
              <a:rPr lang="ru-RU" b="1" dirty="0" smtClean="0"/>
              <a:t>Личность с эпилептоидными чертами значительной силой и ригидностью аффективных процессов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54318640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54176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>
                <a:effectLst/>
              </a:rPr>
              <a:t>Д</a:t>
            </a:r>
            <a:r>
              <a:rPr lang="ru-RU" sz="3600" dirty="0" smtClean="0">
                <a:effectLst/>
              </a:rPr>
              <a:t>емонстративно-шантажные </a:t>
            </a:r>
            <a:r>
              <a:rPr lang="ru-RU" sz="3600" dirty="0">
                <a:effectLst/>
              </a:rPr>
              <a:t>суициды с агрессивным компонентом</a:t>
            </a:r>
            <a:r>
              <a:rPr lang="ru-RU" sz="2700" dirty="0">
                <a:effectLst/>
              </a:rPr>
              <a:t> (чаще мальчики</a:t>
            </a:r>
            <a:r>
              <a:rPr lang="ru-RU" dirty="0">
                <a:effectLst/>
              </a:rPr>
              <a:t>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410200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Ч</a:t>
            </a:r>
            <a:r>
              <a:rPr lang="ru-RU" dirty="0" smtClean="0"/>
              <a:t>асто </a:t>
            </a:r>
            <a:r>
              <a:rPr lang="ru-RU" dirty="0"/>
              <a:t>встречаются </a:t>
            </a:r>
            <a:r>
              <a:rPr lang="ru-RU" dirty="0" err="1"/>
              <a:t>истероидные</a:t>
            </a:r>
            <a:r>
              <a:rPr lang="ru-RU" dirty="0"/>
              <a:t> и возбудимые личности, отличающиеся </a:t>
            </a:r>
            <a:r>
              <a:rPr lang="ru-RU" dirty="0" smtClean="0"/>
              <a:t>в</a:t>
            </a:r>
            <a:r>
              <a:rPr lang="ru-RU" dirty="0"/>
              <a:t>ыраженной аффективной ригидностью</a:t>
            </a:r>
          </a:p>
          <a:p>
            <a:r>
              <a:rPr lang="ru-RU" dirty="0" smtClean="0"/>
              <a:t> Им </a:t>
            </a:r>
            <a:r>
              <a:rPr lang="ru-RU" dirty="0"/>
              <a:t>свойственны завышенные </a:t>
            </a:r>
            <a:r>
              <a:rPr lang="ru-RU" dirty="0" smtClean="0"/>
              <a:t>притязания</a:t>
            </a:r>
            <a:r>
              <a:rPr lang="ru-RU" dirty="0"/>
              <a:t>, неудовлетворенность своим положением в группе, а присущие им обидчивость и раздражительность ведут к частым конфликтам со сверстниками. </a:t>
            </a:r>
            <a:endParaRPr lang="ru-RU" dirty="0" smtClean="0"/>
          </a:p>
          <a:p>
            <a:r>
              <a:rPr lang="ru-RU" dirty="0" smtClean="0"/>
              <a:t>Актом </a:t>
            </a:r>
            <a:r>
              <a:rPr lang="ru-RU" dirty="0"/>
              <a:t>суицида подросток стремится доказать свою правоту и одновременно отомстить обидчику, причинить ему вред. Период </a:t>
            </a:r>
            <a:r>
              <a:rPr lang="ru-RU" dirty="0" err="1"/>
              <a:t>пресуицида</a:t>
            </a:r>
            <a:r>
              <a:rPr lang="ru-RU" dirty="0"/>
              <a:t> обычно весьма </a:t>
            </a:r>
            <a:r>
              <a:rPr lang="ru-RU" dirty="0" smtClean="0"/>
              <a:t>короткий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b="1" dirty="0"/>
              <a:t>Аутоагрессивные действия совершаются на высоте конфликтной ситуации и сопровождаются крайне интенсивным аффектом. Однако, если ситуация, </a:t>
            </a:r>
            <a:r>
              <a:rPr lang="ru-RU" dirty="0"/>
              <a:t>спровоцировавшая </a:t>
            </a:r>
            <a:r>
              <a:rPr lang="ru-RU" dirty="0" err="1"/>
              <a:t>аутоагрессию</a:t>
            </a:r>
            <a:r>
              <a:rPr lang="ru-RU" dirty="0"/>
              <a:t>, не разрешается ею, угроза повторения представляется весьма значительной.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358923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54176" cy="1143000"/>
          </a:xfrm>
        </p:spPr>
        <p:txBody>
          <a:bodyPr>
            <a:normAutofit/>
          </a:bodyPr>
          <a:lstStyle/>
          <a:p>
            <a:pPr algn="ctr"/>
            <a:r>
              <a:rPr lang="ru-RU" sz="2700" b="1" dirty="0">
                <a:effectLst/>
              </a:rPr>
              <a:t>Д</a:t>
            </a:r>
            <a:r>
              <a:rPr lang="ru-RU" sz="2700" b="1" dirty="0" smtClean="0">
                <a:effectLst/>
              </a:rPr>
              <a:t>емонстративно-шантажные </a:t>
            </a:r>
            <a:r>
              <a:rPr lang="ru-RU" sz="2700" b="1" dirty="0">
                <a:effectLst/>
              </a:rPr>
              <a:t>суициды с </a:t>
            </a:r>
            <a:r>
              <a:rPr lang="ru-RU" sz="2700" b="1" dirty="0" err="1">
                <a:effectLst/>
              </a:rPr>
              <a:t>манипулятивной</a:t>
            </a:r>
            <a:r>
              <a:rPr lang="ru-RU" sz="2700" b="1" dirty="0">
                <a:effectLst/>
              </a:rPr>
              <a:t>  </a:t>
            </a:r>
            <a:r>
              <a:rPr lang="ru-RU" sz="2700" b="1" dirty="0" smtClean="0">
                <a:effectLst/>
              </a:rPr>
              <a:t>мотивацией </a:t>
            </a:r>
            <a:r>
              <a:rPr lang="ru-RU" sz="2200" dirty="0" smtClean="0">
                <a:effectLst/>
              </a:rPr>
              <a:t>(</a:t>
            </a:r>
            <a:r>
              <a:rPr lang="ru-RU" sz="2200" dirty="0">
                <a:effectLst/>
              </a:rPr>
              <a:t>чаще девочки)</a:t>
            </a:r>
            <a:endParaRPr lang="ru-RU" sz="2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447800"/>
            <a:ext cx="7890080" cy="4800600"/>
          </a:xfrm>
        </p:spPr>
        <p:txBody>
          <a:bodyPr>
            <a:normAutofit/>
          </a:bodyPr>
          <a:lstStyle/>
          <a:p>
            <a:pPr marL="82296" indent="0" algn="ctr">
              <a:buNone/>
            </a:pPr>
            <a:r>
              <a:rPr lang="ru-RU" sz="4000" dirty="0" err="1" smtClean="0"/>
              <a:t>Истероидная</a:t>
            </a:r>
            <a:r>
              <a:rPr lang="ru-RU" sz="4000" dirty="0" smtClean="0"/>
              <a:t> акцентуация. </a:t>
            </a:r>
            <a:r>
              <a:rPr lang="ru-RU" sz="4000" dirty="0"/>
              <a:t>Пубертатный период у этих подростков сопровождается заострением </a:t>
            </a:r>
            <a:r>
              <a:rPr lang="ru-RU" sz="4000" dirty="0" err="1"/>
              <a:t>истероидных</a:t>
            </a:r>
            <a:r>
              <a:rPr lang="ru-RU" sz="4000" dirty="0"/>
              <a:t> </a:t>
            </a:r>
            <a:r>
              <a:rPr lang="ru-RU" sz="4000" dirty="0" smtClean="0"/>
              <a:t>черт-</a:t>
            </a:r>
            <a:r>
              <a:rPr lang="ru-RU" sz="4000" dirty="0" err="1" smtClean="0"/>
              <a:t>демонстративностью</a:t>
            </a:r>
            <a:r>
              <a:rPr lang="ru-RU" sz="4000" dirty="0"/>
              <a:t>, капризностью, лживостью, обидчивостью. </a:t>
            </a:r>
          </a:p>
        </p:txBody>
      </p:sp>
    </p:spTree>
    <p:extLst>
      <p:ext uri="{BB962C8B-B14F-4D97-AF65-F5344CB8AC3E}">
        <p14:creationId xmlns:p14="http://schemas.microsoft.com/office/powerpoint/2010/main" val="12768820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274638"/>
            <a:ext cx="8964488" cy="1143000"/>
          </a:xfrm>
        </p:spPr>
        <p:txBody>
          <a:bodyPr>
            <a:noAutofit/>
          </a:bodyPr>
          <a:lstStyle/>
          <a:p>
            <a:pPr algn="ctr"/>
            <a:r>
              <a:rPr lang="ru-RU" sz="3600" dirty="0">
                <a:effectLst/>
              </a:rPr>
              <a:t>Согласно теории Дюркгейма существует </a:t>
            </a:r>
            <a:r>
              <a:rPr lang="ru-RU" sz="3600" dirty="0" smtClean="0">
                <a:effectLst/>
              </a:rPr>
              <a:t/>
            </a:r>
            <a:br>
              <a:rPr lang="ru-RU" sz="3600" dirty="0" smtClean="0">
                <a:effectLst/>
              </a:rPr>
            </a:br>
            <a:r>
              <a:rPr lang="ru-RU" sz="3600" dirty="0" smtClean="0">
                <a:effectLst/>
              </a:rPr>
              <a:t>три </a:t>
            </a:r>
            <a:r>
              <a:rPr lang="ru-RU" sz="3600" dirty="0">
                <a:effectLst/>
              </a:rPr>
              <a:t>основных вида </a:t>
            </a:r>
            <a:r>
              <a:rPr lang="ru-RU" sz="3600" dirty="0" smtClean="0">
                <a:effectLst/>
              </a:rPr>
              <a:t>суицида.</a:t>
            </a:r>
            <a:endParaRPr lang="ru-RU" sz="3600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27584" y="1481328"/>
            <a:ext cx="8208912" cy="5260040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smtClean="0"/>
              <a:t>Эгоистичное </a:t>
            </a:r>
            <a:r>
              <a:rPr lang="ru-RU" dirty="0" smtClean="0"/>
              <a:t>самоубийство-</a:t>
            </a:r>
            <a:r>
              <a:rPr lang="ru-RU" b="1" dirty="0" smtClean="0"/>
              <a:t> </a:t>
            </a:r>
            <a:r>
              <a:rPr lang="ru-RU" dirty="0"/>
              <a:t>с</a:t>
            </a:r>
            <a:r>
              <a:rPr lang="ru-RU" dirty="0" smtClean="0"/>
              <a:t>аморазрушение </a:t>
            </a:r>
            <a:r>
              <a:rPr lang="ru-RU" dirty="0"/>
              <a:t>в этом случае объясняется тем, что </a:t>
            </a:r>
            <a:r>
              <a:rPr lang="ru-RU" dirty="0" smtClean="0"/>
              <a:t>подросток чувствует </a:t>
            </a:r>
            <a:r>
              <a:rPr lang="ru-RU" dirty="0"/>
              <a:t>себя отчужденным и разъединенным с обществом, семьей и друзьями. </a:t>
            </a:r>
            <a:endParaRPr lang="ru-RU" dirty="0" smtClean="0"/>
          </a:p>
          <a:p>
            <a:r>
              <a:rPr lang="ru-RU" b="1" dirty="0" err="1"/>
              <a:t>А</a:t>
            </a:r>
            <a:r>
              <a:rPr lang="ru-RU" b="1" dirty="0" err="1" smtClean="0"/>
              <a:t>номическое</a:t>
            </a:r>
            <a:r>
              <a:rPr lang="ru-RU" dirty="0" smtClean="0"/>
              <a:t> </a:t>
            </a:r>
            <a:r>
              <a:rPr lang="ru-RU" dirty="0"/>
              <a:t>(от аномия - «</a:t>
            </a:r>
            <a:r>
              <a:rPr lang="ru-RU" dirty="0" smtClean="0"/>
              <a:t>бесправие</a:t>
            </a:r>
            <a:r>
              <a:rPr lang="ru-RU" dirty="0"/>
              <a:t>» ) самоубийство, которое возникает, </a:t>
            </a:r>
            <a:r>
              <a:rPr lang="ru-RU" b="1" dirty="0"/>
              <a:t>если </a:t>
            </a:r>
            <a:r>
              <a:rPr lang="ru-RU" b="1" dirty="0" smtClean="0"/>
              <a:t>подросток  </a:t>
            </a:r>
            <a:r>
              <a:rPr lang="ru-RU" b="1" dirty="0"/>
              <a:t>терпит </a:t>
            </a:r>
            <a:r>
              <a:rPr lang="ru-RU" b="1" dirty="0" smtClean="0"/>
              <a:t>неудачу </a:t>
            </a:r>
            <a:r>
              <a:rPr lang="ru-RU" b="1" dirty="0"/>
              <a:t>в адаптации к социальным изменениям. </a:t>
            </a:r>
            <a:r>
              <a:rPr lang="ru-RU" dirty="0"/>
              <a:t>Такие суициды </a:t>
            </a:r>
            <a:r>
              <a:rPr lang="ru-RU" dirty="0" smtClean="0"/>
              <a:t>часты </a:t>
            </a:r>
            <a:r>
              <a:rPr lang="ru-RU" dirty="0"/>
              <a:t>во времена общественных кризисов, таких как экономическая депрессия, или, наоборот, во времена </a:t>
            </a:r>
            <a:r>
              <a:rPr lang="ru-RU" dirty="0" smtClean="0"/>
              <a:t>процветания.</a:t>
            </a:r>
          </a:p>
          <a:p>
            <a:r>
              <a:rPr lang="ru-RU" b="1" dirty="0" smtClean="0"/>
              <a:t>Альтруистическое</a:t>
            </a:r>
            <a:r>
              <a:rPr lang="ru-RU" dirty="0" smtClean="0"/>
              <a:t> </a:t>
            </a:r>
            <a:r>
              <a:rPr lang="ru-RU" dirty="0"/>
              <a:t>самоубийство, при котором авторитет группы </a:t>
            </a:r>
            <a:r>
              <a:rPr lang="ru-RU" dirty="0" smtClean="0"/>
              <a:t>над индивидом </a:t>
            </a:r>
            <a:r>
              <a:rPr lang="ru-RU" dirty="0"/>
              <a:t>является столь </a:t>
            </a:r>
            <a:r>
              <a:rPr lang="ru-RU" dirty="0" smtClean="0"/>
              <a:t>большим, </a:t>
            </a:r>
            <a:r>
              <a:rPr lang="ru-RU" dirty="0"/>
              <a:t>что он </a:t>
            </a:r>
            <a:r>
              <a:rPr lang="ru-RU" dirty="0" smtClean="0"/>
              <a:t>теряет свою </a:t>
            </a:r>
            <a:r>
              <a:rPr lang="ru-RU" dirty="0"/>
              <a:t>идентич­ность и в силу этого жертвует собой на благо общества.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578489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260648"/>
            <a:ext cx="7890080" cy="5987752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dirty="0"/>
              <a:t>Первоначальные суицидальные проявления возникают у подростков этой группы в среднем </a:t>
            </a:r>
            <a:r>
              <a:rPr lang="ru-RU" dirty="0" err="1"/>
              <a:t>пубертате</a:t>
            </a:r>
            <a:r>
              <a:rPr lang="ru-RU" dirty="0"/>
              <a:t> и могут быть вызваны страхом разоблачения или наказания в связи с разоблачением обмана, обидой на родителей или друзей, желанием привлечь к себе внимание окружающих и </a:t>
            </a:r>
            <a:r>
              <a:rPr lang="ru-RU" dirty="0" smtClean="0"/>
              <a:t>заставить </a:t>
            </a:r>
            <a:r>
              <a:rPr lang="ru-RU" dirty="0"/>
              <a:t>их изменить свое поведение или отношение к подростку. </a:t>
            </a:r>
            <a:endParaRPr lang="ru-RU" dirty="0" smtClean="0"/>
          </a:p>
          <a:p>
            <a:pPr algn="ctr"/>
            <a:r>
              <a:rPr lang="ru-RU" dirty="0" smtClean="0"/>
              <a:t>Нередкой  </a:t>
            </a:r>
            <a:r>
              <a:rPr lang="ru-RU" dirty="0"/>
              <a:t>причиной суицидальных действий является угроза разрыва любовных взаимоотношений. В этом случае аутоагрессия преследует цель доказать глубину и силу своих переживаний и воздействовать на партнера</a:t>
            </a:r>
          </a:p>
        </p:txBody>
      </p:sp>
    </p:spTree>
    <p:extLst>
      <p:ext uri="{BB962C8B-B14F-4D97-AF65-F5344CB8AC3E}">
        <p14:creationId xmlns:p14="http://schemas.microsoft.com/office/powerpoint/2010/main" val="245762070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88640"/>
            <a:ext cx="8106104" cy="6336704"/>
          </a:xfrm>
        </p:spPr>
        <p:txBody>
          <a:bodyPr>
            <a:normAutofit fontScale="92500" lnSpcReduction="20000"/>
          </a:bodyPr>
          <a:lstStyle/>
          <a:p>
            <a:pPr marL="82296" indent="0" algn="ctr">
              <a:buNone/>
            </a:pPr>
            <a:r>
              <a:rPr lang="ru-RU" b="1" dirty="0" err="1"/>
              <a:t>Пресуицид</a:t>
            </a:r>
            <a:r>
              <a:rPr lang="ru-RU" dirty="0"/>
              <a:t> более продолжительный, во время которого, происходит рациональный поиск </a:t>
            </a:r>
            <a:r>
              <a:rPr lang="ru-RU" dirty="0" smtClean="0"/>
              <a:t>наиболее </a:t>
            </a:r>
            <a:r>
              <a:rPr lang="ru-RU" dirty="0"/>
              <a:t>безболезненного способа, не приносящего ущерба внешности, и прогнозируются возможные последствия своих действий</a:t>
            </a:r>
            <a:r>
              <a:rPr lang="ru-RU" b="1" dirty="0"/>
              <a:t>, </a:t>
            </a:r>
            <a:r>
              <a:rPr lang="ru-RU" dirty="0"/>
              <a:t>обеспечивается их безопасность для жизни- о своем намерении заранее сообщается окружающим, на видных местах оставляются записки, тщательно рассчитывается </a:t>
            </a:r>
            <a:r>
              <a:rPr lang="ru-RU" dirty="0" smtClean="0"/>
              <a:t>время.</a:t>
            </a:r>
          </a:p>
          <a:p>
            <a:pPr marL="82296" indent="0" algn="ctr">
              <a:buNone/>
            </a:pPr>
            <a:r>
              <a:rPr lang="ru-RU" b="1" dirty="0" smtClean="0"/>
              <a:t>При </a:t>
            </a:r>
            <a:r>
              <a:rPr lang="ru-RU" b="1" dirty="0"/>
              <a:t>успешном разрешении спровоцировавшей суицид ситуации, подобные действия закрепляются в поведенческом репертуаре как эффективное средство достижения своих целей и воздействия на окружающих.</a:t>
            </a:r>
            <a:r>
              <a:rPr lang="ru-RU" dirty="0"/>
              <a:t>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587752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538152" cy="706090"/>
          </a:xfrm>
        </p:spPr>
        <p:txBody>
          <a:bodyPr>
            <a:normAutofit fontScale="90000"/>
          </a:bodyPr>
          <a:lstStyle/>
          <a:p>
            <a:r>
              <a:rPr lang="ru-RU" sz="3600" b="1" dirty="0"/>
              <a:t>Суициды с мотивацией на самоустранение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764704"/>
            <a:ext cx="8178112" cy="6093296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/>
              <a:t>Внешне </a:t>
            </a:r>
            <a:r>
              <a:rPr lang="ru-RU" b="1" dirty="0"/>
              <a:t>благополучные семьи  </a:t>
            </a:r>
          </a:p>
          <a:p>
            <a:r>
              <a:rPr lang="ru-RU" dirty="0" err="1"/>
              <a:t>С</a:t>
            </a:r>
            <a:r>
              <a:rPr lang="ru-RU" dirty="0" err="1" smtClean="0"/>
              <a:t>ензитивные</a:t>
            </a:r>
            <a:r>
              <a:rPr lang="ru-RU" dirty="0"/>
              <a:t>, инфантильные зависимые подростки. Для них характерна несамостоятельность, пассивность </a:t>
            </a:r>
            <a:r>
              <a:rPr lang="ru-RU" dirty="0" err="1"/>
              <a:t>конформность</a:t>
            </a:r>
            <a:r>
              <a:rPr lang="ru-RU" dirty="0"/>
              <a:t>, высокая тревожность, неустойчивая, часто заниженная самооценка, легко </a:t>
            </a:r>
            <a:r>
              <a:rPr lang="ru-RU" dirty="0" err="1" smtClean="0"/>
              <a:t>актулизируемое</a:t>
            </a:r>
            <a:r>
              <a:rPr lang="ru-RU" dirty="0" smtClean="0"/>
              <a:t> </a:t>
            </a:r>
            <a:r>
              <a:rPr lang="ru-RU" dirty="0"/>
              <a:t>чувство вины. </a:t>
            </a:r>
          </a:p>
          <a:p>
            <a:r>
              <a:rPr lang="ru-RU" dirty="0"/>
              <a:t>В пубертатном возрасте - астенические проявления, </a:t>
            </a:r>
            <a:r>
              <a:rPr lang="ru-RU" dirty="0" smtClean="0"/>
              <a:t>эмоциональная </a:t>
            </a:r>
            <a:r>
              <a:rPr lang="ru-RU" dirty="0"/>
              <a:t>лабильность.</a:t>
            </a:r>
          </a:p>
          <a:p>
            <a:r>
              <a:rPr lang="ru-RU" dirty="0"/>
              <a:t>В </a:t>
            </a:r>
            <a:r>
              <a:rPr lang="ru-RU" dirty="0" smtClean="0"/>
              <a:t>классе </a:t>
            </a:r>
            <a:r>
              <a:rPr lang="ru-RU" dirty="0"/>
              <a:t>исполнительны, старательны, но </a:t>
            </a:r>
            <a:r>
              <a:rPr lang="ru-RU" dirty="0" err="1"/>
              <a:t>безинициативны</a:t>
            </a:r>
            <a:endParaRPr lang="ru-RU" dirty="0"/>
          </a:p>
          <a:p>
            <a:r>
              <a:rPr lang="ru-RU" dirty="0"/>
              <a:t>Патогенез через усиление тревожности, неуверенности, страх неудачи, торможение </a:t>
            </a:r>
            <a:r>
              <a:rPr lang="ru-RU" dirty="0" smtClean="0"/>
              <a:t>интеллектуальной </a:t>
            </a:r>
            <a:r>
              <a:rPr lang="ru-RU" dirty="0"/>
              <a:t>деятельности- </a:t>
            </a:r>
            <a:r>
              <a:rPr lang="ru-RU" dirty="0" err="1" smtClean="0"/>
              <a:t>катастрофизация</a:t>
            </a:r>
            <a:endParaRPr lang="ru-RU" dirty="0"/>
          </a:p>
          <a:p>
            <a:r>
              <a:rPr lang="ru-RU" dirty="0" smtClean="0"/>
              <a:t>Страх </a:t>
            </a:r>
            <a:r>
              <a:rPr lang="ru-RU" dirty="0"/>
              <a:t>перед наказанием, повышенная </a:t>
            </a:r>
            <a:r>
              <a:rPr lang="ru-RU" dirty="0" smtClean="0"/>
              <a:t>ответственность воспринимается </a:t>
            </a:r>
            <a:r>
              <a:rPr lang="ru-RU" dirty="0"/>
              <a:t>как непереносимые </a:t>
            </a:r>
          </a:p>
          <a:p>
            <a:r>
              <a:rPr lang="ru-RU" dirty="0" err="1" smtClean="0"/>
              <a:t>Пресуицид</a:t>
            </a:r>
            <a:r>
              <a:rPr lang="ru-RU" dirty="0" smtClean="0"/>
              <a:t>- </a:t>
            </a:r>
            <a:r>
              <a:rPr lang="ru-RU" dirty="0"/>
              <a:t>резкое </a:t>
            </a:r>
            <a:r>
              <a:rPr lang="ru-RU" dirty="0" smtClean="0"/>
              <a:t>переживание </a:t>
            </a:r>
            <a:r>
              <a:rPr lang="ru-RU" dirty="0"/>
              <a:t>страха, неустойчивость волевого компонента </a:t>
            </a:r>
            <a:r>
              <a:rPr lang="ru-RU" dirty="0" smtClean="0"/>
              <a:t>ответственного </a:t>
            </a:r>
            <a:r>
              <a:rPr lang="ru-RU" dirty="0"/>
              <a:t>за совершение самоубийства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947812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88640"/>
            <a:ext cx="8136904" cy="83820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effectLst/>
              </a:rPr>
              <a:t>Факторы и ситуации суицидального </a:t>
            </a:r>
            <a:r>
              <a:rPr lang="ru-RU" sz="2800" b="1" dirty="0" smtClean="0">
                <a:effectLst/>
              </a:rPr>
              <a:t>риска в детском и подростковом возрасте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412776"/>
            <a:ext cx="8092008" cy="4667349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/>
              <a:t>Депрессивное состояние, эмоциональные, поведенческие и социальные проблемы, злоупотребление </a:t>
            </a:r>
            <a:r>
              <a:rPr lang="ru-RU" dirty="0" err="1"/>
              <a:t>психоактивными</a:t>
            </a:r>
            <a:r>
              <a:rPr lang="ru-RU" dirty="0"/>
              <a:t> веществами. </a:t>
            </a:r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Расстройство </a:t>
            </a:r>
            <a:r>
              <a:rPr lang="ru-RU" dirty="0"/>
              <a:t>настроения и тревожное состояние, побеги из дома, и чувство безнадежности также увеличивают риск совершения попыток самоубийства.</a:t>
            </a:r>
          </a:p>
        </p:txBody>
      </p:sp>
    </p:spTree>
    <p:extLst>
      <p:ext uri="{BB962C8B-B14F-4D97-AF65-F5344CB8AC3E}">
        <p14:creationId xmlns:p14="http://schemas.microsoft.com/office/powerpoint/2010/main" val="140407298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260648"/>
            <a:ext cx="8236024" cy="5819477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dirty="0"/>
              <a:t>С диагнозом </a:t>
            </a:r>
            <a:r>
              <a:rPr lang="ru-RU" b="1" dirty="0"/>
              <a:t>расстройство личности </a:t>
            </a:r>
            <a:r>
              <a:rPr lang="ru-RU" dirty="0"/>
              <a:t>совершается в 10 раз больше самоубийств, чем без такого диагноза и </a:t>
            </a:r>
            <a:r>
              <a:rPr lang="ru-RU" b="1" dirty="0"/>
              <a:t>порядка 80% совершивших самоубийство подростков можно было бы поставить диагноз </a:t>
            </a:r>
            <a:r>
              <a:rPr lang="ru-RU" b="1" dirty="0" smtClean="0"/>
              <a:t>посттравматического </a:t>
            </a:r>
            <a:r>
              <a:rPr lang="ru-RU" b="1" dirty="0"/>
              <a:t>стресса, или проявления симптомов насилия и агрессии. </a:t>
            </a:r>
            <a:r>
              <a:rPr lang="ru-RU" dirty="0"/>
              <a:t>Особенно важно обращать внимание на такие </a:t>
            </a:r>
            <a:r>
              <a:rPr lang="ru-RU" b="1" dirty="0"/>
              <a:t>характерологические особенности как импульсивность-агрессивность, негативная аффективность, депрессивность со склонностью к навязчивостям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82108929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692696"/>
            <a:ext cx="7498080" cy="55557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dirty="0"/>
              <a:t>Предшествующие попытки </a:t>
            </a:r>
            <a:r>
              <a:rPr lang="ru-RU" sz="3600" b="1" dirty="0" smtClean="0"/>
              <a:t>самоубийства </a:t>
            </a:r>
            <a:r>
              <a:rPr lang="ru-RU" sz="3600" dirty="0" smtClean="0"/>
              <a:t>или аутоагрессивных действий </a:t>
            </a:r>
            <a:r>
              <a:rPr lang="ru-RU" sz="3600" dirty="0"/>
              <a:t>увеличивают риск суицида. Кроме того, среди ведущих факторов риска можно назвать постоянные мысли о нанесении себе вреда и продуманные планы совершения самоубийства.</a:t>
            </a:r>
          </a:p>
        </p:txBody>
      </p:sp>
    </p:spTree>
    <p:extLst>
      <p:ext uri="{BB962C8B-B14F-4D97-AF65-F5344CB8AC3E}">
        <p14:creationId xmlns:p14="http://schemas.microsoft.com/office/powerpoint/2010/main" val="684778066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16632"/>
            <a:ext cx="7498080" cy="778098"/>
          </a:xfrm>
        </p:spPr>
        <p:txBody>
          <a:bodyPr/>
          <a:lstStyle/>
          <a:p>
            <a:pPr algn="ctr"/>
            <a:r>
              <a:rPr lang="ru-RU" dirty="0" smtClean="0"/>
              <a:t>История жизни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052736"/>
            <a:ext cx="7890080" cy="5195664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В совершенных самоубийствах молодежи можно отметить более </a:t>
            </a:r>
            <a:r>
              <a:rPr lang="ru-RU" b="1" dirty="0"/>
              <a:t>высокий процент психиатрических заболеваний в семье</a:t>
            </a:r>
            <a:r>
              <a:rPr lang="ru-RU" dirty="0"/>
              <a:t>, недостаток поддержки семьи, суицидальные идеи или </a:t>
            </a:r>
            <a:r>
              <a:rPr lang="ru-RU" b="1" dirty="0"/>
              <a:t>суицидальное поведение в прошлом,</a:t>
            </a:r>
            <a:r>
              <a:rPr lang="ru-RU" dirty="0"/>
              <a:t> проблемы с соблюдением дисциплины или с правоохранительными органами. </a:t>
            </a:r>
            <a:endParaRPr lang="ru-RU" dirty="0" smtClean="0"/>
          </a:p>
          <a:p>
            <a:r>
              <a:rPr lang="ru-RU" dirty="0"/>
              <a:t>У подростков такие факторы, как психические заболевания в семье наряду с нездоровыми семейными отношениями, </a:t>
            </a:r>
            <a:r>
              <a:rPr lang="ru-RU" b="1" dirty="0"/>
              <a:t>пренебрежение и жестокое обращение</a:t>
            </a:r>
            <a:r>
              <a:rPr lang="ru-RU" dirty="0"/>
              <a:t>, отсутствие любви и заботы в детстве могут потенциально увеличить риск суицида.</a:t>
            </a:r>
          </a:p>
        </p:txBody>
      </p:sp>
    </p:spTree>
    <p:extLst>
      <p:ext uri="{BB962C8B-B14F-4D97-AF65-F5344CB8AC3E}">
        <p14:creationId xmlns:p14="http://schemas.microsoft.com/office/powerpoint/2010/main" val="2322804950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260648"/>
            <a:ext cx="8020000" cy="5819477"/>
          </a:xfrm>
        </p:spPr>
        <p:txBody>
          <a:bodyPr>
            <a:normAutofit/>
          </a:bodyPr>
          <a:lstStyle/>
          <a:p>
            <a:r>
              <a:rPr lang="ru-RU" dirty="0"/>
              <a:t>Суицидальные дети часто испытали конфликты в семье и распад семьи: такие изменения, как развод, могут вызвать чувство беспомощности и отсутствия контроля за ситуацией</a:t>
            </a:r>
            <a:r>
              <a:rPr lang="ru-RU" dirty="0" smtClean="0"/>
              <a:t>.</a:t>
            </a:r>
          </a:p>
          <a:p>
            <a:r>
              <a:rPr lang="ru-RU" dirty="0"/>
              <a:t>Суицидальные идеи </a:t>
            </a:r>
            <a:r>
              <a:rPr lang="ru-RU" dirty="0" smtClean="0"/>
              <a:t>и попытки </a:t>
            </a:r>
            <a:r>
              <a:rPr lang="ru-RU" dirty="0"/>
              <a:t>самоубийства появляются чаще у тех детей и подростков, которые были жертвой жестокого обращения со стороны </a:t>
            </a:r>
            <a:r>
              <a:rPr lang="ru-RU" dirty="0" smtClean="0"/>
              <a:t>сверстников (ситуация </a:t>
            </a:r>
            <a:r>
              <a:rPr lang="ru-RU" dirty="0" err="1" smtClean="0"/>
              <a:t>булинга</a:t>
            </a:r>
            <a:r>
              <a:rPr lang="ru-RU" dirty="0" smtClean="0"/>
              <a:t>) </a:t>
            </a:r>
            <a:r>
              <a:rPr lang="ru-RU" dirty="0"/>
              <a:t>или </a:t>
            </a:r>
            <a:r>
              <a:rPr lang="ru-RU" dirty="0" smtClean="0"/>
              <a:t>взрослых.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4186103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Ситуационные факторы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/>
              <a:t>Крушение романтических отношений, неспособность справиться с трудностями учебной программы и иные жизненные стресс-факторы и проблемы, связанные со слабо развитыми умениями решать поставленную задачу, заниженная самооценка и попытка разобраться с собственной сексуальной идентификацией.</a:t>
            </a:r>
          </a:p>
        </p:txBody>
      </p:sp>
    </p:spTree>
    <p:extLst>
      <p:ext uri="{BB962C8B-B14F-4D97-AF65-F5344CB8AC3E}">
        <p14:creationId xmlns:p14="http://schemas.microsoft.com/office/powerpoint/2010/main" val="3503340869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332656"/>
            <a:ext cx="7947992" cy="6120680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b="1" i="1" dirty="0"/>
              <a:t>Дополнительным фактором риска </a:t>
            </a:r>
            <a:r>
              <a:rPr lang="ru-RU" dirty="0"/>
              <a:t>для подростков становится самоубийство известных личностей или лиц, которых подросток знал лично. </a:t>
            </a:r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В </a:t>
            </a:r>
            <a:r>
              <a:rPr lang="ru-RU" dirty="0"/>
              <a:t>частности, среди молодежи тоже существует феномен самоубийства из подражания (за компанию). Хорошо </a:t>
            </a:r>
            <a:r>
              <a:rPr lang="ru-RU" dirty="0" smtClean="0"/>
              <a:t>разрекламированные </a:t>
            </a:r>
            <a:r>
              <a:rPr lang="ru-RU" dirty="0"/>
              <a:t>попытка самоубийства или совершенное самоубийство могут привести к членовредительству в группе сверстников или иной схожей группе, которая, как зеркало, отражает стиль жизни или качества личности суицидального индивидуума.</a:t>
            </a:r>
          </a:p>
        </p:txBody>
      </p:sp>
    </p:spTree>
    <p:extLst>
      <p:ext uri="{BB962C8B-B14F-4D97-AF65-F5344CB8AC3E}">
        <p14:creationId xmlns:p14="http://schemas.microsoft.com/office/powerpoint/2010/main" val="3921795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Психодинамический</a:t>
            </a:r>
            <a:r>
              <a:rPr lang="ru-RU" dirty="0" smtClean="0"/>
              <a:t> подход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Созванный </a:t>
            </a:r>
            <a:r>
              <a:rPr lang="ru-RU" dirty="0"/>
              <a:t>Фрейдом в связи с серией самоубийств школьников «симпозиум по </a:t>
            </a:r>
            <a:r>
              <a:rPr lang="ru-RU" dirty="0" smtClean="0"/>
              <a:t>самоубийству</a:t>
            </a:r>
            <a:r>
              <a:rPr lang="ru-RU" dirty="0"/>
              <a:t>» стал первой медицинской конференцией по проблеме суицида (ср. </a:t>
            </a:r>
            <a:r>
              <a:rPr lang="en-US" dirty="0"/>
              <a:t>Freud </a:t>
            </a:r>
            <a:r>
              <a:rPr lang="ru-RU" dirty="0"/>
              <a:t>1910). </a:t>
            </a:r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/>
              <a:t>полном соответствии с разделением на осознанные и бессознательные </a:t>
            </a:r>
            <a:r>
              <a:rPr lang="ru-RU" dirty="0" smtClean="0"/>
              <a:t>мотивы </a:t>
            </a:r>
            <a:r>
              <a:rPr lang="ru-RU" b="1" dirty="0"/>
              <a:t>Фрейд снимает упрек школе, будто она побуждает учеников к самоубийству, как необоснованный.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2032401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562074"/>
          </a:xfrm>
        </p:spPr>
        <p:txBody>
          <a:bodyPr>
            <a:normAutofit fontScale="90000"/>
          </a:bodyPr>
          <a:lstStyle/>
          <a:p>
            <a:r>
              <a:rPr lang="ru-RU" sz="2700" b="1" dirty="0">
                <a:effectLst/>
              </a:rPr>
              <a:t>Способы информирования о намерении суицида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692696"/>
            <a:ext cx="8092008" cy="6048672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sz="4400" b="1" i="1" dirty="0"/>
              <a:t>Можно выделить четыре вида информирования о суициде:</a:t>
            </a:r>
          </a:p>
          <a:p>
            <a:r>
              <a:rPr lang="ru-RU" sz="4000" b="1" dirty="0" smtClean="0"/>
              <a:t>Прямое </a:t>
            </a:r>
            <a:r>
              <a:rPr lang="ru-RU" sz="4000" b="1" dirty="0"/>
              <a:t>устное сообщение</a:t>
            </a:r>
            <a:r>
              <a:rPr lang="ru-RU" sz="4000" dirty="0"/>
              <a:t>, когда человек открыто выражает свои мысли или планы в отношении суицида</a:t>
            </a:r>
            <a:r>
              <a:rPr lang="ru-RU" sz="4000" dirty="0" smtClean="0"/>
              <a:t>.</a:t>
            </a:r>
            <a:r>
              <a:rPr lang="ru-RU" sz="4000" dirty="0"/>
              <a:t> </a:t>
            </a:r>
            <a:r>
              <a:rPr lang="ru-RU" sz="4000" dirty="0" smtClean="0"/>
              <a:t>Сообщение </a:t>
            </a:r>
            <a:r>
              <a:rPr lang="ru-RU" sz="4000" dirty="0"/>
              <a:t>друзьям о принятии решения о самоубийстве </a:t>
            </a:r>
          </a:p>
          <a:p>
            <a:r>
              <a:rPr lang="ru-RU" sz="4000" b="1" dirty="0" smtClean="0"/>
              <a:t>Косвенное </a:t>
            </a:r>
            <a:r>
              <a:rPr lang="ru-RU" sz="4000" b="1" dirty="0"/>
              <a:t>устное сообщение</a:t>
            </a:r>
            <a:r>
              <a:rPr lang="ru-RU" sz="4000" dirty="0"/>
              <a:t>, в котором подростки не так явно делятся своими мыслями (например, «Я так больше не могу</a:t>
            </a:r>
            <a:r>
              <a:rPr lang="ru-RU" sz="4000" dirty="0" smtClean="0"/>
              <a:t>»,</a:t>
            </a:r>
            <a:r>
              <a:rPr lang="ru-RU" sz="4000" b="1" dirty="0" smtClean="0"/>
              <a:t> </a:t>
            </a:r>
            <a:r>
              <a:rPr lang="ru-RU" sz="4000" dirty="0" smtClean="0"/>
              <a:t>«Было </a:t>
            </a:r>
            <a:r>
              <a:rPr lang="ru-RU" sz="4000" dirty="0"/>
              <a:t>бы лучше умереть», «Не хочу больше жить», «Я больше не буду ни для кого проблемой», «Тебе больше не придётся обо мне волноваться», «Мне нельзя помочь»</a:t>
            </a:r>
            <a:r>
              <a:rPr lang="ru-RU" sz="4000" dirty="0" smtClean="0"/>
              <a:t>) .</a:t>
            </a:r>
            <a:endParaRPr lang="ru-RU" sz="4000" dirty="0"/>
          </a:p>
          <a:p>
            <a:r>
              <a:rPr lang="ru-RU" sz="4000" b="1" dirty="0" smtClean="0"/>
              <a:t>Прямое </a:t>
            </a:r>
            <a:r>
              <a:rPr lang="ru-RU" sz="4000" b="1" dirty="0"/>
              <a:t>невербальное информирование </a:t>
            </a:r>
            <a:r>
              <a:rPr lang="ru-RU" sz="4000" dirty="0"/>
              <a:t>(например, приобретение и взятие из дома лекарств).</a:t>
            </a:r>
          </a:p>
          <a:p>
            <a:r>
              <a:rPr lang="ru-RU" sz="4000" b="1" dirty="0" smtClean="0"/>
              <a:t>Косвенное </a:t>
            </a:r>
            <a:r>
              <a:rPr lang="ru-RU" sz="4000" b="1" dirty="0"/>
              <a:t>невербальное сообщение </a:t>
            </a:r>
            <a:r>
              <a:rPr lang="ru-RU" sz="4000" dirty="0"/>
              <a:t>(например, внезапное, без видимой причины завершение планов, раздача любимых </a:t>
            </a:r>
            <a:r>
              <a:rPr lang="ru-RU" sz="4000" dirty="0" smtClean="0"/>
              <a:t>предметов, </a:t>
            </a:r>
            <a:r>
              <a:rPr lang="ru-RU" sz="4000" dirty="0"/>
              <a:t>помещение своей фотографии в черную рамку</a:t>
            </a:r>
            <a:r>
              <a:rPr lang="ru-RU" sz="4000" dirty="0" smtClean="0"/>
              <a:t>, </a:t>
            </a:r>
            <a:r>
              <a:rPr lang="ru-RU" sz="4000" dirty="0"/>
              <a:t>фиксация на теме смерти в литературе и живописи, частые разговоры об этом, сбор информации о способах суицида и их соотношение</a:t>
            </a:r>
          </a:p>
        </p:txBody>
      </p:sp>
    </p:spTree>
    <p:extLst>
      <p:ext uri="{BB962C8B-B14F-4D97-AF65-F5344CB8AC3E}">
        <p14:creationId xmlns:p14="http://schemas.microsoft.com/office/powerpoint/2010/main" val="2853968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193" y="188640"/>
            <a:ext cx="9036496" cy="5040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b="1" i="1" dirty="0" smtClean="0">
                <a:effectLst/>
              </a:rPr>
              <a:t/>
            </a:r>
            <a:br>
              <a:rPr lang="ru-RU" sz="2200" b="1" i="1" dirty="0" smtClean="0">
                <a:effectLst/>
              </a:rPr>
            </a:br>
            <a:r>
              <a:rPr lang="ru-RU" sz="2200" b="1" i="1" dirty="0">
                <a:effectLst/>
              </a:rPr>
              <a:t/>
            </a:r>
            <a:br>
              <a:rPr lang="ru-RU" sz="2200" b="1" i="1" dirty="0">
                <a:effectLst/>
              </a:rPr>
            </a:br>
            <a:r>
              <a:rPr lang="ru-RU" sz="2200" b="1" i="1" dirty="0" smtClean="0">
                <a:effectLst/>
              </a:rPr>
              <a:t/>
            </a:r>
            <a:br>
              <a:rPr lang="ru-RU" sz="2200" b="1" i="1" dirty="0" smtClean="0">
                <a:effectLst/>
              </a:rPr>
            </a:br>
            <a:r>
              <a:rPr lang="ru-RU" sz="2200" b="1" i="1" dirty="0" smtClean="0">
                <a:effectLst/>
              </a:rPr>
              <a:t>Типичные симптомы депрессии, </a:t>
            </a:r>
            <a:r>
              <a:rPr lang="ru-RU" sz="2200" b="1" i="1" dirty="0">
                <a:effectLst/>
              </a:rPr>
              <a:t>о которых могут сообщить  </a:t>
            </a:r>
            <a:r>
              <a:rPr lang="ru-RU" sz="2200" b="1" i="1" dirty="0" smtClean="0">
                <a:effectLst/>
              </a:rPr>
              <a:t/>
            </a:r>
            <a:br>
              <a:rPr lang="ru-RU" sz="2200" b="1" i="1" dirty="0" smtClean="0">
                <a:effectLst/>
              </a:rPr>
            </a:br>
            <a:r>
              <a:rPr lang="ru-RU" sz="2200" b="1" i="1" dirty="0" smtClean="0">
                <a:effectLst/>
              </a:rPr>
              <a:t>учителя</a:t>
            </a:r>
            <a:r>
              <a:rPr lang="ru-RU" sz="2200" b="1" i="1" dirty="0">
                <a:effectLst/>
              </a:rPr>
              <a:t>, родители.</a:t>
            </a:r>
            <a:r>
              <a:rPr lang="ru-RU" sz="2400" dirty="0">
                <a:effectLst/>
              </a:rPr>
              <a:t/>
            </a:r>
            <a:br>
              <a:rPr lang="ru-RU" sz="2400" dirty="0">
                <a:effectLst/>
              </a:rPr>
            </a:b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92696"/>
            <a:ext cx="8676456" cy="6165304"/>
          </a:xfrm>
        </p:spPr>
        <p:txBody>
          <a:bodyPr>
            <a:noAutofit/>
          </a:bodyPr>
          <a:lstStyle/>
          <a:p>
            <a:pPr lvl="0"/>
            <a:r>
              <a:rPr lang="ru-RU" sz="1800" dirty="0"/>
              <a:t>Часто грустное настроение, периодический плач.</a:t>
            </a:r>
          </a:p>
          <a:p>
            <a:pPr lvl="0"/>
            <a:r>
              <a:rPr lang="ru-RU" sz="1800" dirty="0"/>
              <a:t>Безнадежность и беспомощность.</a:t>
            </a:r>
          </a:p>
          <a:p>
            <a:pPr lvl="0"/>
            <a:r>
              <a:rPr lang="ru-RU" sz="1800" dirty="0"/>
              <a:t>Снижение интересов к деятельности или снижение удовольствия от деятельности, которая раньше ребенку нравилась.</a:t>
            </a:r>
          </a:p>
          <a:p>
            <a:pPr lvl="0"/>
            <a:r>
              <a:rPr lang="ru-RU" sz="1800" dirty="0"/>
              <a:t>Поглощенность темой смерти.</a:t>
            </a:r>
          </a:p>
          <a:p>
            <a:pPr lvl="0"/>
            <a:r>
              <a:rPr lang="ru-RU" sz="1800" dirty="0"/>
              <a:t>Постоянная скука.</a:t>
            </a:r>
          </a:p>
          <a:p>
            <a:pPr lvl="0"/>
            <a:r>
              <a:rPr lang="ru-RU" sz="1800" dirty="0"/>
              <a:t>Социальная изоляция и сложности во взаимоотношениях.</a:t>
            </a:r>
          </a:p>
          <a:p>
            <a:pPr lvl="0"/>
            <a:r>
              <a:rPr lang="ru-RU" sz="1800" dirty="0"/>
              <a:t>Пропуск школы или плохая успеваемость.</a:t>
            </a:r>
          </a:p>
          <a:p>
            <a:pPr lvl="0"/>
            <a:r>
              <a:rPr lang="ru-RU" sz="1800" dirty="0"/>
              <a:t>Деструктивное поведение.</a:t>
            </a:r>
          </a:p>
          <a:p>
            <a:pPr lvl="0"/>
            <a:r>
              <a:rPr lang="ru-RU" sz="1800" dirty="0"/>
              <a:t>Низкая самооценка и чувство вины.</a:t>
            </a:r>
          </a:p>
          <a:p>
            <a:pPr lvl="0"/>
            <a:r>
              <a:rPr lang="ru-RU" sz="1800" dirty="0"/>
              <a:t>Повышенная чувствительность к отвержению и неудачам.</a:t>
            </a:r>
          </a:p>
          <a:p>
            <a:pPr lvl="0"/>
            <a:r>
              <a:rPr lang="ru-RU" sz="1800" dirty="0"/>
              <a:t>Повышенная раздражительность, гневливость или враждебность.</a:t>
            </a:r>
          </a:p>
          <a:p>
            <a:pPr lvl="0"/>
            <a:r>
              <a:rPr lang="ru-RU" sz="1800" dirty="0"/>
              <a:t>Жалобы на физическую боль, например, боль в желудке или головную боль.</a:t>
            </a:r>
          </a:p>
          <a:p>
            <a:pPr lvl="0"/>
            <a:r>
              <a:rPr lang="ru-RU" sz="1800" dirty="0"/>
              <a:t>Сложности концентрации.</a:t>
            </a:r>
          </a:p>
          <a:p>
            <a:pPr lvl="0"/>
            <a:r>
              <a:rPr lang="ru-RU" sz="1800" dirty="0"/>
              <a:t>Значительные изменения сна и аппетита.</a:t>
            </a:r>
          </a:p>
          <a:p>
            <a:r>
              <a:rPr lang="ru-RU" sz="1800" b="1" dirty="0"/>
              <a:t>Не все из перечисленных симптомов могут присутствовать одновременно. Однако наличие двух или трех поведенческих признаков указывает, что у ребенка может быть депрессия и ему нужна помощь специалиста.</a:t>
            </a:r>
          </a:p>
          <a:p>
            <a:pPr lvl="0"/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85238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4624"/>
            <a:ext cx="8991600" cy="720080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/>
              <a:t>Признаки </a:t>
            </a:r>
            <a:r>
              <a:rPr lang="ru-RU" sz="1800" b="1" dirty="0" err="1"/>
              <a:t>пресуицидального</a:t>
            </a:r>
            <a:r>
              <a:rPr lang="ru-RU" sz="1800" b="1" dirty="0"/>
              <a:t> синдрома </a:t>
            </a:r>
            <a:r>
              <a:rPr lang="ru-RU" sz="1800" b="1" dirty="0" smtClean="0"/>
              <a:t>по </a:t>
            </a:r>
            <a:r>
              <a:rPr lang="en-US" sz="1800" dirty="0" smtClean="0"/>
              <a:t>E.</a:t>
            </a:r>
            <a:r>
              <a:rPr lang="ru-RU" sz="1800" dirty="0" smtClean="0"/>
              <a:t> </a:t>
            </a:r>
            <a:r>
              <a:rPr lang="en-US" sz="1800" dirty="0" err="1" smtClean="0"/>
              <a:t>Ringel</a:t>
            </a:r>
            <a:r>
              <a:rPr lang="en-US" sz="1800" dirty="0" smtClean="0"/>
              <a:t> </a:t>
            </a:r>
            <a:r>
              <a:rPr lang="ru-RU" sz="1800" dirty="0"/>
              <a:t>(1976</a:t>
            </a:r>
            <a:r>
              <a:rPr lang="ru-RU" sz="1800" dirty="0" smtClean="0"/>
              <a:t>)</a:t>
            </a: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764704"/>
            <a:ext cx="8452048" cy="6093296"/>
          </a:xfrm>
        </p:spPr>
        <p:txBody>
          <a:bodyPr>
            <a:noAutofit/>
          </a:bodyPr>
          <a:lstStyle/>
          <a:p>
            <a:r>
              <a:rPr lang="ru-RU" sz="1800" dirty="0" smtClean="0"/>
              <a:t>Интеллектуально-</a:t>
            </a:r>
            <a:r>
              <a:rPr lang="ru-RU" sz="1800" dirty="0" err="1" smtClean="0"/>
              <a:t>мнестические</a:t>
            </a:r>
            <a:r>
              <a:rPr lang="ru-RU" sz="1800" dirty="0" smtClean="0"/>
              <a:t> </a:t>
            </a:r>
            <a:r>
              <a:rPr lang="ru-RU" sz="1800" dirty="0"/>
              <a:t>нарушения в виде </a:t>
            </a:r>
            <a:r>
              <a:rPr lang="ru-RU" sz="1800" b="1" dirty="0"/>
              <a:t>резкого сужения интеллектуальных возможностей </a:t>
            </a:r>
            <a:r>
              <a:rPr lang="ru-RU" sz="1800" dirty="0"/>
              <a:t>и ограничения мыслительных процессов, способствующих ограничению преодолевающих жизненных стратегий, которые в обычном состоянии использует человек в кризисной ситуации.</a:t>
            </a:r>
          </a:p>
          <a:p>
            <a:r>
              <a:rPr lang="ru-RU" sz="1800" dirty="0"/>
              <a:t>Сужение восприятия, </a:t>
            </a:r>
            <a:r>
              <a:rPr lang="ru-RU" sz="1800" b="1" dirty="0"/>
              <a:t>ощущение бессмысленности, безысходности и</a:t>
            </a:r>
            <a:r>
              <a:rPr lang="ru-RU" sz="1800" dirty="0"/>
              <a:t> одиночества, ограничение межличностных контактов.</a:t>
            </a:r>
          </a:p>
          <a:p>
            <a:r>
              <a:rPr lang="ru-RU" sz="1800" dirty="0"/>
              <a:t>Обостренное переживание состояния крушения жизненных планов и надежд.</a:t>
            </a:r>
          </a:p>
          <a:p>
            <a:r>
              <a:rPr lang="ru-RU" sz="1800" dirty="0"/>
              <a:t>Выраженное </a:t>
            </a:r>
            <a:r>
              <a:rPr lang="ru-RU" sz="1800" b="1" dirty="0"/>
              <a:t>чувство самообвинения, неприязни к себе</a:t>
            </a:r>
            <a:r>
              <a:rPr lang="ru-RU" sz="1800" dirty="0"/>
              <a:t>, самоотречения.</a:t>
            </a:r>
          </a:p>
          <a:p>
            <a:r>
              <a:rPr lang="ru-RU" sz="1800" b="1" dirty="0"/>
              <a:t>Усиление агрессивности, направленной против себя и упреки в адрес других.</a:t>
            </a:r>
          </a:p>
          <a:p>
            <a:r>
              <a:rPr lang="ru-RU" sz="1800" dirty="0"/>
              <a:t>Внезапно возникшая идея о существующей возможности прекратить страдания и решить все проблемы путем самоубийства.</a:t>
            </a:r>
          </a:p>
          <a:p>
            <a:r>
              <a:rPr lang="ru-RU" sz="1800" b="1" dirty="0"/>
              <a:t>Бегство в суицидальные фантазии, в которых преобладают сцены переживаний и раскаяний значимых близких по поводу свершившегося суицида.</a:t>
            </a:r>
          </a:p>
          <a:p>
            <a:r>
              <a:rPr lang="ru-RU" sz="1800" dirty="0"/>
              <a:t>Состояние «затишья перед бурей», в котором внешне спокойный </a:t>
            </a:r>
            <a:r>
              <a:rPr lang="ru-RU" sz="1800" dirty="0" smtClean="0"/>
              <a:t>подросток </a:t>
            </a:r>
            <a:r>
              <a:rPr lang="ru-RU" sz="1800" dirty="0"/>
              <a:t>разрабатывает детальный план самоубийства.</a:t>
            </a:r>
          </a:p>
          <a:p>
            <a:pPr lvl="0"/>
            <a:r>
              <a:rPr lang="ru-RU" sz="1800" b="1" dirty="0" smtClean="0"/>
              <a:t>Ослабление </a:t>
            </a:r>
            <a:r>
              <a:rPr lang="ru-RU" sz="1800" b="1" dirty="0"/>
              <a:t>или выпадение лексико-семантической группы, описывающей гедонистические переживания или </a:t>
            </a:r>
            <a:r>
              <a:rPr lang="ru-RU" sz="1800" b="1" dirty="0" smtClean="0"/>
              <a:t>представления</a:t>
            </a:r>
            <a:r>
              <a:rPr lang="ru-RU" sz="18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96274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16632"/>
            <a:ext cx="8043091" cy="838200"/>
          </a:xfrm>
        </p:spPr>
        <p:txBody>
          <a:bodyPr>
            <a:normAutofit/>
          </a:bodyPr>
          <a:lstStyle/>
          <a:p>
            <a:r>
              <a:rPr lang="ru-RU" sz="2400" b="1" dirty="0">
                <a:effectLst/>
              </a:rPr>
              <a:t>Первичная экспертная оценка суицидального поведения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196752"/>
            <a:ext cx="8352928" cy="54006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b="1" dirty="0"/>
              <a:t>Каждая оценка суицидального поведения должна включать в себя:</a:t>
            </a:r>
          </a:p>
          <a:p>
            <a:r>
              <a:rPr lang="ru-RU" dirty="0"/>
              <a:t>- проверку имеющих отношение к суициду факторов риска;</a:t>
            </a:r>
          </a:p>
          <a:p>
            <a:r>
              <a:rPr lang="ru-RU" dirty="0"/>
              <a:t>- историю проявлений суицидального поведения;</a:t>
            </a:r>
          </a:p>
          <a:p>
            <a:r>
              <a:rPr lang="ru-RU" dirty="0"/>
              <a:t>- неизменяемые биологические, психосоциальные, психические, ситуативные условия, или состояние здоровья;</a:t>
            </a:r>
          </a:p>
          <a:p>
            <a:r>
              <a:rPr lang="ru-RU" dirty="0"/>
              <a:t>- степень проявления текущих суицидальных симптомов, включая уровень ощущения безнадежности;</a:t>
            </a:r>
          </a:p>
          <a:p>
            <a:r>
              <a:rPr lang="ru-RU" dirty="0"/>
              <a:t>- внезапные сильные факторы стресса;</a:t>
            </a:r>
          </a:p>
          <a:p>
            <a:r>
              <a:rPr lang="ru-RU" dirty="0"/>
              <a:t>- уровень импульсивности и самоконтроля;</a:t>
            </a:r>
          </a:p>
          <a:p>
            <a:r>
              <a:rPr lang="ru-RU" dirty="0"/>
              <a:t>- защитные факторы (антисуицидальные факторы).</a:t>
            </a:r>
          </a:p>
        </p:txBody>
      </p:sp>
    </p:spTree>
    <p:extLst>
      <p:ext uri="{BB962C8B-B14F-4D97-AF65-F5344CB8AC3E}">
        <p14:creationId xmlns:p14="http://schemas.microsoft.com/office/powerpoint/2010/main" val="222382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686800" cy="504056"/>
          </a:xfrm>
        </p:spPr>
        <p:txBody>
          <a:bodyPr>
            <a:normAutofit/>
          </a:bodyPr>
          <a:lstStyle/>
          <a:p>
            <a:r>
              <a:rPr lang="ru-RU" sz="2400" b="1" i="1" dirty="0">
                <a:effectLst/>
              </a:rPr>
              <a:t>Защитные (антисуицидальные) факторы личности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692696"/>
            <a:ext cx="8460432" cy="6048672"/>
          </a:xfrm>
        </p:spPr>
        <p:txBody>
          <a:bodyPr>
            <a:noAutofit/>
          </a:bodyPr>
          <a:lstStyle/>
          <a:p>
            <a:pPr lvl="0"/>
            <a:r>
              <a:rPr lang="ru-RU" sz="2000" b="1" i="1" dirty="0"/>
              <a:t>Поддержка семьи, друзей, других важных в жизни человека людей.</a:t>
            </a:r>
            <a:endParaRPr lang="ru-RU" sz="2000" b="1" dirty="0"/>
          </a:p>
          <a:p>
            <a:pPr lvl="0"/>
            <a:r>
              <a:rPr lang="ru-RU" sz="2000" i="1" dirty="0"/>
              <a:t>Религиозные, культурные и этнические ценности.</a:t>
            </a:r>
            <a:endParaRPr lang="ru-RU" sz="2000" dirty="0"/>
          </a:p>
          <a:p>
            <a:pPr lvl="0"/>
            <a:r>
              <a:rPr lang="ru-RU" sz="2000" b="1" i="1" dirty="0"/>
              <a:t>Приносящая удовлетворение жизнь в обществе, школьном коллективе.</a:t>
            </a:r>
            <a:endParaRPr lang="ru-RU" sz="2000" b="1" dirty="0"/>
          </a:p>
          <a:p>
            <a:pPr lvl="0"/>
            <a:r>
              <a:rPr lang="ru-RU" sz="2000" i="1" dirty="0"/>
              <a:t>Социальная интеграция, например, через учебную деятельность, конструктивное использование досуга.</a:t>
            </a:r>
            <a:endParaRPr lang="ru-RU" sz="2000" dirty="0"/>
          </a:p>
          <a:p>
            <a:pPr lvl="0"/>
            <a:r>
              <a:rPr lang="ru-RU" sz="2000" b="1" i="1" dirty="0"/>
              <a:t>Интенсивная эмоциональная привязанность к значимым близким.</a:t>
            </a:r>
            <a:endParaRPr lang="ru-RU" sz="2000" b="1" dirty="0"/>
          </a:p>
          <a:p>
            <a:pPr lvl="0"/>
            <a:r>
              <a:rPr lang="ru-RU" sz="2000" i="1" dirty="0"/>
              <a:t>Выраженное чувство долга, обязательность.</a:t>
            </a:r>
            <a:endParaRPr lang="ru-RU" sz="2000" dirty="0"/>
          </a:p>
          <a:p>
            <a:pPr lvl="0"/>
            <a:r>
              <a:rPr lang="ru-RU" sz="2000" i="1" dirty="0"/>
              <a:t>Концентрация внимания на состоянии собственного здоровья, боязнь причинения себе физического страдания или ущерба.</a:t>
            </a:r>
            <a:endParaRPr lang="ru-RU" sz="2000" dirty="0"/>
          </a:p>
          <a:p>
            <a:pPr lvl="0"/>
            <a:r>
              <a:rPr lang="ru-RU" sz="2000" i="1" dirty="0"/>
              <a:t>Зависимость от общественного мнения и избежание осуждения со стороны окружающих; представления о позорности, греховности суицида.</a:t>
            </a:r>
            <a:endParaRPr lang="ru-RU" sz="2000" dirty="0"/>
          </a:p>
          <a:p>
            <a:pPr lvl="0"/>
            <a:r>
              <a:rPr lang="ru-RU" sz="2000" i="1" dirty="0"/>
              <a:t>Представление о неиспользованных жизненных возмож­ностях.</a:t>
            </a:r>
            <a:endParaRPr lang="ru-RU" sz="2000" dirty="0"/>
          </a:p>
          <a:p>
            <a:pPr lvl="0"/>
            <a:r>
              <a:rPr lang="ru-RU" sz="2000" i="1" dirty="0"/>
              <a:t>Наличие творческих планов, тенденций, замыслов.</a:t>
            </a:r>
            <a:endParaRPr lang="ru-RU" sz="2000" dirty="0"/>
          </a:p>
          <a:p>
            <a:pPr lvl="0"/>
            <a:r>
              <a:rPr lang="ru-RU" sz="2000" b="1" i="1" dirty="0"/>
              <a:t>Наличие эстетических критериев в мышлении (нежела­ние выглядеть некрасивым даже после смерти</a:t>
            </a:r>
            <a:r>
              <a:rPr lang="ru-RU" sz="2000" b="1" i="1" dirty="0" smtClean="0"/>
              <a:t>).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424696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effectLst/>
              </a:rPr>
              <a:t>Примерная шкала оценки суицидального риска </a:t>
            </a:r>
            <a:r>
              <a:rPr lang="ru-RU" sz="2400" dirty="0">
                <a:effectLst/>
              </a:rPr>
              <a:t/>
            </a:r>
            <a:br>
              <a:rPr lang="ru-RU" sz="2400" dirty="0">
                <a:effectLst/>
              </a:rPr>
            </a:br>
            <a:r>
              <a:rPr lang="ru-RU" sz="1800" i="1" dirty="0">
                <a:effectLst/>
              </a:rPr>
              <a:t>(рекомендации ВОЗ)</a:t>
            </a:r>
            <a:endParaRPr lang="ru-RU" sz="1800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547260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900" b="1" dirty="0"/>
              <a:t>Риск отсутствует.</a:t>
            </a:r>
            <a:r>
              <a:rPr lang="ru-RU" sz="1900" dirty="0"/>
              <a:t> По сути, риска нанесения себе вреда (членовредительства) не существует.</a:t>
            </a:r>
          </a:p>
          <a:p>
            <a:pPr marL="0" indent="0">
              <a:buNone/>
            </a:pPr>
            <a:r>
              <a:rPr lang="ru-RU" sz="1900" b="1" dirty="0" smtClean="0"/>
              <a:t>Незначительный</a:t>
            </a:r>
            <a:r>
              <a:rPr lang="ru-RU" sz="1900" b="1" dirty="0"/>
              <a:t>.</a:t>
            </a:r>
            <a:r>
              <a:rPr lang="ru-RU" sz="1900" dirty="0"/>
              <a:t> Суицидальные идеи ограничены, нет твердых планов или подготовки к нанесению себе вреда, известно всего лишь несколько факторов риска. Намерение совершить самоубийство не очевидно, но суицидальные идеи присутствуют. У индивидуума нет определенных планов и не было попыток самоубийства в прошлом. </a:t>
            </a:r>
            <a:endParaRPr lang="ru-RU" sz="1900" dirty="0" smtClean="0"/>
          </a:p>
          <a:p>
            <a:pPr marL="0" indent="0">
              <a:buNone/>
            </a:pPr>
            <a:r>
              <a:rPr lang="ru-RU" sz="1900" b="1" dirty="0" smtClean="0"/>
              <a:t>Умеренный</a:t>
            </a:r>
            <a:r>
              <a:rPr lang="ru-RU" sz="1900" b="1" dirty="0"/>
              <a:t>.</a:t>
            </a:r>
            <a:r>
              <a:rPr lang="ru-RU" sz="1900" dirty="0"/>
              <a:t> На лицо твердые планы и подготовка с заметным присутствием суицидальных идей, возможно наличие попыток суицида в прошлом, и, по крайней мере, два дополнительных фактора риска. Или, при наличии более одного фактора риска суицида, присутствуют суицидальные идеи и намерение, но отрицается наличие четкого плана. </a:t>
            </a:r>
            <a:r>
              <a:rPr lang="ru-RU" sz="1900" b="1" i="1" dirty="0"/>
              <a:t>Присутствует мотивация улучшить, по возможности, свое текущее эмоциональное состояние и психологический статус.</a:t>
            </a:r>
          </a:p>
          <a:p>
            <a:pPr marL="0" indent="0">
              <a:buNone/>
            </a:pPr>
            <a:r>
              <a:rPr lang="ru-RU" sz="1900" b="1" dirty="0" smtClean="0"/>
              <a:t>Высокий</a:t>
            </a:r>
            <a:r>
              <a:rPr lang="ru-RU" sz="1900" b="1" dirty="0"/>
              <a:t>.</a:t>
            </a:r>
            <a:r>
              <a:rPr lang="ru-RU" sz="1900" dirty="0"/>
              <a:t> Четкие и твердые планы и подготовка к тому, чтобы причинить себе вред, или известно, что у индивидуума были многочисленные попытки самоубийства в прошлом, наличие двух или более факторов риска. Суицидальные идеи и намерения </a:t>
            </a:r>
            <a:r>
              <a:rPr lang="ru-RU" sz="1900" dirty="0" err="1"/>
              <a:t>вербализуются</a:t>
            </a:r>
            <a:r>
              <a:rPr lang="ru-RU" sz="1900" dirty="0"/>
              <a:t> наряду с хорошо продуманным планом и средствами для выполнения этого плана. </a:t>
            </a:r>
            <a:r>
              <a:rPr lang="ru-RU" sz="1900" b="1" i="1" dirty="0"/>
              <a:t>Индивидуум проявляет когнитивную жесткость и отсутствие надежд на будущее, отвергает предлагаемую социальную поддержку</a:t>
            </a:r>
            <a:r>
              <a:rPr lang="ru-RU" sz="1900" b="1" i="1" dirty="0" smtClean="0"/>
              <a:t>.</a:t>
            </a:r>
            <a:endParaRPr lang="ru-RU" sz="1900" b="1" i="1" dirty="0"/>
          </a:p>
        </p:txBody>
      </p:sp>
    </p:spTree>
    <p:extLst>
      <p:ext uri="{BB962C8B-B14F-4D97-AF65-F5344CB8AC3E}">
        <p14:creationId xmlns:p14="http://schemas.microsoft.com/office/powerpoint/2010/main" val="2493495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16632"/>
            <a:ext cx="8038728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/>
              <a:t>Во время общения с подростком и его социальным окружением  психологу важно: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764704"/>
            <a:ext cx="8182744" cy="5976664"/>
          </a:xfrm>
        </p:spPr>
        <p:txBody>
          <a:bodyPr>
            <a:noAutofit/>
          </a:bodyPr>
          <a:lstStyle/>
          <a:p>
            <a:pPr lvl="0"/>
            <a:r>
              <a:rPr lang="ru-RU" sz="1800" dirty="0" smtClean="0"/>
              <a:t>Сохранять </a:t>
            </a:r>
            <a:r>
              <a:rPr lang="ru-RU" sz="1800" dirty="0"/>
              <a:t>спокойствие и предлагать поддержку.</a:t>
            </a:r>
          </a:p>
          <a:p>
            <a:pPr lvl="0"/>
            <a:r>
              <a:rPr lang="ru-RU" sz="1800" dirty="0"/>
              <a:t>Не осуждать, не </a:t>
            </a:r>
            <a:r>
              <a:rPr lang="ru-RU" sz="1800" dirty="0" err="1"/>
              <a:t>конфронтировать</a:t>
            </a:r>
            <a:r>
              <a:rPr lang="ru-RU" sz="1800" dirty="0"/>
              <a:t>.</a:t>
            </a:r>
          </a:p>
          <a:p>
            <a:pPr lvl="0"/>
            <a:r>
              <a:rPr lang="ru-RU" sz="1800" b="1" i="1" dirty="0"/>
              <a:t>Не бояться задавать вопросы о суицидальных намерениях.</a:t>
            </a:r>
          </a:p>
          <a:p>
            <a:pPr lvl="0"/>
            <a:r>
              <a:rPr lang="ru-RU" sz="1800" b="1" i="1" dirty="0"/>
              <a:t>Признавать самоубийство как один из вариантов, но не признавать самоубийство как «нормальный» вариант.</a:t>
            </a:r>
          </a:p>
          <a:p>
            <a:pPr lvl="0"/>
            <a:r>
              <a:rPr lang="ru-RU" sz="1800" dirty="0"/>
              <a:t>Поощрять полную откровенность.</a:t>
            </a:r>
          </a:p>
          <a:p>
            <a:pPr lvl="0"/>
            <a:r>
              <a:rPr lang="ru-RU" sz="1800" dirty="0"/>
              <a:t>Больше слушать, чем говорить. </a:t>
            </a:r>
          </a:p>
          <a:p>
            <a:pPr lvl="0"/>
            <a:r>
              <a:rPr lang="ru-RU" sz="1800" b="1" i="1" dirty="0"/>
              <a:t>Сконцентрировать процесс консультирования на «здесь и теперь»</a:t>
            </a:r>
            <a:r>
              <a:rPr lang="ru-RU" sz="1800" dirty="0"/>
              <a:t>.</a:t>
            </a:r>
          </a:p>
          <a:p>
            <a:pPr lvl="0"/>
            <a:r>
              <a:rPr lang="ru-RU" sz="1800" dirty="0"/>
              <a:t>Избегать глубокого консультирования до тех пор, пока кризис не минует.</a:t>
            </a:r>
          </a:p>
          <a:p>
            <a:pPr lvl="0"/>
            <a:r>
              <a:rPr lang="ru-RU" sz="1800" dirty="0"/>
              <a:t>Обращаться к другим людям за помощью в оценке потенциала индивидуума причинить себе вред.</a:t>
            </a:r>
          </a:p>
          <a:p>
            <a:pPr lvl="0"/>
            <a:r>
              <a:rPr lang="ru-RU" sz="1800" b="1" i="1" dirty="0"/>
              <a:t>Определять, справляется ли ребенок со своими чувствами, не оказывают ли они влияние на его повседневные занятия</a:t>
            </a:r>
          </a:p>
          <a:p>
            <a:pPr lvl="0"/>
            <a:r>
              <a:rPr lang="ru-RU" sz="1800" dirty="0" smtClean="0"/>
              <a:t>Выявлять </a:t>
            </a:r>
            <a:r>
              <a:rPr lang="ru-RU" sz="1800" dirty="0"/>
              <a:t>и актуализировать антисуицидальные факторы.</a:t>
            </a:r>
          </a:p>
          <a:p>
            <a:pPr lvl="0"/>
            <a:r>
              <a:rPr lang="ru-RU" sz="1800" dirty="0" smtClean="0"/>
              <a:t>Если </a:t>
            </a:r>
            <a:r>
              <a:rPr lang="ru-RU" sz="1800" dirty="0"/>
              <a:t>симптомы сохраняются, в особенности, если они угрожают здоровью или мешают повседневной жизни ребенка, психолог должен </a:t>
            </a:r>
            <a:r>
              <a:rPr lang="ru-RU" sz="1800" b="1" dirty="0"/>
              <a:t>донести до родителя необходимость консультации детского психиатра</a:t>
            </a:r>
            <a:r>
              <a:rPr lang="ru-RU" sz="1800" b="1" dirty="0" smtClean="0"/>
              <a:t>.</a:t>
            </a:r>
            <a:endParaRPr lang="ru-RU" sz="1800" b="1" dirty="0"/>
          </a:p>
        </p:txBody>
      </p:sp>
    </p:spTree>
    <p:extLst>
      <p:ext uri="{BB962C8B-B14F-4D97-AF65-F5344CB8AC3E}">
        <p14:creationId xmlns:p14="http://schemas.microsoft.com/office/powerpoint/2010/main" val="1255850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88640"/>
            <a:ext cx="7704856" cy="838200"/>
          </a:xfrm>
        </p:spPr>
        <p:txBody>
          <a:bodyPr>
            <a:noAutofit/>
          </a:bodyPr>
          <a:lstStyle/>
          <a:p>
            <a:pPr algn="ctr"/>
            <a:r>
              <a:rPr lang="ru-RU" sz="2800" b="1" i="1" dirty="0">
                <a:effectLst/>
              </a:rPr>
              <a:t>Психологическая помощь у подростков должна быть нацелена на четыре основные «проблемные области»: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447800"/>
            <a:ext cx="7818072" cy="4800600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/>
              <a:t>Реакция горя</a:t>
            </a:r>
            <a:r>
              <a:rPr lang="ru-RU" dirty="0"/>
              <a:t> - в случае, если депрессия логически связана с потерей близкого человека. </a:t>
            </a:r>
            <a:endParaRPr lang="ru-RU" dirty="0" smtClean="0"/>
          </a:p>
          <a:p>
            <a:r>
              <a:rPr lang="ru-RU" dirty="0" smtClean="0"/>
              <a:t>Патологической </a:t>
            </a:r>
            <a:r>
              <a:rPr lang="ru-RU" dirty="0"/>
              <a:t>считается затянувшаяся, </a:t>
            </a:r>
            <a:r>
              <a:rPr lang="ru-RU" dirty="0" err="1"/>
              <a:t>хронифицированная</a:t>
            </a:r>
            <a:r>
              <a:rPr lang="ru-RU" dirty="0"/>
              <a:t> или извращенная реакция горя. </a:t>
            </a:r>
            <a:endParaRPr lang="ru-RU" dirty="0" smtClean="0"/>
          </a:p>
          <a:p>
            <a:r>
              <a:rPr lang="ru-RU" b="1" i="1" dirty="0" smtClean="0"/>
              <a:t>Цель </a:t>
            </a:r>
            <a:r>
              <a:rPr lang="ru-RU" b="1" i="1" dirty="0"/>
              <a:t>психологического вмешательства</a:t>
            </a:r>
            <a:r>
              <a:rPr lang="ru-RU" dirty="0"/>
              <a:t> - направить процесс «</a:t>
            </a:r>
            <a:r>
              <a:rPr lang="ru-RU" dirty="0" err="1"/>
              <a:t>оплакивания</a:t>
            </a:r>
            <a:r>
              <a:rPr lang="ru-RU" dirty="0"/>
              <a:t>» </a:t>
            </a:r>
            <a:r>
              <a:rPr lang="ru-RU" dirty="0" smtClean="0"/>
              <a:t>создать </a:t>
            </a:r>
            <a:r>
              <a:rPr lang="ru-RU" dirty="0"/>
              <a:t>реалистичное представление об умершем, построить взаимоотношения, способные восполнить утрату.</a:t>
            </a:r>
          </a:p>
        </p:txBody>
      </p:sp>
    </p:spTree>
    <p:extLst>
      <p:ext uri="{BB962C8B-B14F-4D97-AF65-F5344CB8AC3E}">
        <p14:creationId xmlns:p14="http://schemas.microsoft.com/office/powerpoint/2010/main" val="479986714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88640"/>
            <a:ext cx="7947992" cy="5891485"/>
          </a:xfrm>
        </p:spPr>
        <p:txBody>
          <a:bodyPr>
            <a:normAutofit lnSpcReduction="10000"/>
          </a:bodyPr>
          <a:lstStyle/>
          <a:p>
            <a:r>
              <a:rPr lang="ru-RU" b="1" dirty="0"/>
              <a:t>Межличностный спор</a:t>
            </a:r>
            <a:r>
              <a:rPr lang="ru-RU" dirty="0"/>
              <a:t> - в случае, если подросток и другое значимое для него лицо имеют различные ожидания, касающиеся их взаимоотношений (и эти ожидания зачастую приводят к конфликтам). В подростковом возрасте в спор часто вовлекаются родители. </a:t>
            </a:r>
            <a:endParaRPr lang="ru-RU" dirty="0" smtClean="0"/>
          </a:p>
          <a:p>
            <a:r>
              <a:rPr lang="ru-RU" b="1" i="1" dirty="0" smtClean="0"/>
              <a:t>Цель </a:t>
            </a:r>
            <a:r>
              <a:rPr lang="ru-RU" b="1" i="1" dirty="0"/>
              <a:t>психологического вмешательства - </a:t>
            </a:r>
            <a:r>
              <a:rPr lang="ru-RU" dirty="0"/>
              <a:t>определение предмета спора, изменение способов взаимодействия и ожиданий сторон, создание условий для разрешения спора.</a:t>
            </a:r>
          </a:p>
        </p:txBody>
      </p:sp>
    </p:spTree>
    <p:extLst>
      <p:ext uri="{BB962C8B-B14F-4D97-AF65-F5344CB8AC3E}">
        <p14:creationId xmlns:p14="http://schemas.microsoft.com/office/powerpoint/2010/main" val="2653318743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332656"/>
            <a:ext cx="7947992" cy="61206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/>
              <a:t>Межличностная смена ролей</a:t>
            </a:r>
            <a:r>
              <a:rPr lang="ru-RU" dirty="0"/>
              <a:t> - происходит при сдвигах в развитии и других изменениях в образе жизни. Сложности возникают, если подросток не справляется с новой для себя социальной ролью. </a:t>
            </a:r>
            <a:endParaRPr lang="ru-RU" dirty="0" smtClean="0"/>
          </a:p>
          <a:p>
            <a:pPr marL="0" indent="0">
              <a:buNone/>
            </a:pPr>
            <a:r>
              <a:rPr lang="ru-RU" b="1" i="1" dirty="0" smtClean="0"/>
              <a:t>Цель </a:t>
            </a:r>
            <a:r>
              <a:rPr lang="ru-RU" b="1" i="1" dirty="0"/>
              <a:t>психологического вмешательства </a:t>
            </a:r>
            <a:r>
              <a:rPr lang="ru-RU" dirty="0"/>
              <a:t>- помочь подростку смириться и принять потерю старой роли, обрести позитивный взгляд на новую роль, достигнуть соответствия новой роли.</a:t>
            </a:r>
          </a:p>
        </p:txBody>
      </p:sp>
    </p:spTree>
    <p:extLst>
      <p:ext uri="{BB962C8B-B14F-4D97-AF65-F5344CB8AC3E}">
        <p14:creationId xmlns:p14="http://schemas.microsoft.com/office/powerpoint/2010/main" val="3935660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15616" y="188640"/>
            <a:ext cx="8100392" cy="706090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Абрахам </a:t>
            </a:r>
            <a:r>
              <a:rPr lang="ru-RU" sz="3200" dirty="0"/>
              <a:t>(</a:t>
            </a:r>
            <a:r>
              <a:rPr lang="en-US" sz="3200" dirty="0"/>
              <a:t>Abraham </a:t>
            </a:r>
            <a:r>
              <a:rPr lang="ru-RU" sz="3200" dirty="0" smtClean="0"/>
              <a:t>1912), Фрейд </a:t>
            </a:r>
            <a:r>
              <a:rPr lang="ru-RU" sz="3200" dirty="0"/>
              <a:t>(</a:t>
            </a:r>
            <a:r>
              <a:rPr lang="en-US" sz="3200" dirty="0"/>
              <a:t>Freud </a:t>
            </a:r>
            <a:r>
              <a:rPr lang="ru-RU" sz="3200" dirty="0"/>
              <a:t>1916). </a:t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99592" y="1196752"/>
            <a:ext cx="8064896" cy="5328592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dirty="0" smtClean="0"/>
              <a:t>Разработали теорию объясняющую </a:t>
            </a:r>
            <a:r>
              <a:rPr lang="ru-RU" dirty="0"/>
              <a:t>суицидальное действие </a:t>
            </a:r>
            <a:r>
              <a:rPr lang="ru-RU" sz="4000" dirty="0"/>
              <a:t>как </a:t>
            </a:r>
            <a:r>
              <a:rPr lang="ru-RU" sz="4000" b="1" dirty="0"/>
              <a:t>результат </a:t>
            </a:r>
            <a:r>
              <a:rPr lang="ru-RU" sz="4000" b="1" dirty="0" smtClean="0"/>
              <a:t>обращения </a:t>
            </a:r>
            <a:r>
              <a:rPr lang="ru-RU" sz="4000" b="1" dirty="0"/>
              <a:t>агрессии против </a:t>
            </a:r>
            <a:r>
              <a:rPr lang="ru-RU" sz="4000" b="1" dirty="0" smtClean="0"/>
              <a:t>собственной </a:t>
            </a:r>
            <a:r>
              <a:rPr lang="ru-RU" sz="4000" b="1" dirty="0"/>
              <a:t>личности</a:t>
            </a:r>
            <a:r>
              <a:rPr lang="ru-RU" b="1" dirty="0" smtClean="0"/>
              <a:t>.</a:t>
            </a:r>
          </a:p>
          <a:p>
            <a:r>
              <a:rPr lang="ru-RU" dirty="0"/>
              <a:t>На утрату объекта </a:t>
            </a:r>
            <a:r>
              <a:rPr lang="ru-RU" dirty="0" smtClean="0"/>
              <a:t>человек </a:t>
            </a:r>
            <a:r>
              <a:rPr lang="ru-RU" dirty="0"/>
              <a:t>реагирует вначале «волной ненависти» (</a:t>
            </a:r>
            <a:r>
              <a:rPr lang="en-US" dirty="0"/>
              <a:t>Abraham </a:t>
            </a:r>
            <a:r>
              <a:rPr lang="ru-RU" dirty="0"/>
              <a:t>1924). Однако от этой ненависти приходится сразу же защищаться, так как данный </a:t>
            </a:r>
            <a:r>
              <a:rPr lang="ru-RU" dirty="0" smtClean="0"/>
              <a:t>человек </a:t>
            </a:r>
            <a:r>
              <a:rPr lang="ru-RU" dirty="0"/>
              <a:t>не может отказаться от объекта. </a:t>
            </a:r>
            <a:endParaRPr lang="ru-RU" dirty="0" smtClean="0"/>
          </a:p>
          <a:p>
            <a:r>
              <a:rPr lang="ru-RU" dirty="0" smtClean="0"/>
              <a:t>Защита </a:t>
            </a:r>
            <a:r>
              <a:rPr lang="ru-RU" dirty="0"/>
              <a:t>осуществляется через регрессию </a:t>
            </a:r>
            <a:r>
              <a:rPr lang="ru-RU" dirty="0" smtClean="0"/>
              <a:t>с </a:t>
            </a:r>
            <a:r>
              <a:rPr lang="ru-RU" dirty="0"/>
              <a:t>фантазией о поглощении утраченного объекта. Теперь, хотя объект и спасен, он идентифицирован с личностью субъекта. </a:t>
            </a:r>
            <a:endParaRPr lang="ru-RU" dirty="0" smtClean="0"/>
          </a:p>
          <a:p>
            <a:r>
              <a:rPr lang="ru-RU" dirty="0" smtClean="0"/>
              <a:t>Ненависть</a:t>
            </a:r>
            <a:r>
              <a:rPr lang="ru-RU" dirty="0"/>
              <a:t>, </a:t>
            </a:r>
            <a:r>
              <a:rPr lang="ru-RU" dirty="0" smtClean="0"/>
              <a:t>первоначально </a:t>
            </a:r>
            <a:r>
              <a:rPr lang="ru-RU" dirty="0"/>
              <a:t>направленная на утраченный объект, обращается теперь </a:t>
            </a:r>
            <a:r>
              <a:rPr lang="ru-RU"/>
              <a:t>против </a:t>
            </a:r>
            <a:r>
              <a:rPr lang="ru-RU" smtClean="0"/>
              <a:t>собственной </a:t>
            </a:r>
            <a:r>
              <a:rPr lang="ru-RU" dirty="0"/>
              <a:t>персоны</a:t>
            </a:r>
            <a:r>
              <a:rPr lang="ru-RU" dirty="0" smtClean="0"/>
              <a:t>.</a:t>
            </a:r>
          </a:p>
          <a:p>
            <a:r>
              <a:rPr lang="ru-RU" b="1" dirty="0"/>
              <a:t>Суицидальное действие понимается в классической теории как конечный </a:t>
            </a:r>
            <a:r>
              <a:rPr lang="ru-RU" b="1" dirty="0" smtClean="0"/>
              <a:t>результат </a:t>
            </a:r>
            <a:r>
              <a:rPr lang="ru-RU" b="1" dirty="0"/>
              <a:t>депрессивной динамики.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8985402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260648"/>
            <a:ext cx="7947992" cy="5819477"/>
          </a:xfrm>
        </p:spPr>
        <p:txBody>
          <a:bodyPr/>
          <a:lstStyle/>
          <a:p>
            <a:pPr marL="0" indent="0">
              <a:buNone/>
            </a:pPr>
            <a:r>
              <a:rPr lang="ru-RU" b="1" dirty="0"/>
              <a:t>Межличностный дефицит</a:t>
            </a:r>
            <a:r>
              <a:rPr lang="ru-RU" dirty="0"/>
              <a:t> - нехватка социальных и коммуникативных навыков для установления правильных взаимоотношений в семье и вне семьи. </a:t>
            </a:r>
            <a:r>
              <a:rPr lang="ru-RU" b="1" i="1" dirty="0"/>
              <a:t>Цель психологического вмешательства </a:t>
            </a:r>
            <a:r>
              <a:rPr lang="ru-RU" dirty="0"/>
              <a:t>- снизить социальную изоляцию, помочь в формировании новых отношений.</a:t>
            </a:r>
          </a:p>
        </p:txBody>
      </p:sp>
    </p:spTree>
    <p:extLst>
      <p:ext uri="{BB962C8B-B14F-4D97-AF65-F5344CB8AC3E}">
        <p14:creationId xmlns:p14="http://schemas.microsoft.com/office/powerpoint/2010/main" val="4024434422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7894712" cy="1008112"/>
          </a:xfrm>
        </p:spPr>
        <p:txBody>
          <a:bodyPr>
            <a:normAutofit fontScale="90000"/>
          </a:bodyPr>
          <a:lstStyle/>
          <a:p>
            <a:r>
              <a:rPr lang="ru-RU" sz="2400" b="1" i="1" dirty="0">
                <a:effectLst/>
              </a:rPr>
              <a:t>Программы предотвращения самоубийств, действующие на базе </a:t>
            </a:r>
            <a:r>
              <a:rPr lang="ru-RU" sz="2400" b="1" i="1" dirty="0" smtClean="0">
                <a:effectLst/>
              </a:rPr>
              <a:t>школы </a:t>
            </a:r>
            <a:r>
              <a:rPr lang="ru-RU" sz="2400" b="1" i="1" dirty="0">
                <a:effectLst/>
              </a:rPr>
              <a:t>с учетом степени суицидального риска  решают следующие задачи </a:t>
            </a:r>
            <a:r>
              <a:rPr lang="ru-RU" sz="2400" dirty="0">
                <a:effectLst/>
              </a:rPr>
              <a:t>(</a:t>
            </a:r>
            <a:r>
              <a:rPr lang="en-US" sz="2400" dirty="0" err="1">
                <a:effectLst/>
              </a:rPr>
              <a:t>Guo</a:t>
            </a:r>
            <a:r>
              <a:rPr lang="en-US" sz="2400" dirty="0">
                <a:effectLst/>
              </a:rPr>
              <a:t> B</a:t>
            </a:r>
            <a:r>
              <a:rPr lang="ru-RU" sz="2400" dirty="0">
                <a:effectLst/>
              </a:rPr>
              <a:t>, </a:t>
            </a:r>
            <a:r>
              <a:rPr lang="en-US" sz="2400" dirty="0" err="1">
                <a:effectLst/>
              </a:rPr>
              <a:t>Harstall</a:t>
            </a:r>
            <a:r>
              <a:rPr lang="en-US" sz="2400" dirty="0">
                <a:effectLst/>
              </a:rPr>
              <a:t> C</a:t>
            </a:r>
            <a:r>
              <a:rPr lang="ru-RU" sz="2400" dirty="0">
                <a:effectLst/>
              </a:rPr>
              <a:t>.2002):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340768"/>
            <a:ext cx="8352928" cy="5328592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1. Программы предотвращения самоубийств, рассчитанные на подростков </a:t>
            </a:r>
            <a:r>
              <a:rPr lang="ru-RU" b="1" u="sng" dirty="0"/>
              <a:t>группы высокого риска</a:t>
            </a:r>
            <a:r>
              <a:rPr lang="ru-RU" dirty="0"/>
              <a:t>, направленные на выработку у них навыков и оказание социальной поддержки, эффективны в снижении факторов риска (депрессия, чувство безнадежности, стресс, беспокойство и гнев), а также в усилении защитных факторов (самоконтроль, навыки решения проблем, самоуважение и сетевая поддержка). </a:t>
            </a:r>
          </a:p>
          <a:p>
            <a:r>
              <a:rPr lang="ru-RU" dirty="0"/>
              <a:t>2. Программы </a:t>
            </a:r>
            <a:r>
              <a:rPr lang="ru-RU" b="1" u="sng" dirty="0"/>
              <a:t>профилактики самоубийств</a:t>
            </a:r>
            <a:r>
              <a:rPr lang="ru-RU" dirty="0"/>
              <a:t>, направленные на изменение форм поведения, а также на улучшение психологической адаптации, снижают степень антивитальных переживаний и аутоагрессивного поведения, улучшают идентификацию своего «Я» и психологическую адаптацию. </a:t>
            </a:r>
          </a:p>
          <a:p>
            <a:r>
              <a:rPr lang="ru-RU" dirty="0"/>
              <a:t>3. </a:t>
            </a:r>
            <a:r>
              <a:rPr lang="ru-RU" b="1" u="sng" dirty="0"/>
              <a:t>Просветительские</a:t>
            </a:r>
            <a:r>
              <a:rPr lang="ru-RU" dirty="0"/>
              <a:t> программы по проблеме самоубийств рассчитаны на общий контингент школьников, педагогов, родителей. Повышаются знания о причинах развития суицидального поведения, способов совладания и тех ресурсах, которые можно использовать в качестве поддержки.</a:t>
            </a:r>
          </a:p>
        </p:txBody>
      </p:sp>
    </p:spTree>
    <p:extLst>
      <p:ext uri="{BB962C8B-B14F-4D97-AF65-F5344CB8AC3E}">
        <p14:creationId xmlns:p14="http://schemas.microsoft.com/office/powerpoint/2010/main" val="1946181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642938"/>
            <a:ext cx="8569325" cy="4643437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effectLst/>
              </a:rPr>
              <a:t>Алгоритм действий психологов в образовательном учреждении в  ситуации совершенного суицида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ru-RU" sz="2700" b="1" dirty="0" smtClean="0"/>
              <a:t>ЦЕНТР ЭКСТРЕННОЙ ПСИХОЛОГИЧЕСКОЙ ПОМОЩИ  МГППУ </a:t>
            </a:r>
            <a:br>
              <a:rPr lang="ru-RU" sz="2700" b="1" dirty="0" smtClean="0"/>
            </a:br>
            <a:r>
              <a:rPr lang="ru-RU" sz="2700" b="1" dirty="0" smtClean="0"/>
              <a:t>ФГБУ Московский НИИ психиатрии Росздрава</a:t>
            </a:r>
            <a:br>
              <a:rPr lang="ru-RU" sz="2700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/>
            <a:r>
              <a:rPr lang="ru-RU" sz="2400" b="1" dirty="0"/>
              <a:t>Установление контакта психологов с ответственными лицами, сбор информации, оценка ситуации.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447800"/>
            <a:ext cx="7962088" cy="480060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b="1" dirty="0"/>
              <a:t>На этом этапе психолог взаимодействует с администрацией, классным руководителем, социальным педагогом, родителями</a:t>
            </a:r>
            <a:r>
              <a:rPr lang="ru-RU" dirty="0"/>
              <a:t>; оценивает ресурсы по выявлению группы риска и оказанию экстренной психологической помощи. </a:t>
            </a:r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Психолог </a:t>
            </a:r>
            <a:r>
              <a:rPr lang="ru-RU" dirty="0"/>
              <a:t>или администрация ОУ могут самостоятельно инициировать обращение за помощью в иные организации, оказывающие медицинскую, психологическую, социальную, правовую и иные виды помощи (например, в антикризисные подразделения </a:t>
            </a:r>
            <a:r>
              <a:rPr lang="ru-RU" dirty="0" smtClean="0"/>
              <a:t>ЦППМС)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0973871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3184" y="332656"/>
            <a:ext cx="8830816" cy="5606083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ru-RU" b="1" dirty="0"/>
              <a:t>Взаимодействие с классным руководителем, социальным педагогом включает </a:t>
            </a:r>
            <a:r>
              <a:rPr lang="ru-RU" dirty="0"/>
              <a:t>в себя получение необходимой предварительной информации о состоянии отдельных учащихся, сбор анамнеза, информации о степени включенности детей в ситуацию (говорили, знали, обсуждали, читали, слышали), о степени близости отношений, организация встречи с учащимися, подготовка к встрече с родителями. </a:t>
            </a:r>
          </a:p>
          <a:p>
            <a:pPr algn="ctr"/>
            <a:r>
              <a:rPr lang="ru-RU" b="1" dirty="0"/>
              <a:t>В целях локализации распространения слухов </a:t>
            </a:r>
            <a:r>
              <a:rPr lang="ru-RU" dirty="0"/>
              <a:t>психологу необходимо осуществлять грамотное взаимодействие с журналистами, в </a:t>
            </a:r>
            <a:r>
              <a:rPr lang="ru-RU" dirty="0" err="1" smtClean="0"/>
              <a:t>т.ч</a:t>
            </a:r>
            <a:r>
              <a:rPr lang="ru-RU" dirty="0"/>
              <a:t>. совместно с администрацией ОУ подготовить информацию по происшествию, которая в</a:t>
            </a:r>
            <a:r>
              <a:rPr lang="ru-RU" i="1" dirty="0"/>
              <a:t> </a:t>
            </a:r>
            <a:r>
              <a:rPr lang="ru-RU" dirty="0"/>
              <a:t>случае необходимости будет представлена в СМИ.</a:t>
            </a:r>
          </a:p>
        </p:txBody>
      </p:sp>
    </p:spTree>
    <p:extLst>
      <p:ext uri="{BB962C8B-B14F-4D97-AF65-F5344CB8AC3E}">
        <p14:creationId xmlns:p14="http://schemas.microsoft.com/office/powerpoint/2010/main" val="3835735160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4000" dirty="0"/>
              <a:t>При проведении следственных мероприятий на территории ОУ необходимо психологическое сопровождение участников образовательной среды, задействованных в этих мероприятиях.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0316087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634082"/>
          </a:xfrm>
        </p:spPr>
        <p:txBody>
          <a:bodyPr>
            <a:normAutofit fontScale="90000"/>
          </a:bodyPr>
          <a:lstStyle/>
          <a:p>
            <a:pPr lvl="0" algn="ctr"/>
            <a:r>
              <a:rPr lang="en-US" sz="3100" b="1" dirty="0" smtClean="0"/>
              <a:t/>
            </a:r>
            <a:br>
              <a:rPr lang="en-US" sz="3100" b="1" dirty="0" smtClean="0"/>
            </a:br>
            <a:r>
              <a:rPr lang="ru-RU" sz="3100" b="1" dirty="0" smtClean="0"/>
              <a:t>Выявление </a:t>
            </a:r>
            <a:r>
              <a:rPr lang="ru-RU" sz="3100" b="1" dirty="0"/>
              <a:t>группы риска и оказание </a:t>
            </a:r>
            <a:r>
              <a:rPr lang="ru-RU" sz="3100" b="1" dirty="0" smtClean="0"/>
              <a:t>психологической </a:t>
            </a:r>
            <a:r>
              <a:rPr lang="ru-RU" sz="3100" b="1" dirty="0"/>
              <a:t>помощи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980728"/>
            <a:ext cx="8388424" cy="568863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smtClean="0"/>
              <a:t>В </a:t>
            </a:r>
            <a:r>
              <a:rPr lang="ru-RU" dirty="0"/>
              <a:t>психотравмирующей ситуации при выраженных признаках психологического неблагополучия </a:t>
            </a:r>
            <a:r>
              <a:rPr lang="ru-RU" dirty="0" smtClean="0"/>
              <a:t>психологическая </a:t>
            </a:r>
            <a:r>
              <a:rPr lang="ru-RU" dirty="0"/>
              <a:t>помощь должна оказываться как детям, пережившим травматическое событие, и их родителям, так и, в основном, в виде психологической поддержки, педагогам, руководителям ОУ.</a:t>
            </a:r>
          </a:p>
          <a:p>
            <a:pPr>
              <a:buNone/>
            </a:pPr>
            <a:r>
              <a:rPr lang="ru-RU" b="1" i="1" dirty="0"/>
              <a:t>Возможные реакции на суицид:</a:t>
            </a:r>
            <a:endParaRPr lang="ru-RU" dirty="0"/>
          </a:p>
          <a:p>
            <a:pPr lvl="0"/>
            <a:r>
              <a:rPr lang="ru-RU" dirty="0"/>
              <a:t>Шоковые состояния с тревогой, растерянностью.</a:t>
            </a:r>
          </a:p>
          <a:p>
            <a:pPr lvl="0"/>
            <a:r>
              <a:rPr lang="ru-RU" dirty="0"/>
              <a:t>Тревожно-</a:t>
            </a:r>
            <a:r>
              <a:rPr lang="ru-RU" dirty="0" err="1"/>
              <a:t>фобические</a:t>
            </a:r>
            <a:r>
              <a:rPr lang="ru-RU" dirty="0"/>
              <a:t> реакции (содержательно связанные и не связанные с событием).</a:t>
            </a:r>
          </a:p>
          <a:p>
            <a:pPr lvl="0"/>
            <a:r>
              <a:rPr lang="ru-RU" dirty="0"/>
              <a:t>Подавленность, тоска, чувство вины.</a:t>
            </a:r>
          </a:p>
          <a:p>
            <a:pPr lvl="0"/>
            <a:r>
              <a:rPr lang="ru-RU" dirty="0"/>
              <a:t>Агрессия, раздражение.</a:t>
            </a:r>
          </a:p>
          <a:p>
            <a:pPr lvl="0"/>
            <a:r>
              <a:rPr lang="ru-RU" dirty="0"/>
              <a:t>Актуализация старых, непроработанных проблем.</a:t>
            </a:r>
          </a:p>
          <a:p>
            <a:pPr lvl="0"/>
            <a:r>
              <a:rPr lang="ru-RU" dirty="0"/>
              <a:t>Усиление антивитальных переживаний и аутоагрессивного поведения.</a:t>
            </a:r>
          </a:p>
          <a:p>
            <a:pPr lvl="0"/>
            <a:r>
              <a:rPr lang="ru-RU" dirty="0"/>
              <a:t>Психосоматические реакции (вегетативные реакции, нарушения работы желудочно-кишечного тракта, сердечно-сосудистой системы, проблемы с дыханием).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6503167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74638"/>
            <a:ext cx="8178112" cy="1143000"/>
          </a:xfrm>
        </p:spPr>
        <p:txBody>
          <a:bodyPr>
            <a:normAutofit/>
          </a:bodyPr>
          <a:lstStyle/>
          <a:p>
            <a:r>
              <a:rPr lang="ru-RU" sz="2800" b="1" dirty="0"/>
              <a:t>Встреча с классом, в котором произошел суицид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/>
              <a:t>Психолог </a:t>
            </a:r>
            <a:r>
              <a:rPr lang="ru-RU" dirty="0"/>
              <a:t>ОУ (совместно со специалистами ЦППМС, ЦЭПП МГППУ) в первую очередь осуществляет первичную диагностику психофизиологического состояния учащихся. Психолог ОУ проводит  </a:t>
            </a:r>
            <a:r>
              <a:rPr lang="ru-RU" b="1" dirty="0"/>
              <a:t>встречу с классом</a:t>
            </a:r>
            <a:r>
              <a:rPr lang="ru-RU" dirty="0"/>
              <a:t>, в котором произошел случай (при необходимости может быть проведена беседа в нескольких классах</a:t>
            </a:r>
            <a:r>
              <a:rPr lang="ru-RU" dirty="0" smtClean="0"/>
              <a:t>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1940271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686800" cy="836712"/>
          </a:xfrm>
        </p:spPr>
        <p:txBody>
          <a:bodyPr>
            <a:normAutofit/>
          </a:bodyPr>
          <a:lstStyle/>
          <a:p>
            <a:pPr algn="ctr"/>
            <a:r>
              <a:rPr lang="ru-RU" b="1" i="1" dirty="0"/>
              <a:t>Групповая форма работы:</a:t>
            </a:r>
            <a:r>
              <a:rPr lang="ru-RU" dirty="0"/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764704"/>
            <a:ext cx="8686800" cy="6093296"/>
          </a:xfrm>
        </p:spPr>
        <p:txBody>
          <a:bodyPr>
            <a:normAutofit fontScale="40000" lnSpcReduction="20000"/>
          </a:bodyPr>
          <a:lstStyle/>
          <a:p>
            <a:pPr fontAlgn="ctr"/>
            <a:endParaRPr lang="ru-RU" dirty="0"/>
          </a:p>
          <a:p>
            <a:pPr>
              <a:buNone/>
            </a:pPr>
            <a:r>
              <a:rPr lang="ru-RU" sz="5000" b="1" dirty="0"/>
              <a:t>Беседа с детьми позволяет</a:t>
            </a:r>
            <a:r>
              <a:rPr lang="ru-RU" sz="5000" dirty="0"/>
              <a:t>:</a:t>
            </a:r>
          </a:p>
          <a:p>
            <a:pPr lvl="0"/>
            <a:r>
              <a:rPr lang="ru-RU" sz="5000" dirty="0"/>
              <a:t>Оценить наличие явной или потенциальной угрозы для жизни как для самого человека, находящемся в кризисном состоянии, так и его окружения.</a:t>
            </a:r>
          </a:p>
          <a:p>
            <a:pPr lvl="0"/>
            <a:r>
              <a:rPr lang="ru-RU" sz="5000" dirty="0"/>
              <a:t>Упорядочить информацию, выстроить последовательность событий (абсолютный хаос в порядок). </a:t>
            </a:r>
          </a:p>
          <a:p>
            <a:pPr lvl="0" fontAlgn="ctr"/>
            <a:r>
              <a:rPr lang="ru-RU" sz="5000" dirty="0"/>
              <a:t>Групповое обсуждение травматического события позволяет учащимся лучше </a:t>
            </a:r>
            <a:r>
              <a:rPr lang="ru-RU" sz="5000" b="1" dirty="0"/>
              <a:t>понять произошедшее</a:t>
            </a:r>
            <a:r>
              <a:rPr lang="ru-RU" sz="5000" dirty="0"/>
              <a:t>, понять погибшего (его проблемы, </a:t>
            </a:r>
            <a:r>
              <a:rPr lang="ru-RU" sz="5000" b="1" dirty="0"/>
              <a:t>«пусковые» факторы</a:t>
            </a:r>
            <a:r>
              <a:rPr lang="ru-RU" sz="5000" dirty="0"/>
              <a:t>, послужившие последней каплей, глубину отчаяния, его чувства), отреагировать свои чувства, </a:t>
            </a:r>
            <a:r>
              <a:rPr lang="ru-RU" sz="5000" b="1" dirty="0"/>
              <a:t>повысить взаимопонимание и доверие между учащимися, адаптироваться после случившегося, формировать позитивное будуще</a:t>
            </a:r>
            <a:r>
              <a:rPr lang="ru-RU" sz="5000" dirty="0"/>
              <a:t>е, вернуть чувство самообладания, утраченное равновесие. На равновесие влияют несколько взаимодополняющих факторов:  </a:t>
            </a:r>
            <a:r>
              <a:rPr lang="ru-RU" sz="5000" b="1" dirty="0"/>
              <a:t>реалистическое восприятие события; наличие адекватной поддержки (социальных ресурсов</a:t>
            </a:r>
            <a:r>
              <a:rPr lang="ru-RU" sz="5000" dirty="0"/>
              <a:t>); адекватный механизм разрешения проблемы. Следует не избегать пугающего опыта, а находить ресурс для преодоления и дальнейшего </a:t>
            </a:r>
            <a:r>
              <a:rPr lang="ru-RU" sz="5000" dirty="0" smtClean="0"/>
              <a:t>развития).</a:t>
            </a:r>
            <a:endParaRPr lang="ru-RU" sz="5000" dirty="0"/>
          </a:p>
          <a:p>
            <a:pPr lvl="0" fontAlgn="ctr"/>
            <a:r>
              <a:rPr lang="ru-RU" sz="5000" dirty="0"/>
              <a:t>Информировать учащихся об имеющихся очных экстренных и кризисных психологических службах в городе (районе), телефонах доверия (рассказать, для чего они существуют, как работают, оставить их номера телефонов).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2150972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16632"/>
            <a:ext cx="7966720" cy="1152128"/>
          </a:xfrm>
        </p:spPr>
        <p:txBody>
          <a:bodyPr>
            <a:normAutofit/>
          </a:bodyPr>
          <a:lstStyle/>
          <a:p>
            <a:r>
              <a:rPr lang="ru-RU" sz="2400" b="1" i="1" dirty="0"/>
              <a:t>Индивидуальная работа с подростком, совершившим суицидальную попытку в </a:t>
            </a:r>
            <a:r>
              <a:rPr lang="ru-RU" sz="2400" b="1" i="1" dirty="0" err="1"/>
              <a:t>постсуицидальный</a:t>
            </a:r>
            <a:r>
              <a:rPr lang="ru-RU" sz="2400" b="1" i="1" dirty="0"/>
              <a:t> период.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 smtClean="0"/>
              <a:t>В </a:t>
            </a:r>
            <a:r>
              <a:rPr lang="ru-RU" dirty="0"/>
              <a:t>этот период времени консультирование должно быть сфокусировано на оценку наличия суицидальных намерений и их снижении (болезненных фантазий о смерти, неприятии, враждебности, потере и наказании), а также на стабилизацию ситуации.</a:t>
            </a:r>
          </a:p>
        </p:txBody>
      </p:sp>
    </p:spTree>
    <p:extLst>
      <p:ext uri="{BB962C8B-B14F-4D97-AF65-F5344CB8AC3E}">
        <p14:creationId xmlns:p14="http://schemas.microsoft.com/office/powerpoint/2010/main" val="169126570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8997</TotalTime>
  <Words>7313</Words>
  <Application>Microsoft Office PowerPoint</Application>
  <PresentationFormat>Экран (4:3)</PresentationFormat>
  <Paragraphs>621</Paragraphs>
  <Slides>118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118</vt:i4>
      </vt:variant>
    </vt:vector>
  </HeadingPairs>
  <TitlesOfParts>
    <vt:vector size="120" baseType="lpstr">
      <vt:lpstr>Солнцестояние</vt:lpstr>
      <vt:lpstr>Picture</vt:lpstr>
      <vt:lpstr>   Антивитальные переживания и аутоагрессивное поведение у подростков   Центр экстренной психологической помощи  МГППУ  ФГБУ Московский НИИ психиатрии Минздравсоцразвития   </vt:lpstr>
      <vt:lpstr>Теории развития суицидальных намерений </vt:lpstr>
      <vt:lpstr>Социологическая концепция (Э. Дюркгейм)</vt:lpstr>
      <vt:lpstr>Презентация PowerPoint</vt:lpstr>
      <vt:lpstr>Презентация PowerPoint</vt:lpstr>
      <vt:lpstr>Презентация PowerPoint</vt:lpstr>
      <vt:lpstr>Согласно теории Дюркгейма существует  три основных вида суицида.</vt:lpstr>
      <vt:lpstr>Психодинамический подход</vt:lpstr>
      <vt:lpstr>Абрахам (Abraham 1912), Фрейд (Freud 1916).  </vt:lpstr>
      <vt:lpstr>Теория влечения к смерти</vt:lpstr>
      <vt:lpstr>Феноменологический структурный анализ (Menninger 1938) </vt:lpstr>
      <vt:lpstr>Структура мотивов суицидального действия  (СД) по Линдену (1969) </vt:lpstr>
      <vt:lpstr>Мотивационный подход к самоубийству  Э. Шнейдман (10 базовых положений)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Кубическая модель суицида (по Э. Шнейдман ) </vt:lpstr>
      <vt:lpstr>Когнитивный подход к самоубийству - концепция A. A. Leenaars (1988)</vt:lpstr>
      <vt:lpstr>Концепция А. Бека (Aaron Beck)</vt:lpstr>
      <vt:lpstr>Бихевиоральный подход к самоубийству (концепция D. Lester) </vt:lpstr>
      <vt:lpstr>Презентация PowerPoint</vt:lpstr>
      <vt:lpstr>Самоубийство как утрата  «рефлекса цели» И.П. Павлов </vt:lpstr>
      <vt:lpstr>Интерперсональная теория суицида Kimberly A. Van Orden, Tracy K. Witte, Kelly C. Cukrowicz, Scott Braithwaite </vt:lpstr>
      <vt:lpstr>Интерперсональная теория суицида Kimberly A. Van Orden, Tracy K. Witte, Kelly C. Cukrowicz, Scott Braithwaite </vt:lpstr>
      <vt:lpstr>Параметры и индикаторы восприятия себя как бремени</vt:lpstr>
      <vt:lpstr>Параметры и индикаторы брошенности </vt:lpstr>
      <vt:lpstr> Н1 Чувство брошенности и восприятие себя как бремени являются центральными и достаточными причинами пассивных суицидальных намерений. Н2    Одновременное присутствие чувства брошенности и восприятия себя как бремени, при восприятии такого положения дел как стабильного и неизменного (то есть, чувство безнадёжности по отношению к вышеуказанным состояниям) является центральной и достаточной причиной активного желания смерти. Н3 Одновременное присутствие желания смерти и слабый страх смерти является состоянием, при котором желание смерти трансформируется в суицидальные намерения. Н4 Истинное суицидальное поведение (завершённые и незавершённые истинные суициды) появляется на фоне чувства отверженности, восприятия себя как бремени (и безнадёжность относительно обоих этих состояний), слабый страх самоубийства и повышенная толерантность к физической боли</vt:lpstr>
      <vt:lpstr>Клинико-психологический подход к суициду (А. Г. Амбрумова) </vt:lpstr>
      <vt:lpstr>Определение суицидального поведения</vt:lpstr>
      <vt:lpstr>Динамика развития суицидального поведения   (Амбрумова А.Г., Тихоненко В.А.)</vt:lpstr>
      <vt:lpstr>Презентация PowerPoint</vt:lpstr>
      <vt:lpstr>Презентация PowerPoint</vt:lpstr>
      <vt:lpstr>Динамика суицидальной социально-психологической дезадаптации</vt:lpstr>
      <vt:lpstr>Презентация PowerPoint</vt:lpstr>
      <vt:lpstr>Презентация PowerPoint</vt:lpstr>
      <vt:lpstr>Особенности  пресуицидального периода </vt:lpstr>
      <vt:lpstr>Презентация PowerPoint</vt:lpstr>
      <vt:lpstr>Типология самоубийств основанная на категории цели </vt:lpstr>
      <vt:lpstr>Типология основанная на категории смысла </vt:lpstr>
      <vt:lpstr>Суицидоопасные личностные реакции по А.Г. Амбрумовой </vt:lpstr>
      <vt:lpstr>2. Реакции психалгии </vt:lpstr>
      <vt:lpstr>3. Переживание негативных интерперсональных отношений </vt:lpstr>
      <vt:lpstr>4. Реакции отрицательного баланса</vt:lpstr>
      <vt:lpstr>5. Реакции смешанные и переходные </vt:lpstr>
      <vt:lpstr> Суицидогенные комплексы  (А.Г. Амбрумова). </vt:lpstr>
      <vt:lpstr>Модель стресс- уязвимости  (от мыслей к исполнению D.Wasserman)</vt:lpstr>
      <vt:lpstr>Самоубийства среди молодежи. </vt:lpstr>
      <vt:lpstr>Презентация PowerPoint</vt:lpstr>
      <vt:lpstr>Презентация PowerPoint</vt:lpstr>
      <vt:lpstr>Презентация PowerPoint</vt:lpstr>
      <vt:lpstr>К особенности суицидального поведения в молодом возрасте относятся  (по А.Г. Амбрумовой):  </vt:lpstr>
      <vt:lpstr>Презентация PowerPoint</vt:lpstr>
      <vt:lpstr>Возрастные особенности суицидального поведения</vt:lpstr>
      <vt:lpstr>мотивы и поводов суицидальных поступков в России на июнь 2012 </vt:lpstr>
      <vt:lpstr>Презентация PowerPoint</vt:lpstr>
      <vt:lpstr>Суицидальное поведение по типу протеста, мести</vt:lpstr>
      <vt:lpstr>Презентация PowerPoint</vt:lpstr>
      <vt:lpstr>Презентация PowerPoint</vt:lpstr>
      <vt:lpstr>Презентация PowerPoint</vt:lpstr>
      <vt:lpstr>Презентация PowerPoint</vt:lpstr>
      <vt:lpstr>Возрастное своеобразие аутоагрессивного поведения у психически здоровых подростков (Е.М.Вроно, Н.А. Ратинова)</vt:lpstr>
      <vt:lpstr>Демонстративно-шантажные суициды с агрессивным компонентом (чаще мальчики)</vt:lpstr>
      <vt:lpstr>Демонстративно-шантажные суициды с манипулятивной  мотивацией (чаще девочки)</vt:lpstr>
      <vt:lpstr>Презентация PowerPoint</vt:lpstr>
      <vt:lpstr>Презентация PowerPoint</vt:lpstr>
      <vt:lpstr>Суициды с мотивацией на самоустранение  </vt:lpstr>
      <vt:lpstr>Факторы и ситуации суицидального риска в детском и подростковом возрасте</vt:lpstr>
      <vt:lpstr>Презентация PowerPoint</vt:lpstr>
      <vt:lpstr>Презентация PowerPoint</vt:lpstr>
      <vt:lpstr>История жизни</vt:lpstr>
      <vt:lpstr>Презентация PowerPoint</vt:lpstr>
      <vt:lpstr>Ситуационные факторы </vt:lpstr>
      <vt:lpstr>Презентация PowerPoint</vt:lpstr>
      <vt:lpstr>Способы информирования о намерении суицида </vt:lpstr>
      <vt:lpstr>   Типичные симптомы депрессии, о которых могут сообщить   учителя, родители.  </vt:lpstr>
      <vt:lpstr>Признаки пресуицидального синдрома по E. Ringel (1976) </vt:lpstr>
      <vt:lpstr>Первичная экспертная оценка суицидального поведения</vt:lpstr>
      <vt:lpstr>Защитные (антисуицидальные) факторы личности</vt:lpstr>
      <vt:lpstr>Примерная шкала оценки суицидального риска  (рекомендации ВОЗ)</vt:lpstr>
      <vt:lpstr>Во время общения с подростком и его социальным окружением  психологу важно: </vt:lpstr>
      <vt:lpstr>Психологическая помощь у подростков должна быть нацелена на четыре основные «проблемные области»:</vt:lpstr>
      <vt:lpstr>Презентация PowerPoint</vt:lpstr>
      <vt:lpstr>Презентация PowerPoint</vt:lpstr>
      <vt:lpstr>Презентация PowerPoint</vt:lpstr>
      <vt:lpstr>Программы предотвращения самоубийств, действующие на базе школы с учетом степени суицидального риска  решают следующие задачи (Guo B, Harstall C.2002):</vt:lpstr>
      <vt:lpstr>Алгоритм действий психологов в образовательном учреждении в  ситуации совершенного суицида  ЦЕНТР ЭКСТРЕННОЙ ПСИХОЛОГИЧЕСКОЙ ПОМОЩИ  МГППУ  ФГБУ Московский НИИ психиатрии Росздрава   </vt:lpstr>
      <vt:lpstr>Установление контакта психологов с ответственными лицами, сбор информации, оценка ситуации. </vt:lpstr>
      <vt:lpstr>Презентация PowerPoint</vt:lpstr>
      <vt:lpstr>Презентация PowerPoint</vt:lpstr>
      <vt:lpstr> Выявление группы риска и оказание психологической помощи </vt:lpstr>
      <vt:lpstr>Встреча с классом, в котором произошел суицид </vt:lpstr>
      <vt:lpstr>Групповая форма работы: </vt:lpstr>
      <vt:lpstr>Индивидуальная работа с подростком, совершившим суицидальную попытку в постсуицидальный период.</vt:lpstr>
      <vt:lpstr>Взаимодействие с классным руководителем, другими педагогами </vt:lpstr>
      <vt:lpstr>СЕМЬЯ является основным источником помощи и поддержки (из рекомендаций ВОЗ).</vt:lpstr>
      <vt:lpstr>ДРУЗЬЯ</vt:lpstr>
      <vt:lpstr>ДРУЗЬЯ могут сыграть ключевую роль в оказании помощи скорбящим.</vt:lpstr>
      <vt:lpstr> Диагностика антивитальных переживаний и аутоагрессивного поведения среди подростков и молодежи  Центр ЭКСТРЕННОЙ ПСИХОЛОГИЧЕСКОЙ ПОМОЩИ  МГППУ   ФГБУ Московский НИИ психиатрии Минздравсоцразвития   </vt:lpstr>
      <vt:lpstr>Презентация PowerPoint</vt:lpstr>
      <vt:lpstr>Опросник CDI. (Children’s depression inventory, M. Kovacs, 1992) </vt:lpstr>
      <vt:lpstr>Шкала одиночества (UCL Д. Рассел. М. Фергюсон)</vt:lpstr>
      <vt:lpstr>Результаты опросника Басса-Дарки в зависимости от характерологических особенностей  </vt:lpstr>
      <vt:lpstr>Презентация PowerPoint</vt:lpstr>
      <vt:lpstr>Собрался жить, да взял и помер. От судьбы не уйдешь. Всякому мужу своя жена милее. Загорелась душа до винного ковша. Здесь бы умер, а там бы встал. Беду не зовут, она сама приходит. Коли у мужа с женою лад, то не нужен и клад. Кто пьет, тот и горшки бьет. Двух смертей не бывать, а одной не миновать. Сидят вместе, а глядят врозь. Утром был молодец, а вечером мертвец. Вино уму не товарищ.  Доброю женою и муж честен. Кого жизнь ласкает, тот и горя не знает. </vt:lpstr>
      <vt:lpstr>Принципиальная схема методики  психодиагностики суицидальных намерений</vt:lpstr>
      <vt:lpstr>Проективная методика </vt:lpstr>
      <vt:lpstr>Шизоидно-нарциссическая личность с антивитальными переживаниями  и аутоагрессивным поведением</vt:lpstr>
      <vt:lpstr>Эмоционально-неустойчивый, импульсивный тип  </vt:lpstr>
      <vt:lpstr>Метод незаконченных предложений</vt:lpstr>
      <vt:lpstr>Тест сильвера</vt:lpstr>
      <vt:lpstr>Тест сильвера</vt:lpstr>
      <vt:lpstr>Презентация PowerPoint</vt:lpstr>
    </vt:vector>
  </TitlesOfParts>
  <Company>RUSSIA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Особенности развития и становления острых и хронических стрессовых расстройств у детей и подростков</dc:title>
  <dc:creator>XP GAME 2007</dc:creator>
  <cp:lastModifiedBy>Геннадий</cp:lastModifiedBy>
  <cp:revision>772</cp:revision>
  <cp:lastPrinted>2010-11-10T13:34:45Z</cp:lastPrinted>
  <dcterms:created xsi:type="dcterms:W3CDTF">2010-01-18T12:08:03Z</dcterms:created>
  <dcterms:modified xsi:type="dcterms:W3CDTF">2012-06-21T04:15:54Z</dcterms:modified>
</cp:coreProperties>
</file>