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2"/>
  </p:handoutMasterIdLst>
  <p:sldIdLst>
    <p:sldId id="256" r:id="rId2"/>
    <p:sldId id="277" r:id="rId3"/>
    <p:sldId id="258" r:id="rId4"/>
    <p:sldId id="260" r:id="rId5"/>
    <p:sldId id="261" r:id="rId6"/>
    <p:sldId id="288" r:id="rId7"/>
    <p:sldId id="289" r:id="rId8"/>
    <p:sldId id="290" r:id="rId9"/>
    <p:sldId id="278" r:id="rId10"/>
    <p:sldId id="281" r:id="rId11"/>
    <p:sldId id="286" r:id="rId12"/>
    <p:sldId id="287" r:id="rId13"/>
    <p:sldId id="280" r:id="rId14"/>
    <p:sldId id="273" r:id="rId15"/>
    <p:sldId id="267" r:id="rId16"/>
    <p:sldId id="268" r:id="rId17"/>
    <p:sldId id="270" r:id="rId18"/>
    <p:sldId id="271" r:id="rId19"/>
    <p:sldId id="285" r:id="rId20"/>
    <p:sldId id="272" r:id="rId21"/>
  </p:sldIdLst>
  <p:sldSz cx="9144000" cy="6858000" type="screen4x3"/>
  <p:notesSz cx="6811963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1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686" y="-96"/>
      </p:cViewPr>
      <p:guideLst>
        <p:guide orient="horz" pos="3133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51851" cy="497285"/>
          </a:xfrm>
          <a:prstGeom prst="rect">
            <a:avLst/>
          </a:prstGeom>
        </p:spPr>
        <p:txBody>
          <a:bodyPr vert="horz" lIns="91696" tIns="45848" rIns="91696" bIns="4584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8536" y="2"/>
            <a:ext cx="2951851" cy="497285"/>
          </a:xfrm>
          <a:prstGeom prst="rect">
            <a:avLst/>
          </a:prstGeom>
        </p:spPr>
        <p:txBody>
          <a:bodyPr vert="horz" lIns="91696" tIns="45848" rIns="91696" bIns="45848" rtlCol="0"/>
          <a:lstStyle>
            <a:lvl1pPr algn="r">
              <a:defRPr sz="1200"/>
            </a:lvl1pPr>
          </a:lstStyle>
          <a:p>
            <a:fld id="{A61770DE-EDAE-429D-9E91-1BF7A3E92022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6679"/>
            <a:ext cx="2951851" cy="497285"/>
          </a:xfrm>
          <a:prstGeom prst="rect">
            <a:avLst/>
          </a:prstGeom>
        </p:spPr>
        <p:txBody>
          <a:bodyPr vert="horz" lIns="91696" tIns="45848" rIns="91696" bIns="4584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8536" y="9446679"/>
            <a:ext cx="2951851" cy="497285"/>
          </a:xfrm>
          <a:prstGeom prst="rect">
            <a:avLst/>
          </a:prstGeom>
        </p:spPr>
        <p:txBody>
          <a:bodyPr vert="horz" lIns="91696" tIns="45848" rIns="91696" bIns="45848" rtlCol="0" anchor="b"/>
          <a:lstStyle>
            <a:lvl1pPr algn="r">
              <a:defRPr sz="1200"/>
            </a:lvl1pPr>
          </a:lstStyle>
          <a:p>
            <a:fld id="{FE59F58B-0577-45F3-8D13-5C9A375A8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385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E0CEE52-0052-4ECE-9168-D567AE788952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C3AC2079-266C-4674-B136-7EF1B0B915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EE52-0052-4ECE-9168-D567AE788952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C2079-266C-4674-B136-7EF1B0B915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EE52-0052-4ECE-9168-D567AE788952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C2079-266C-4674-B136-7EF1B0B915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EE52-0052-4ECE-9168-D567AE788952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C2079-266C-4674-B136-7EF1B0B915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EE52-0052-4ECE-9168-D567AE788952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C2079-266C-4674-B136-7EF1B0B915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EE52-0052-4ECE-9168-D567AE788952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C2079-266C-4674-B136-7EF1B0B915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EE52-0052-4ECE-9168-D567AE788952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C2079-266C-4674-B136-7EF1B0B915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EE52-0052-4ECE-9168-D567AE788952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C2079-266C-4674-B136-7EF1B0B915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EE52-0052-4ECE-9168-D567AE788952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C2079-266C-4674-B136-7EF1B0B915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E0CEE52-0052-4ECE-9168-D567AE788952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C3AC2079-266C-4674-B136-7EF1B0B915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E0CEE52-0052-4ECE-9168-D567AE788952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C3AC2079-266C-4674-B136-7EF1B0B915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E0CEE52-0052-4ECE-9168-D567AE788952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C3AC2079-266C-4674-B136-7EF1B0B915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787712">
            <a:off x="1214296" y="2315728"/>
            <a:ext cx="5723468" cy="18280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Система внутренней оценки качества образования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4500570"/>
            <a:ext cx="5712179" cy="1285884"/>
          </a:xfrm>
        </p:spPr>
        <p:txBody>
          <a:bodyPr>
            <a:normAutofit lnSpcReduction="10000"/>
          </a:bodyPr>
          <a:lstStyle/>
          <a:p>
            <a:pPr algn="r"/>
            <a:r>
              <a:rPr lang="ru-RU" sz="1800" b="1" dirty="0" smtClean="0"/>
              <a:t>Шевченко Ольга Григорьевна</a:t>
            </a:r>
            <a:r>
              <a:rPr lang="ru-RU" sz="1800" dirty="0" smtClean="0"/>
              <a:t>, </a:t>
            </a:r>
          </a:p>
          <a:p>
            <a:pPr algn="r"/>
            <a:r>
              <a:rPr lang="ru-RU" sz="1800" dirty="0" smtClean="0"/>
              <a:t>руководитель    методического    объединения  </a:t>
            </a:r>
          </a:p>
          <a:p>
            <a:pPr algn="r"/>
            <a:r>
              <a:rPr lang="ru-RU" sz="1800" dirty="0" smtClean="0"/>
              <a:t>учителей   русского  языка  и  литературы </a:t>
            </a:r>
          </a:p>
          <a:p>
            <a:pPr algn="r"/>
            <a:r>
              <a:rPr lang="ru-RU" sz="1800" dirty="0" smtClean="0"/>
              <a:t>Центрального района  города Челябинска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1006901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4414" y="2928934"/>
            <a:ext cx="6964362" cy="1201737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ru-RU" sz="40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Тенденции изменений в системе </a:t>
            </a:r>
            <a:br>
              <a:rPr lang="ru-RU" sz="40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</a:br>
            <a:r>
              <a:rPr lang="ru-RU" sz="40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оценки результатов обучения</a:t>
            </a:r>
            <a:r>
              <a:rPr lang="ru-RU" sz="28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ru-RU" sz="28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</a:b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6134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7224" y="500042"/>
            <a:ext cx="8286776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sz="2800" b="1" dirty="0" smtClean="0"/>
              <a:t>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85786" y="714355"/>
          <a:ext cx="7572428" cy="5572165"/>
        </p:xfrm>
        <a:graphic>
          <a:graphicData uri="http://schemas.openxmlformats.org/drawingml/2006/table">
            <a:tbl>
              <a:tblPr/>
              <a:tblGrid>
                <a:gridCol w="3786942"/>
                <a:gridCol w="3785486"/>
              </a:tblGrid>
              <a:tr h="5493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Уделяется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МЕНЬШ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Е внимания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Уделяется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БОЛЬШЕ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внимания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93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Оценке того, что легко измерить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Оценке того, что более значимо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556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Оценке отдельных знаний и умений, организованных  по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содержательно-деятельностной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 матрице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Оценке системы знаний и умений, представляющих основу предметной области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202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Оценке знаний, рутинных умений и алгоритмов деятельности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Оценке понимания, объяснения, установления причинно-следственных связей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93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Оценке того, что учащиеся не знают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Оценка того, что знают учащиеся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982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Оценке только образовательных достижений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Оценке образовательных достижений и возможностей освоения планируемых результатов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17045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7224" y="500042"/>
            <a:ext cx="5572164" cy="5786478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sz="2800" b="1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4348" y="624841"/>
          <a:ext cx="7715304" cy="5947431"/>
        </p:xfrm>
        <a:graphic>
          <a:graphicData uri="http://schemas.openxmlformats.org/drawingml/2006/table">
            <a:tbl>
              <a:tblPr/>
              <a:tblGrid>
                <a:gridCol w="3786214"/>
                <a:gridCol w="3929090"/>
              </a:tblGrid>
              <a:tr h="4814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Уделяется 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МЕНЬШЕ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 внимания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Уделяется 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БОЛЬШЕ 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внимания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642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Итоговому контролю, проводимому учителями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Привлечению учащихся к оценке своих результатов и результатов своих одноклассников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152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Разработке системы внешней оценки только  специалистами в области педагогических измерений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Вовлечение учителей в процесс разработки системы внешнего контроля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472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Использованию системы оценки как простого подсчета баллов (правильно выполненных заданий), на основе которых выставляются отметки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Включение оценки как интегральной составляющей образовательного процесса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1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Использованию только тестов на бумаге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Использованию различных методов и форм оценки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5452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Использованию только результатов стандартизированных тестов как единственного показателя результатов обучения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pitchFamily="34" charset="0"/>
                        </a:rPr>
                        <a:t>Использованию результатов стандартизированных тестов как одного из многих показателей результатов обучения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Schoolbook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17045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 основе оценивания лежат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следующие показатели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: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1538" y="2119256"/>
            <a:ext cx="7143800" cy="3952949"/>
          </a:xfrm>
        </p:spPr>
        <p:txBody>
          <a:bodyPr>
            <a:normAutofit fontScale="92500" lnSpcReduction="10000"/>
          </a:bodyPr>
          <a:lstStyle/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уровень сформированности предметных результатов;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уровень сформированности универсальных учебных действий;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образовательные достижения обучающихся;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профессионально-педагогические достижения педагогов;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состояние здоровья и физическое развитие обучающихся;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адаптация обучающихся на новой ступени обучения;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эффективность образовательного процесса;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уровень воспитанности обучающихся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1930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71546"/>
            <a:ext cx="6965245" cy="1202485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ru-RU" sz="36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Современные тенденции </a:t>
            </a:r>
            <a:br>
              <a:rPr lang="ru-RU" sz="36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</a:br>
            <a:r>
              <a:rPr lang="ru-RU" sz="36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развития практики оценивания </a:t>
            </a:r>
            <a:br>
              <a:rPr lang="ru-RU" sz="36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</a:br>
            <a:r>
              <a:rPr lang="ru-RU" sz="36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достижений учащихся</a:t>
            </a:r>
            <a:r>
              <a:rPr lang="ru-RU" sz="24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ru-RU" sz="24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1538" y="2214554"/>
            <a:ext cx="6929486" cy="3889564"/>
          </a:xfrm>
        </p:spPr>
        <p:txBody>
          <a:bodyPr>
            <a:normAutofit fontScale="92500" lnSpcReduction="10000"/>
          </a:bodyPr>
          <a:lstStyle/>
          <a:p>
            <a:pPr lvl="0" fontAlgn="base">
              <a:spcAft>
                <a:spcPct val="0"/>
              </a:spcAft>
              <a:buFont typeface="Wingdings" pitchFamily="2" charset="2"/>
              <a:buChar char="§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Приоритет письменной формы оценки знаний над устной </a:t>
            </a:r>
          </a:p>
          <a:p>
            <a:pPr lvl="0" fontAlgn="base">
              <a:spcAft>
                <a:spcPct val="0"/>
              </a:spcAft>
              <a:buFont typeface="Wingdings" pitchFamily="2" charset="2"/>
              <a:buChar char="§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Суммирование результатов текущего (рубежного) контроля и экзаменационного контроля в итоговой оценке</a:t>
            </a:r>
          </a:p>
          <a:p>
            <a:pPr lvl="0" fontAlgn="base">
              <a:spcAft>
                <a:spcPct val="0"/>
              </a:spcAft>
              <a:buFont typeface="Wingdings" pitchFamily="2" charset="2"/>
              <a:buChar char="§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Использование индивидуального рейтинга как одного из показателей успехов в обучении</a:t>
            </a:r>
          </a:p>
          <a:p>
            <a:pPr lvl="0" fontAlgn="base">
              <a:spcAft>
                <a:spcPct val="0"/>
              </a:spcAft>
              <a:buFont typeface="Wingdings" pitchFamily="2" charset="2"/>
              <a:buChar char="§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Использование компьютерного тестирования как вспомогательного средства</a:t>
            </a:r>
          </a:p>
          <a:p>
            <a:pPr lvl="0" fontAlgn="base">
              <a:spcAft>
                <a:spcPct val="0"/>
              </a:spcAft>
              <a:buFont typeface="Wingdings" pitchFamily="2" charset="2"/>
              <a:buChar char="§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Использование многобалльных шкал оценивания наряду с сохранением классической пятибалльной шкалы в качестве основы</a:t>
            </a:r>
          </a:p>
          <a:p>
            <a:pPr lvl="0" fontAlgn="base">
              <a:spcAft>
                <a:spcPct val="0"/>
              </a:spcAft>
              <a:buFont typeface="Wingdings" pitchFamily="2" charset="2"/>
              <a:buChar char="§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Использование аутентичного оценивания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15026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928670"/>
            <a:ext cx="6965245" cy="1202485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Оценка личностных результатов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 fontAlgn="base">
              <a:spcAft>
                <a:spcPct val="0"/>
              </a:spcAft>
              <a:buFontTx/>
              <a:buChar char="•"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Оценка личностных результатов учащихся осуществляется с помощью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диагностики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 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портфолио</a:t>
            </a:r>
            <a:r>
              <a:rPr kumimoji="0" lang="ru-RU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lvl="0" algn="just" fontAlgn="base">
              <a:spcAft>
                <a:spcPct val="0"/>
              </a:spcAft>
              <a:buFontTx/>
              <a:buChar char="•"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Личностные результаты выпускников на ступени основного общего образования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не подлежат итоговой оценке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так как оценка личностных результатов учащихся отражает эффективность воспитательной и образовательной деятельности школы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10571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1142984"/>
            <a:ext cx="6965245" cy="1202485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</a:br>
            <a:r>
              <a:rPr lang="ru-RU" sz="4000" b="1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Оценка </a:t>
            </a:r>
            <a:br>
              <a:rPr lang="ru-RU" sz="4000" b="1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</a:br>
            <a:r>
              <a:rPr lang="ru-RU" sz="4000" b="1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метапредметных </a:t>
            </a:r>
            <a:r>
              <a:rPr lang="ru-RU" sz="40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результатов</a:t>
            </a:r>
            <a:r>
              <a:rPr lang="ru-RU" sz="32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ru-RU" sz="32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4414" y="2571744"/>
            <a:ext cx="6715172" cy="360381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2000" dirty="0" smtClean="0"/>
              <a:t>Предполагает оценку универсальных учебных действий учащихся (регулятивных, коммуникативных, познавательных)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Оценка </a:t>
            </a:r>
            <a:r>
              <a:rPr lang="ru-RU" sz="2000" dirty="0" err="1" smtClean="0"/>
              <a:t>метапредметных</a:t>
            </a:r>
            <a:r>
              <a:rPr lang="ru-RU" sz="2000" dirty="0" smtClean="0"/>
              <a:t> результатов проводится в ходе различных процедур:</a:t>
            </a:r>
          </a:p>
          <a:p>
            <a:pPr lvl="1">
              <a:lnSpc>
                <a:spcPct val="80000"/>
              </a:lnSpc>
            </a:pPr>
            <a:r>
              <a:rPr lang="ru-RU" sz="2000" dirty="0" smtClean="0"/>
              <a:t>решение задач творческого и поискового характера;</a:t>
            </a:r>
          </a:p>
          <a:p>
            <a:pPr lvl="1">
              <a:lnSpc>
                <a:spcPct val="80000"/>
              </a:lnSpc>
            </a:pPr>
            <a:r>
              <a:rPr lang="ru-RU" sz="2000" dirty="0" smtClean="0"/>
              <a:t> учебное проектирование;</a:t>
            </a:r>
          </a:p>
          <a:p>
            <a:pPr lvl="1">
              <a:lnSpc>
                <a:spcPct val="80000"/>
              </a:lnSpc>
            </a:pPr>
            <a:r>
              <a:rPr lang="ru-RU" sz="2000" dirty="0" smtClean="0"/>
              <a:t> итоговые проверочные работы;</a:t>
            </a:r>
          </a:p>
          <a:p>
            <a:pPr lvl="1">
              <a:lnSpc>
                <a:spcPct val="80000"/>
              </a:lnSpc>
            </a:pPr>
            <a:r>
              <a:rPr lang="ru-RU" sz="2000" dirty="0" smtClean="0"/>
              <a:t> комплексные работы на </a:t>
            </a:r>
            <a:r>
              <a:rPr lang="ru-RU" sz="2000" dirty="0" err="1" smtClean="0"/>
              <a:t>межпредметной</a:t>
            </a:r>
            <a:r>
              <a:rPr lang="ru-RU" sz="2000" dirty="0" smtClean="0"/>
              <a:t> основе;</a:t>
            </a:r>
          </a:p>
          <a:p>
            <a:pPr lvl="1">
              <a:lnSpc>
                <a:spcPct val="80000"/>
              </a:lnSpc>
            </a:pPr>
            <a:r>
              <a:rPr lang="ru-RU" sz="2000" dirty="0" smtClean="0"/>
              <a:t> мониторинг сформированности основных учебных умений 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381126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ru-RU" sz="40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Оценка </a:t>
            </a:r>
            <a:r>
              <a:rPr lang="ru-RU" sz="4000" b="1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</a:br>
            <a:r>
              <a:rPr lang="ru-RU" sz="4000" b="1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предметных </a:t>
            </a:r>
            <a:r>
              <a:rPr lang="ru-RU" sz="40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результатов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ru-RU" sz="32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0166" y="2071678"/>
            <a:ext cx="6196405" cy="4429156"/>
          </a:xfrm>
        </p:spPr>
        <p:txBody>
          <a:bodyPr>
            <a:normAutofit fontScale="92500" lnSpcReduction="10000"/>
          </a:bodyPr>
          <a:lstStyle/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kumimoji="0" 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Достижение предметных результатов обеспечивается за счет основных учебных предметов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kumimoji="0" 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Объектом оценки предметных результатов является </a:t>
            </a:r>
            <a:r>
              <a:rPr kumimoji="0" 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способность учащихся решать учебно-познавательные 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None/>
            </a:pPr>
            <a:r>
              <a:rPr lang="ru-RU" sz="2200" kern="0" dirty="0" smtClean="0">
                <a:solidFill>
                  <a:srgbClr val="C00000"/>
                </a:solidFill>
                <a:latin typeface="Arial"/>
              </a:rPr>
              <a:t>    </a:t>
            </a:r>
            <a:r>
              <a:rPr kumimoji="0" 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 учебно-практические задачи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kumimoji="0" 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Оценка предметных результатов предусматривает </a:t>
            </a:r>
            <a:r>
              <a:rPr kumimoji="0" 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выявление уровня достижения обучающимися планируемых результатов по отдельным предметам </a:t>
            </a:r>
            <a:r>
              <a:rPr kumimoji="0" 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 учётом:</a:t>
            </a:r>
          </a:p>
          <a:p>
            <a:pPr lvl="2" fontAlgn="base">
              <a:lnSpc>
                <a:spcPct val="80000"/>
              </a:lnSpc>
              <a:spcAft>
                <a:spcPct val="0"/>
              </a:spcAft>
              <a:buNone/>
            </a:pPr>
            <a:r>
              <a:rPr kumimoji="0" 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- </a:t>
            </a:r>
            <a:r>
              <a:rPr lang="ru-RU" sz="2200" kern="0" dirty="0">
                <a:solidFill>
                  <a:srgbClr val="000000"/>
                </a:solidFill>
                <a:latin typeface="Arial"/>
              </a:rPr>
              <a:t>владения предметными понятиями и способами действия,</a:t>
            </a:r>
          </a:p>
          <a:p>
            <a:pPr lvl="2" fontAlgn="base">
              <a:lnSpc>
                <a:spcPct val="80000"/>
              </a:lnSpc>
              <a:spcAft>
                <a:spcPct val="0"/>
              </a:spcAft>
              <a:buNone/>
            </a:pPr>
            <a:r>
              <a:rPr lang="ru-RU" sz="2200" kern="0" dirty="0">
                <a:solidFill>
                  <a:srgbClr val="000000"/>
                </a:solidFill>
                <a:latin typeface="Arial"/>
              </a:rPr>
              <a:t>- умения применять знания в новых условиях,</a:t>
            </a:r>
          </a:p>
          <a:p>
            <a:pPr lvl="2" fontAlgn="base">
              <a:lnSpc>
                <a:spcPct val="80000"/>
              </a:lnSpc>
              <a:spcAft>
                <a:spcPct val="0"/>
              </a:spcAft>
              <a:buNone/>
            </a:pPr>
            <a:r>
              <a:rPr lang="ru-RU" sz="2200" kern="0" dirty="0">
                <a:solidFill>
                  <a:srgbClr val="000000"/>
                </a:solidFill>
                <a:latin typeface="Arial"/>
              </a:rPr>
              <a:t>- системности знаний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7792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</a:rPr>
              <a:t>Оценка </a:t>
            </a:r>
            <a:b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</a:rPr>
            </a:b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</a:rPr>
              <a:t>предметных результатов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0166" y="2428868"/>
            <a:ext cx="6196405" cy="3603812"/>
          </a:xfrm>
        </p:spPr>
        <p:txBody>
          <a:bodyPr>
            <a:normAutofit/>
          </a:bodyPr>
          <a:lstStyle/>
          <a:p>
            <a:pPr lvl="0" fontAlgn="base">
              <a:lnSpc>
                <a:spcPct val="90000"/>
              </a:lnSpc>
              <a:spcAft>
                <a:spcPct val="0"/>
              </a:spcAft>
              <a:buNone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lvl="0" fontAlgn="base">
              <a:lnSpc>
                <a:spcPct val="90000"/>
              </a:lnSpc>
              <a:spcAft>
                <a:spcPct val="0"/>
              </a:spcAft>
              <a:buFontTx/>
              <a:buChar char="•"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Оптимальный уровень – 80-100%,</a:t>
            </a:r>
          </a:p>
          <a:p>
            <a:pPr lvl="0" fontAlgn="base">
              <a:lnSpc>
                <a:spcPct val="90000"/>
              </a:lnSpc>
              <a:spcAft>
                <a:spcPct val="0"/>
              </a:spcAft>
              <a:buFontTx/>
              <a:buChar char="•"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Допустимый уровень –    60-80%, </a:t>
            </a:r>
          </a:p>
          <a:p>
            <a:pPr lvl="0" fontAlgn="base">
              <a:lnSpc>
                <a:spcPct val="90000"/>
              </a:lnSpc>
              <a:spcAft>
                <a:spcPct val="0"/>
              </a:spcAft>
              <a:buFontTx/>
              <a:buChar char="•"/>
            </a:pPr>
            <a:r>
              <a:rPr kumimoji="0" lang="ru-RU" sz="2800" b="0" i="0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Критический уровень –    45-60%, </a:t>
            </a:r>
          </a:p>
          <a:p>
            <a:pPr lvl="0" fontAlgn="base">
              <a:lnSpc>
                <a:spcPct val="90000"/>
              </a:lnSpc>
              <a:spcAft>
                <a:spcPct val="0"/>
              </a:spcAft>
              <a:buFontTx/>
              <a:buChar char="•"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Недопустимый уровень – до 45%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8010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539716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Система оценки: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 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7224" y="1500174"/>
            <a:ext cx="7358114" cy="5143536"/>
          </a:xfrm>
        </p:spPr>
        <p:txBody>
          <a:bodyPr>
            <a:normAutofit/>
          </a:bodyPr>
          <a:lstStyle/>
          <a:p>
            <a:pPr lvl="0" algn="just">
              <a:buClr>
                <a:srgbClr val="AA2B1E"/>
              </a:buClr>
            </a:pPr>
            <a:r>
              <a:rPr lang="ru-RU" sz="1600" b="1" dirty="0">
                <a:solidFill>
                  <a:prstClr val="black"/>
                </a:solidFill>
              </a:rPr>
              <a:t>оценка предметных, </a:t>
            </a:r>
            <a:r>
              <a:rPr lang="ru-RU" sz="1600" b="1" dirty="0" err="1">
                <a:solidFill>
                  <a:prstClr val="black"/>
                </a:solidFill>
              </a:rPr>
              <a:t>метапредметных</a:t>
            </a:r>
            <a:r>
              <a:rPr lang="ru-RU" sz="1600" b="1" dirty="0">
                <a:solidFill>
                  <a:prstClr val="black"/>
                </a:solidFill>
              </a:rPr>
              <a:t>, личностных результатов; </a:t>
            </a:r>
          </a:p>
          <a:p>
            <a:pPr marL="0" indent="0" algn="just">
              <a:buClr>
                <a:srgbClr val="AA2B1E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    </a:t>
            </a:r>
            <a:r>
              <a:rPr lang="ru-RU" sz="1600" b="1" dirty="0">
                <a:solidFill>
                  <a:prstClr val="black"/>
                </a:solidFill>
              </a:rPr>
              <a:t>содержательная и </a:t>
            </a:r>
            <a:r>
              <a:rPr lang="ru-RU" sz="1600" b="1" dirty="0" err="1">
                <a:solidFill>
                  <a:prstClr val="black"/>
                </a:solidFill>
              </a:rPr>
              <a:t>критериальная</a:t>
            </a:r>
            <a:r>
              <a:rPr lang="ru-RU" sz="1600" b="1" dirty="0">
                <a:solidFill>
                  <a:prstClr val="black"/>
                </a:solidFill>
              </a:rPr>
              <a:t> основа планируемых </a:t>
            </a:r>
            <a:r>
              <a:rPr lang="ru-RU" sz="1600" b="1" dirty="0" smtClean="0">
                <a:solidFill>
                  <a:prstClr val="black"/>
                </a:solidFill>
              </a:rPr>
              <a:t> </a:t>
            </a:r>
          </a:p>
          <a:p>
            <a:pPr marL="0" indent="0" algn="just">
              <a:buClr>
                <a:srgbClr val="AA2B1E"/>
              </a:buClr>
              <a:buNone/>
            </a:pPr>
            <a:r>
              <a:rPr lang="ru-RU" sz="1600" b="1" dirty="0" smtClean="0">
                <a:solidFill>
                  <a:prstClr val="black"/>
                </a:solidFill>
              </a:rPr>
              <a:t>      результатов</a:t>
            </a:r>
            <a:r>
              <a:rPr lang="ru-RU" sz="1600" b="1" dirty="0">
                <a:solidFill>
                  <a:prstClr val="black"/>
                </a:solidFill>
              </a:rPr>
              <a:t>; </a:t>
            </a:r>
          </a:p>
          <a:p>
            <a:pPr lvl="0" algn="just">
              <a:buClr>
                <a:srgbClr val="AA2B1E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оценка </a:t>
            </a:r>
            <a:r>
              <a:rPr lang="ru-RU" sz="1600" b="1" dirty="0">
                <a:solidFill>
                  <a:prstClr val="black"/>
                </a:solidFill>
              </a:rPr>
              <a:t>методом «сложения»; уровневый подход в инструментарии, в представлении результатов; </a:t>
            </a:r>
          </a:p>
          <a:p>
            <a:pPr lvl="0" algn="just">
              <a:buClr>
                <a:srgbClr val="AA2B1E"/>
              </a:buClr>
            </a:pPr>
            <a:r>
              <a:rPr lang="ru-RU" sz="1600" b="1" dirty="0">
                <a:solidFill>
                  <a:prstClr val="black"/>
                </a:solidFill>
              </a:rPr>
              <a:t>оценка способности решать учебно-познавательные и учебно-практические задачи; </a:t>
            </a:r>
          </a:p>
          <a:p>
            <a:pPr lvl="0" algn="just">
              <a:buClr>
                <a:srgbClr val="AA2B1E"/>
              </a:buClr>
            </a:pPr>
            <a:r>
              <a:rPr lang="ru-RU" sz="1600" b="1" dirty="0">
                <a:solidFill>
                  <a:prstClr val="black"/>
                </a:solidFill>
              </a:rPr>
              <a:t>накопительная система оценки индивидуальных достижений; </a:t>
            </a:r>
          </a:p>
          <a:p>
            <a:pPr lvl="0" algn="just">
              <a:buClr>
                <a:srgbClr val="AA2B1E"/>
              </a:buClr>
            </a:pPr>
            <a:r>
              <a:rPr lang="ru-RU" sz="1600" b="1" dirty="0">
                <a:solidFill>
                  <a:prstClr val="black"/>
                </a:solidFill>
              </a:rPr>
              <a:t>использование стандартизированных и </a:t>
            </a:r>
            <a:r>
              <a:rPr lang="ru-RU" sz="1600" b="1" dirty="0" err="1">
                <a:solidFill>
                  <a:prstClr val="black"/>
                </a:solidFill>
              </a:rPr>
              <a:t>нестандартизированных</a:t>
            </a:r>
            <a:r>
              <a:rPr lang="ru-RU" sz="1600" b="1" dirty="0">
                <a:solidFill>
                  <a:prstClr val="black"/>
                </a:solidFill>
              </a:rPr>
              <a:t> методов (проекты, творческие работы и др.) </a:t>
            </a:r>
          </a:p>
          <a:p>
            <a:pPr lvl="0" algn="just">
              <a:buClr>
                <a:srgbClr val="AA2B1E"/>
              </a:buClr>
            </a:pPr>
            <a:r>
              <a:rPr lang="ru-RU" sz="1600" b="1" dirty="0">
                <a:solidFill>
                  <a:prstClr val="black"/>
                </a:solidFill>
              </a:rPr>
              <a:t>использование персонифицированной и </a:t>
            </a:r>
            <a:r>
              <a:rPr lang="ru-RU" sz="1600" b="1" dirty="0" err="1">
                <a:solidFill>
                  <a:prstClr val="black"/>
                </a:solidFill>
              </a:rPr>
              <a:t>неперсонифицированной</a:t>
            </a:r>
            <a:r>
              <a:rPr lang="ru-RU" sz="1600" b="1" dirty="0">
                <a:solidFill>
                  <a:prstClr val="black"/>
                </a:solidFill>
              </a:rPr>
              <a:t> информации; </a:t>
            </a:r>
          </a:p>
          <a:p>
            <a:pPr lvl="0" algn="just">
              <a:buClr>
                <a:srgbClr val="AA2B1E"/>
              </a:buClr>
            </a:pPr>
            <a:r>
              <a:rPr lang="ru-RU" sz="1600" b="1" dirty="0">
                <a:solidFill>
                  <a:prstClr val="black"/>
                </a:solidFill>
              </a:rPr>
              <a:t>интерпретация результатов на основе контекстной информации </a:t>
            </a:r>
          </a:p>
          <a:p>
            <a:pPr marL="0" lvl="0" indent="0" algn="just">
              <a:buClr>
                <a:srgbClr val="AA2B1E"/>
              </a:buClr>
              <a:buNone/>
            </a:pPr>
            <a:r>
              <a:rPr lang="ru-RU" sz="1600" b="1" dirty="0" smtClean="0">
                <a:solidFill>
                  <a:prstClr val="black"/>
                </a:solidFill>
              </a:rPr>
              <a:t>      об </a:t>
            </a:r>
            <a:r>
              <a:rPr lang="ru-RU" sz="1600" b="1" dirty="0">
                <a:solidFill>
                  <a:prstClr val="black"/>
                </a:solidFill>
              </a:rPr>
              <a:t>условиях и особенностях реализации обр. программ </a:t>
            </a:r>
          </a:p>
          <a:p>
            <a:pPr lvl="0" algn="just">
              <a:buClr>
                <a:srgbClr val="AA2B1E"/>
              </a:buClr>
            </a:pPr>
            <a:r>
              <a:rPr lang="ru-RU" sz="1600" b="1" dirty="0">
                <a:solidFill>
                  <a:prstClr val="black"/>
                </a:solidFill>
              </a:rPr>
              <a:t>сочетание внутренней и внешней оценки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5791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463040" y="1124744"/>
            <a:ext cx="6196405" cy="4598325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 Общие правовые рамки системы внутреннего мониторинга качества образования определяет Закон Российской Федерации «Об образовании» (пп.24 п.2 ст.32 «Компетенция и ответственность образовательного учреждения»,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7344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340768"/>
            <a:ext cx="6597946" cy="4445686"/>
          </a:xfrm>
        </p:spPr>
        <p:txBody>
          <a:bodyPr>
            <a:normAutofit lnSpcReduction="10000"/>
          </a:bodyPr>
          <a:lstStyle/>
          <a:p>
            <a:pPr marL="0" lvl="0" indent="0" algn="ctr" fontAlgn="base">
              <a:spcAft>
                <a:spcPct val="0"/>
              </a:spcAft>
              <a:buNone/>
            </a:pPr>
            <a:r>
              <a:rPr lang="ru-RU" sz="2800" b="1" dirty="0">
                <a:solidFill>
                  <a:srgbClr val="C00000"/>
                </a:solidFill>
                <a:latin typeface="Arial" charset="0"/>
              </a:rPr>
              <a:t>Система оценки </a:t>
            </a:r>
            <a:endParaRPr lang="ru-RU" sz="2800" b="1" dirty="0" smtClean="0">
              <a:solidFill>
                <a:srgbClr val="C00000"/>
              </a:solidFill>
              <a:latin typeface="Arial" charset="0"/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Arial" charset="0"/>
              </a:rPr>
              <a:t>должна 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быть </a:t>
            </a: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ru-RU" sz="2800" dirty="0">
                <a:solidFill>
                  <a:srgbClr val="000000"/>
                </a:solidFill>
                <a:latin typeface="Arial" charset="0"/>
              </a:rPr>
              <a:t>ориентирована на </a:t>
            </a:r>
            <a:endParaRPr lang="ru-RU" sz="2800" dirty="0" smtClean="0">
              <a:solidFill>
                <a:srgbClr val="000000"/>
              </a:solidFill>
              <a:latin typeface="Arial" charset="0"/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ru-RU" sz="2800" dirty="0" smtClean="0">
                <a:solidFill>
                  <a:srgbClr val="C00000"/>
                </a:solidFill>
                <a:latin typeface="Arial" charset="0"/>
              </a:rPr>
              <a:t>стимулирование обучающегося </a:t>
            </a: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ru-RU" sz="2800" dirty="0" smtClean="0">
                <a:solidFill>
                  <a:srgbClr val="C00000"/>
                </a:solidFill>
                <a:latin typeface="Arial" charset="0"/>
              </a:rPr>
              <a:t>к </a:t>
            </a:r>
            <a:r>
              <a:rPr lang="ru-RU" sz="2800" dirty="0">
                <a:solidFill>
                  <a:srgbClr val="C00000"/>
                </a:solidFill>
                <a:latin typeface="Arial" charset="0"/>
              </a:rPr>
              <a:t>объективному контролю, </a:t>
            </a: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ru-RU" sz="2800" dirty="0">
                <a:solidFill>
                  <a:srgbClr val="C00000"/>
                </a:solidFill>
                <a:latin typeface="Arial" charset="0"/>
              </a:rPr>
              <a:t>на формирование потребности </a:t>
            </a: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ru-RU" sz="2800" dirty="0">
                <a:solidFill>
                  <a:srgbClr val="C00000"/>
                </a:solidFill>
                <a:latin typeface="Arial" charset="0"/>
              </a:rPr>
              <a:t>в адекватной самооценке,</a:t>
            </a: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ru-RU" sz="2800" dirty="0">
                <a:solidFill>
                  <a:srgbClr val="333399"/>
                </a:solidFill>
                <a:latin typeface="Arial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а не на сокрытие </a:t>
            </a:r>
            <a:endParaRPr lang="ru-RU" sz="2800" dirty="0" smtClean="0">
              <a:solidFill>
                <a:srgbClr val="000000"/>
              </a:solidFill>
              <a:latin typeface="Arial" charset="0"/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Arial" charset="0"/>
              </a:rPr>
              <a:t>своего 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незнания и неумения </a:t>
            </a:r>
          </a:p>
          <a:p>
            <a:pPr marL="0" lvl="0" indent="0" algn="ctr" fontAlgn="base">
              <a:spcAft>
                <a:spcPct val="0"/>
              </a:spcAft>
              <a:buNone/>
            </a:pPr>
            <a:endParaRPr lang="ru-RU" sz="2800" dirty="0">
              <a:solidFill>
                <a:srgbClr val="333399"/>
              </a:solidFill>
              <a:latin typeface="Arial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7045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142984"/>
            <a:ext cx="6965245" cy="1202485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+mn-lt"/>
              </a:rPr>
              <a:t> </a:t>
            </a:r>
            <a:endParaRPr lang="ru-RU" sz="3600" dirty="0">
              <a:latin typeface="+mn-lt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463040" y="1196752"/>
            <a:ext cx="6196405" cy="45263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i="1" dirty="0">
                <a:solidFill>
                  <a:srgbClr val="FF0000"/>
                </a:solidFill>
              </a:rPr>
              <a:t>Создание механизмов развития качественно новой модели мониторинга в образовательном учреждении, в условиях модернизации образования </a:t>
            </a:r>
            <a:r>
              <a:rPr lang="ru-RU" i="1" dirty="0"/>
              <a:t>решается  </a:t>
            </a:r>
            <a:r>
              <a:rPr lang="ru-RU" dirty="0"/>
              <a:t>в рамках инициативы президента «Наша новая школа», одобренной Правительством Российской Федерации и связано это с внедрением федеральных государственных образовательных стандартов</a:t>
            </a:r>
          </a:p>
        </p:txBody>
      </p:sp>
    </p:spTree>
    <p:extLst>
      <p:ext uri="{BB962C8B-B14F-4D97-AF65-F5344CB8AC3E}">
        <p14:creationId xmlns:p14="http://schemas.microsoft.com/office/powerpoint/2010/main" val="20182011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728" y="2285992"/>
            <a:ext cx="6196405" cy="3603812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i="1" dirty="0" smtClean="0">
                <a:solidFill>
                  <a:srgbClr val="C00000"/>
                </a:solidFill>
              </a:rPr>
              <a:t>Качество </a:t>
            </a:r>
            <a:r>
              <a:rPr lang="ru-RU" b="1" i="1" dirty="0">
                <a:solidFill>
                  <a:srgbClr val="C00000"/>
                </a:solidFill>
              </a:rPr>
              <a:t>образования </a:t>
            </a:r>
            <a:r>
              <a:rPr lang="ru-RU" dirty="0"/>
              <a:t>- комплексная характеристика, отражающая диапазон и уровень образовательных услуг, предоставляемых населению (различного возраста, пола, физического и психического состояния) системой начального, общего, профессионального и дополнительного образования в соответствии с интересами личности, общества и государства 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понятия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57762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1124744"/>
            <a:ext cx="6196405" cy="3603812"/>
          </a:xfrm>
        </p:spPr>
        <p:txBody>
          <a:bodyPr>
            <a:normAutofit lnSpcReduction="10000"/>
          </a:bodyPr>
          <a:lstStyle/>
          <a:p>
            <a:endParaRPr lang="ru-RU" dirty="0"/>
          </a:p>
          <a:p>
            <a:pPr algn="just"/>
            <a:r>
              <a:rPr lang="ru-RU" b="1" i="1" dirty="0" smtClean="0">
                <a:solidFill>
                  <a:srgbClr val="C00000"/>
                </a:solidFill>
              </a:rPr>
              <a:t>Оценка </a:t>
            </a:r>
            <a:r>
              <a:rPr lang="ru-RU" b="1" i="1" dirty="0">
                <a:solidFill>
                  <a:srgbClr val="C00000"/>
                </a:solidFill>
              </a:rPr>
              <a:t>качества образования </a:t>
            </a:r>
            <a:r>
              <a:rPr lang="ru-RU" dirty="0"/>
              <a:t>- процесс, в результате которого определяется степень соответствия измеряемых образовательных результатов, условий их обеспечения эталону как общепризнанной зафиксированной в нормативных правовых документах системе требований к качеству образования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91095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908720"/>
            <a:ext cx="6196405" cy="4814349"/>
          </a:xfrm>
        </p:spPr>
        <p:txBody>
          <a:bodyPr>
            <a:normAutofit fontScale="92500"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Для полноценной и эффективной работы образовательного учреждения необходима система оценки качества образования, которая даст возможность 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latin typeface="Calibri"/>
                <a:ea typeface="Calibri"/>
                <a:cs typeface="Times New Roman"/>
              </a:rPr>
              <a:t>проследить </a:t>
            </a:r>
            <a:r>
              <a:rPr lang="ru-RU" dirty="0">
                <a:latin typeface="Calibri"/>
                <a:ea typeface="Calibri"/>
                <a:cs typeface="Times New Roman"/>
              </a:rPr>
              <a:t>динамику развития каждого ребёнка; 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latin typeface="Calibri"/>
                <a:ea typeface="Calibri"/>
                <a:cs typeface="Times New Roman"/>
              </a:rPr>
              <a:t>оценить </a:t>
            </a:r>
            <a:r>
              <a:rPr lang="ru-RU" dirty="0">
                <a:latin typeface="Calibri"/>
                <a:ea typeface="Calibri"/>
                <a:cs typeface="Times New Roman"/>
              </a:rPr>
              <a:t>успешность усвоения обучающимися федеральных государственных образовательных стандартов; 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latin typeface="Calibri"/>
                <a:ea typeface="Calibri"/>
                <a:cs typeface="Times New Roman"/>
              </a:rPr>
              <a:t>определить </a:t>
            </a:r>
            <a:r>
              <a:rPr lang="ru-RU" dirty="0">
                <a:latin typeface="Calibri"/>
                <a:ea typeface="Calibri"/>
                <a:cs typeface="Times New Roman"/>
              </a:rPr>
              <a:t>перспективы, направления работы педагогического коллектива образовательного учреждения по повышению качества образования обучающихся. 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79922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6965245" cy="1202485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Оценить качество образования возможно с помощью: </a:t>
            </a:r>
            <a:br>
              <a:rPr lang="ru-RU" sz="3200" b="1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</a:b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r>
              <a:rPr lang="ru-RU" dirty="0" smtClean="0">
                <a:latin typeface="Calibri"/>
                <a:ea typeface="Calibri"/>
                <a:cs typeface="Times New Roman"/>
              </a:rPr>
              <a:t>- </a:t>
            </a:r>
            <a:r>
              <a:rPr lang="ru-RU" dirty="0">
                <a:latin typeface="Calibri"/>
                <a:ea typeface="Calibri"/>
                <a:cs typeface="Times New Roman"/>
              </a:rPr>
              <a:t>внутренней оценки качества образования; 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- внешней оценки качества образования; 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-алгоритма соотнесения внутренней и внешней оценки, позволяющей построить совокупную оценку качества. 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97159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836712"/>
            <a:ext cx="6196405" cy="488635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Внутренняя оценка качества </a:t>
            </a:r>
            <a:r>
              <a:rPr lang="ru-RU" dirty="0">
                <a:latin typeface="Calibri"/>
                <a:ea typeface="Calibri"/>
                <a:cs typeface="Times New Roman"/>
              </a:rPr>
              <a:t>в системе образования - оценка, которая осуществляется субъектами ведения образовательной деятельности самостоятельно с учетом трех основных составляющих образовательного процесса: </a:t>
            </a:r>
            <a:r>
              <a:rPr lang="ru-RU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обучающихся</a:t>
            </a:r>
            <a:r>
              <a:rPr lang="ru-RU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dirty="0">
                <a:latin typeface="Calibri"/>
                <a:ea typeface="Calibri"/>
                <a:cs typeface="Times New Roman"/>
              </a:rPr>
              <a:t>(учащихся, студентов), </a:t>
            </a:r>
            <a:r>
              <a:rPr lang="ru-RU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обучающих</a:t>
            </a:r>
            <a:r>
              <a:rPr lang="ru-RU" dirty="0">
                <a:latin typeface="Calibri"/>
                <a:ea typeface="Calibri"/>
                <a:cs typeface="Times New Roman"/>
              </a:rPr>
              <a:t> (учителей, преподавателей), </a:t>
            </a:r>
            <a:r>
              <a:rPr lang="ru-RU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ресурсного обеспечения </a:t>
            </a:r>
            <a:r>
              <a:rPr lang="ru-RU" dirty="0">
                <a:latin typeface="Calibri"/>
                <a:ea typeface="Calibri"/>
                <a:cs typeface="Times New Roman"/>
              </a:rPr>
              <a:t>(организационного, материально-технического, учебно-методического, информационного, финансового).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98104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714356"/>
            <a:ext cx="6965245" cy="1202485"/>
          </a:xfrm>
        </p:spPr>
        <p:txBody>
          <a:bodyPr/>
          <a:lstStyle/>
          <a:p>
            <a:pPr lvl="0" fontAlgn="base">
              <a:spcAft>
                <a:spcPct val="0"/>
              </a:spcAft>
            </a:pPr>
            <a:r>
              <a:rPr lang="ru-RU" sz="2800" b="1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Результаты освоения ООП ООО</a:t>
            </a:r>
            <a:r>
              <a:rPr lang="ru-RU" sz="28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ru-RU" sz="28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</a:b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2" y="1214422"/>
            <a:ext cx="4498975" cy="2882900"/>
          </a:xfrm>
          <a:prstGeom prst="ellipse">
            <a:avLst/>
          </a:prstGeom>
          <a:ln w="3175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42" y="4000504"/>
            <a:ext cx="6196013" cy="2236808"/>
          </a:xfrm>
          <a:prstGeom prst="ellipse">
            <a:avLst/>
          </a:prstGeom>
          <a:ln w="3175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8558"/>
            <a:ext cx="4803775" cy="3024188"/>
          </a:xfrm>
          <a:prstGeom prst="ellipse">
            <a:avLst/>
          </a:prstGeom>
          <a:ln w="3175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66131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245</TotalTime>
  <Words>836</Words>
  <Application>Microsoft Office PowerPoint</Application>
  <PresentationFormat>Экран (4:3)</PresentationFormat>
  <Paragraphs>113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Кнопка</vt:lpstr>
      <vt:lpstr>Система внутренней оценки качества образования</vt:lpstr>
      <vt:lpstr>Презентация PowerPoint</vt:lpstr>
      <vt:lpstr> </vt:lpstr>
      <vt:lpstr>Основные понятия</vt:lpstr>
      <vt:lpstr>Презентация PowerPoint</vt:lpstr>
      <vt:lpstr>Презентация PowerPoint</vt:lpstr>
      <vt:lpstr>Оценить качество образования возможно с помощью:  </vt:lpstr>
      <vt:lpstr>Презентация PowerPoint</vt:lpstr>
      <vt:lpstr>Результаты освоения ООП ООО </vt:lpstr>
      <vt:lpstr>Тенденции изменений в системе  оценки результатов обучения </vt:lpstr>
      <vt:lpstr>Презентация PowerPoint</vt:lpstr>
      <vt:lpstr>Презентация PowerPoint</vt:lpstr>
      <vt:lpstr> В основе оценивания лежат  следующие показатели: </vt:lpstr>
      <vt:lpstr>Современные тенденции  развития практики оценивания  достижений учащихся </vt:lpstr>
      <vt:lpstr>Оценка личностных результатов </vt:lpstr>
      <vt:lpstr> Оценка  метапредметных результатов </vt:lpstr>
      <vt:lpstr>Оценка  предметных результатов </vt:lpstr>
      <vt:lpstr>Оценка  предметных результатов</vt:lpstr>
      <vt:lpstr>Система оценки: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внутренней оценки качества образования</dc:title>
  <dc:creator>Ольга</dc:creator>
  <cp:lastModifiedBy>ольга</cp:lastModifiedBy>
  <cp:revision>36</cp:revision>
  <cp:lastPrinted>2015-03-25T11:30:58Z</cp:lastPrinted>
  <dcterms:created xsi:type="dcterms:W3CDTF">2015-03-23T14:13:12Z</dcterms:created>
  <dcterms:modified xsi:type="dcterms:W3CDTF">2015-03-25T11:31:43Z</dcterms:modified>
</cp:coreProperties>
</file>