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100" d="100"/>
          <a:sy n="100" d="100"/>
        </p:scale>
        <p:origin x="-432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hqryc3tc" TargetMode="External"/><Relationship Id="rId2" Type="http://schemas.openxmlformats.org/officeDocument/2006/relationships/hyperlink" Target="http://learningapps.org/display?v=pi2msd0e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apps.org/display?v=pr3gviy4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apps.org/display?v=p8ix43qoj" TargetMode="External"/><Relationship Id="rId13" Type="http://schemas.openxmlformats.org/officeDocument/2006/relationships/hyperlink" Target="http://learningapps.org/display?v=p381025c5" TargetMode="External"/><Relationship Id="rId18" Type="http://schemas.openxmlformats.org/officeDocument/2006/relationships/hyperlink" Target="http://learningapps.org/display?v=pxvg8b7nk" TargetMode="External"/><Relationship Id="rId3" Type="http://schemas.openxmlformats.org/officeDocument/2006/relationships/hyperlink" Target="http://learningapps.org/display?v=phqryc3tc" TargetMode="External"/><Relationship Id="rId21" Type="http://schemas.openxmlformats.org/officeDocument/2006/relationships/hyperlink" Target="http://learningapps.org/display?v=p63ga4hb5" TargetMode="External"/><Relationship Id="rId7" Type="http://schemas.openxmlformats.org/officeDocument/2006/relationships/hyperlink" Target="http://learningapps.org/display?v=pbh6j8vjn" TargetMode="External"/><Relationship Id="rId12" Type="http://schemas.openxmlformats.org/officeDocument/2006/relationships/hyperlink" Target="http://learningapps.org/display?v=ph529kq8j" TargetMode="External"/><Relationship Id="rId17" Type="http://schemas.openxmlformats.org/officeDocument/2006/relationships/hyperlink" Target="http://learningapps.org/display?v=pid49io7a" TargetMode="External"/><Relationship Id="rId2" Type="http://schemas.openxmlformats.org/officeDocument/2006/relationships/hyperlink" Target="http://learningapps.org/display?v=pi2msd0ec" TargetMode="External"/><Relationship Id="rId16" Type="http://schemas.openxmlformats.org/officeDocument/2006/relationships/hyperlink" Target="http://learningapps.org/display?v=pj0ktv5qn" TargetMode="External"/><Relationship Id="rId20" Type="http://schemas.openxmlformats.org/officeDocument/2006/relationships/hyperlink" Target="http://learningapps.org/display?v=pjtaz9wo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display?v=psp83eq7t" TargetMode="External"/><Relationship Id="rId11" Type="http://schemas.openxmlformats.org/officeDocument/2006/relationships/hyperlink" Target="http://learningapps.org/display?v=psegkpyhc" TargetMode="External"/><Relationship Id="rId5" Type="http://schemas.openxmlformats.org/officeDocument/2006/relationships/hyperlink" Target="http://learningapps.org/display?v=pr3gviy4t" TargetMode="External"/><Relationship Id="rId15" Type="http://schemas.openxmlformats.org/officeDocument/2006/relationships/hyperlink" Target="http://learningapps.org/display?v=p3edpgbvc" TargetMode="External"/><Relationship Id="rId10" Type="http://schemas.openxmlformats.org/officeDocument/2006/relationships/hyperlink" Target="http://learningapps.org/display?v=pifn8afak" TargetMode="External"/><Relationship Id="rId19" Type="http://schemas.openxmlformats.org/officeDocument/2006/relationships/hyperlink" Target="http://learningapps.org/display?v=pwpjxv0pj" TargetMode="External"/><Relationship Id="rId4" Type="http://schemas.openxmlformats.org/officeDocument/2006/relationships/hyperlink" Target="http://learningapps.org/display?v=pptyddu53" TargetMode="External"/><Relationship Id="rId9" Type="http://schemas.openxmlformats.org/officeDocument/2006/relationships/hyperlink" Target="http://learningapps.org/display?v=pvk7kijy3" TargetMode="External"/><Relationship Id="rId14" Type="http://schemas.openxmlformats.org/officeDocument/2006/relationships/hyperlink" Target="http://learningapps.org/display?v=psfi52md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t.edu.ru/catalog.aspx?CatalogId=64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pravkagramota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Автор: </a:t>
            </a:r>
            <a:r>
              <a:rPr lang="ru-RU" sz="1800" dirty="0" err="1" smtClean="0"/>
              <a:t>Сашникова</a:t>
            </a:r>
            <a:r>
              <a:rPr lang="ru-RU" sz="1800" dirty="0" smtClean="0"/>
              <a:t> Алла Васильевна, </a:t>
            </a:r>
            <a:br>
              <a:rPr lang="ru-RU" sz="1800" dirty="0" smtClean="0"/>
            </a:br>
            <a:r>
              <a:rPr lang="ru-RU" sz="1800" dirty="0" smtClean="0"/>
              <a:t>учитель МАОУ гимназии № 26 г. Челябинска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458200" cy="3962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Тема: </a:t>
            </a:r>
            <a:r>
              <a:rPr lang="ru-RU" sz="3600" dirty="0" smtClean="0">
                <a:solidFill>
                  <a:srgbClr val="7030A0"/>
                </a:solidFill>
              </a:rPr>
              <a:t>Технология разработки рабочей программы внеурочного курса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 «Школа </a:t>
            </a:r>
            <a:r>
              <a:rPr lang="ru-RU" sz="3600" dirty="0" err="1" smtClean="0">
                <a:solidFill>
                  <a:srgbClr val="7030A0"/>
                </a:solidFill>
              </a:rPr>
              <a:t>олимпиадников</a:t>
            </a:r>
            <a:r>
              <a:rPr lang="ru-RU" sz="3600" dirty="0" smtClean="0">
                <a:solidFill>
                  <a:srgbClr val="7030A0"/>
                </a:solidFill>
              </a:rPr>
              <a:t>»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в условиях введения ФГОС ООО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610600" cy="5622925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2.Список технических средств, необходимых в кабинете  русского языка.</a:t>
            </a:r>
          </a:p>
          <a:p>
            <a:endParaRPr lang="ru-RU" sz="2000" dirty="0" smtClean="0"/>
          </a:p>
          <a:p>
            <a:r>
              <a:rPr lang="ru-RU" sz="2000" dirty="0" smtClean="0"/>
              <a:t>3.Тренировочные упражнения к рабочей программе курса внеурочной деятельности «Школа </a:t>
            </a:r>
            <a:r>
              <a:rPr lang="ru-RU" sz="2000" dirty="0" err="1" smtClean="0"/>
              <a:t>олимпиадников</a:t>
            </a:r>
            <a:r>
              <a:rPr lang="ru-RU" sz="2000" dirty="0" smtClean="0"/>
              <a:t>» 5 класс.</a:t>
            </a:r>
          </a:p>
          <a:p>
            <a:pPr lvl="0"/>
            <a:r>
              <a:rPr lang="ru-RU" sz="2000" dirty="0" smtClean="0"/>
              <a:t>Кроссворды</a:t>
            </a:r>
          </a:p>
          <a:p>
            <a:r>
              <a:rPr lang="ru-RU" u="sng" dirty="0" smtClean="0">
                <a:hlinkClick r:id="rId2"/>
              </a:rPr>
              <a:t>кроссворд «Разделы науки о языке»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кроссворд «Ученые-лингвисты»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Проверь себя! О и Ё в корне и суффиксах существительных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Тренировочные упражнения к рабочей программе курса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b="1" dirty="0" smtClean="0"/>
              <a:t>Кроссворды</a:t>
            </a:r>
            <a:endParaRPr lang="ru-RU" dirty="0" smtClean="0"/>
          </a:p>
          <a:p>
            <a:r>
              <a:rPr lang="ru-RU" u="sng" dirty="0" smtClean="0">
                <a:hlinkClick r:id="rId2"/>
              </a:rPr>
              <a:t>кроссворд «Разделы науки о языке»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кроссворд «Ученые-лингвисты»</a:t>
            </a:r>
            <a:endParaRPr lang="ru-RU" dirty="0" smtClean="0"/>
          </a:p>
          <a:p>
            <a:pPr lvl="0"/>
            <a:r>
              <a:rPr lang="ru-RU" b="1" dirty="0" smtClean="0"/>
              <a:t>Заполнить пропуски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Проверь себя! Орфография.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Проверь себя! О и Ё в корне и суффиксах существительных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Правописание гласных после шипящих в корнях и окончаниях слов.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7"/>
              </a:rPr>
              <a:t>Употребление разделительных </a:t>
            </a:r>
            <a:r>
              <a:rPr lang="ru-RU" u="sng" dirty="0" err="1" smtClean="0">
                <a:hlinkClick r:id="rId7"/>
              </a:rPr>
              <a:t>ъ</a:t>
            </a:r>
            <a:r>
              <a:rPr lang="ru-RU" u="sng" dirty="0" smtClean="0">
                <a:hlinkClick r:id="rId7"/>
              </a:rPr>
              <a:t> и </a:t>
            </a:r>
            <a:r>
              <a:rPr lang="ru-RU" u="sng" dirty="0" err="1" smtClean="0">
                <a:hlinkClick r:id="rId7"/>
              </a:rPr>
              <a:t>ь</a:t>
            </a:r>
            <a:r>
              <a:rPr lang="ru-RU" u="sng" dirty="0" smtClean="0">
                <a:hlinkClick r:id="rId7"/>
              </a:rPr>
              <a:t> знаков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Знаки препинания в сложном предложении</a:t>
            </a:r>
            <a:endParaRPr lang="ru-RU" dirty="0" smtClean="0"/>
          </a:p>
          <a:p>
            <a:pPr lvl="0"/>
            <a:r>
              <a:rPr lang="ru-RU" b="1" dirty="0" smtClean="0"/>
              <a:t>«Виселица»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9"/>
              </a:rPr>
              <a:t>Общеупотребительные иноязычные слова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Архаизмы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Диалектизмы</a:t>
            </a:r>
            <a:endParaRPr lang="ru-RU" dirty="0" smtClean="0"/>
          </a:p>
          <a:p>
            <a:pPr lvl="0"/>
            <a:r>
              <a:rPr lang="ru-RU" b="1" dirty="0" smtClean="0"/>
              <a:t>Викторина с вводом текста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Профессионализмы</a:t>
            </a:r>
            <a:endParaRPr lang="ru-RU" dirty="0" smtClean="0"/>
          </a:p>
          <a:p>
            <a:pPr lvl="0"/>
            <a:r>
              <a:rPr lang="ru-RU" b="1" dirty="0" smtClean="0"/>
              <a:t>«Угадай-ка»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Ь в разных частях речи</a:t>
            </a:r>
            <a:endParaRPr lang="ru-RU" dirty="0" smtClean="0"/>
          </a:p>
          <a:p>
            <a:r>
              <a:rPr lang="ru-RU" u="sng" dirty="0" smtClean="0">
                <a:hlinkClick r:id="rId14"/>
              </a:rPr>
              <a:t>И </a:t>
            </a:r>
            <a:r>
              <a:rPr lang="ru-RU" u="sng" dirty="0" err="1" smtClean="0">
                <a:hlinkClick r:id="rId14"/>
              </a:rPr>
              <a:t>и</a:t>
            </a:r>
            <a:r>
              <a:rPr lang="ru-RU" u="sng" dirty="0" smtClean="0">
                <a:hlinkClick r:id="rId14"/>
              </a:rPr>
              <a:t> Ы после Ц</a:t>
            </a:r>
            <a:endParaRPr lang="ru-RU" dirty="0" smtClean="0"/>
          </a:p>
          <a:p>
            <a:r>
              <a:rPr lang="ru-RU" u="sng" dirty="0" smtClean="0">
                <a:hlinkClick r:id="rId15"/>
              </a:rPr>
              <a:t>Род имен существительных</a:t>
            </a:r>
            <a:endParaRPr lang="ru-RU" dirty="0" smtClean="0"/>
          </a:p>
          <a:p>
            <a:r>
              <a:rPr lang="ru-RU" u="sng" dirty="0" smtClean="0">
                <a:hlinkClick r:id="rId16"/>
              </a:rPr>
              <a:t>Орфоэпия</a:t>
            </a:r>
            <a:endParaRPr lang="ru-RU" dirty="0" smtClean="0"/>
          </a:p>
          <a:p>
            <a:pPr lvl="0"/>
            <a:r>
              <a:rPr lang="ru-RU" b="1" dirty="0" smtClean="0"/>
              <a:t>Классификация</a:t>
            </a:r>
            <a:endParaRPr lang="ru-RU" dirty="0" smtClean="0"/>
          </a:p>
          <a:p>
            <a:r>
              <a:rPr lang="ru-RU" u="sng" dirty="0" smtClean="0">
                <a:hlinkClick r:id="rId17"/>
              </a:rPr>
              <a:t>Синонимы</a:t>
            </a:r>
            <a:endParaRPr lang="ru-RU" dirty="0" smtClean="0"/>
          </a:p>
          <a:p>
            <a:r>
              <a:rPr lang="ru-RU" u="sng" dirty="0" smtClean="0">
                <a:hlinkClick r:id="rId18"/>
              </a:rPr>
              <a:t>Антонимы</a:t>
            </a:r>
            <a:endParaRPr lang="ru-RU" dirty="0" smtClean="0"/>
          </a:p>
          <a:p>
            <a:pPr lvl="0"/>
            <a:r>
              <a:rPr lang="ru-RU" b="1" dirty="0" smtClean="0"/>
              <a:t>Викторина с выбором правильного ответа</a:t>
            </a:r>
            <a:endParaRPr lang="ru-RU" dirty="0" smtClean="0"/>
          </a:p>
          <a:p>
            <a:r>
              <a:rPr lang="ru-RU" u="sng" dirty="0" smtClean="0">
                <a:hlinkClick r:id="rId19"/>
              </a:rPr>
              <a:t>Морфология</a:t>
            </a:r>
            <a:endParaRPr lang="ru-RU" dirty="0" smtClean="0"/>
          </a:p>
          <a:p>
            <a:r>
              <a:rPr lang="ru-RU" u="sng" dirty="0" smtClean="0">
                <a:hlinkClick r:id="rId20"/>
              </a:rPr>
              <a:t>Слитно-дефисно-раздельное написание сложных слов</a:t>
            </a:r>
            <a:endParaRPr lang="ru-RU" dirty="0" smtClean="0"/>
          </a:p>
          <a:p>
            <a:pPr lvl="0"/>
            <a:r>
              <a:rPr lang="ru-RU" b="1" dirty="0" smtClean="0"/>
              <a:t>Сложить слова из букв</a:t>
            </a:r>
            <a:endParaRPr lang="ru-RU" dirty="0" smtClean="0"/>
          </a:p>
          <a:p>
            <a:r>
              <a:rPr lang="ru-RU" u="sng" dirty="0" smtClean="0">
                <a:hlinkClick r:id="rId21"/>
              </a:rPr>
              <a:t>Существительные мужского рода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8321149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«Своя игра»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58" y="1554163"/>
            <a:ext cx="8050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Планируемые  результаты освоения программы курса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«Школа </a:t>
            </a:r>
            <a:r>
              <a:rPr lang="ru-RU" sz="2200" b="1" dirty="0" err="1" smtClean="0">
                <a:solidFill>
                  <a:srgbClr val="7030A0"/>
                </a:solidFill>
              </a:rPr>
              <a:t>олимпиадников</a:t>
            </a:r>
            <a:r>
              <a:rPr lang="ru-RU" sz="2200" b="1" dirty="0" smtClean="0">
                <a:solidFill>
                  <a:srgbClr val="7030A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Выпускник научится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Выпускник </a:t>
                      </a: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получит возможность</a:t>
                      </a:r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 научиться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Собирать информацию (учебные пособия о роли языка в жизни общества)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Готовить монологическое высказывание на заданную тему по образцу (рассуждение на лингвистическую тему).</a:t>
                      </a:r>
                      <a:endParaRPr lang="ru-RU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Рассуждать по учебному материалу.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фонетический анализ слов.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Составлять словосочетания и предложения.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Решать различные лингвистические задачи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 изучать русский язык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материал повышенной сложности и самостоятельно работать с ним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с различными видами словарей, с энциклопедиями.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381001"/>
            <a:ext cx="86868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62" y="228600"/>
            <a:ext cx="83557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Структура программы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1.Пояснительная записка</a:t>
            </a:r>
          </a:p>
          <a:p>
            <a:r>
              <a:rPr lang="ru-RU" sz="2800" dirty="0" smtClean="0"/>
              <a:t>2.Цели</a:t>
            </a:r>
          </a:p>
          <a:p>
            <a:r>
              <a:rPr lang="ru-RU" sz="2800" dirty="0" smtClean="0"/>
              <a:t>3. Задачи</a:t>
            </a:r>
          </a:p>
          <a:p>
            <a:r>
              <a:rPr lang="ru-RU" sz="2800" dirty="0" smtClean="0"/>
              <a:t>4.Результаты изучения курса (личностные, </a:t>
            </a:r>
            <a:r>
              <a:rPr lang="ru-RU" sz="2800" dirty="0" err="1" smtClean="0"/>
              <a:t>метапредметные</a:t>
            </a:r>
            <a:r>
              <a:rPr lang="ru-RU" sz="2800" dirty="0" smtClean="0"/>
              <a:t>, предметные)</a:t>
            </a:r>
          </a:p>
          <a:p>
            <a:r>
              <a:rPr lang="ru-RU" sz="2800" dirty="0" smtClean="0"/>
              <a:t>5. Общее тематическое планирование по разделам</a:t>
            </a:r>
          </a:p>
          <a:p>
            <a:r>
              <a:rPr lang="ru-RU" sz="2800" dirty="0" smtClean="0"/>
              <a:t>6.КТП</a:t>
            </a:r>
          </a:p>
          <a:p>
            <a:r>
              <a:rPr lang="ru-RU" sz="2800" dirty="0" smtClean="0"/>
              <a:t>7.Описание учебно-методического и материально-технического обеспечения образовательного процесса.</a:t>
            </a:r>
          </a:p>
          <a:p>
            <a:r>
              <a:rPr lang="ru-RU" sz="2800" dirty="0" smtClean="0"/>
              <a:t>8.Планируемые результаты освоения программы курса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1. Пояснительная записка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7200" dirty="0" smtClean="0"/>
              <a:t>Федеральный Закон РФ от 29.12.2012г N 273-ФЗ «Об образовании в Российской Федерации» </a:t>
            </a:r>
          </a:p>
          <a:p>
            <a:pPr lvl="0"/>
            <a:r>
              <a:rPr lang="ru-RU" sz="7200" dirty="0" smtClean="0"/>
              <a:t>Письмо </a:t>
            </a:r>
            <a:r>
              <a:rPr lang="ru-RU" sz="7200" dirty="0" err="1" smtClean="0"/>
              <a:t>МОиН</a:t>
            </a:r>
            <a:r>
              <a:rPr lang="ru-RU" sz="7200" dirty="0" smtClean="0"/>
              <a:t> РФ  «Об организации внеурочной деятельности при введении ФГОС» № 03-296 от  12.05.2011г.</a:t>
            </a:r>
          </a:p>
          <a:p>
            <a:pPr lvl="0"/>
            <a:r>
              <a:rPr lang="ru-RU" sz="7200" dirty="0" smtClean="0"/>
              <a:t>Примерная  основная образовательная программа образовательного учреждения. Основная школа / [сост. Е. С. Савинов]. — М. : Просвещение, 2011. — 342 с. — (Стандарты второго поколения). </a:t>
            </a:r>
            <a:r>
              <a:rPr lang="ru-RU" sz="7200" u="sng" dirty="0" smtClean="0">
                <a:hlinkClick r:id="rId2"/>
              </a:rPr>
              <a:t>http://standart.edu.ru/catalog.aspx?CatalogId=6400</a:t>
            </a:r>
            <a:r>
              <a:rPr lang="ru-RU" sz="7200" dirty="0" smtClean="0"/>
              <a:t> </a:t>
            </a:r>
          </a:p>
          <a:p>
            <a:pPr lvl="0"/>
            <a:endParaRPr lang="ru-RU" sz="7200" dirty="0" smtClean="0"/>
          </a:p>
          <a:p>
            <a:pPr lvl="0"/>
            <a:r>
              <a:rPr lang="ru-RU" sz="7200" dirty="0" smtClean="0"/>
              <a:t>Образовательная программа основного общего образования МАОУ гимназии № 26 г. Челябинска (утверждена на педсовете протокол № 1 от 28.08.2013)</a:t>
            </a:r>
          </a:p>
          <a:p>
            <a:pPr lvl="0"/>
            <a:r>
              <a:rPr lang="ru-RU" sz="7200" dirty="0" smtClean="0"/>
              <a:t>Базисный учебный план образовательной программы МАОУ гимназии № 26 г. Челябинска на 2013-2017 г. от  28.08.2013 </a:t>
            </a:r>
          </a:p>
          <a:p>
            <a:pPr lvl="0"/>
            <a:r>
              <a:rPr lang="ru-RU" sz="7200" dirty="0" smtClean="0"/>
              <a:t>Положение МАОУ гимназии № 26 «О разработке и утверждении рабочих программ учебных курсов, предметов, дисциплин (модулей)» (утверждено на педсовете протокол № 1 от 28.08.2013) 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2.Цели курса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_ </a:t>
            </a:r>
            <a:r>
              <a:rPr lang="ru-RU" dirty="0" err="1" smtClean="0"/>
              <a:t>общеинтеллектуальное</a:t>
            </a:r>
            <a:r>
              <a:rPr lang="ru-RU" dirty="0" smtClean="0"/>
              <a:t> и общекультурное развитие обучающихся;</a:t>
            </a:r>
          </a:p>
          <a:p>
            <a:r>
              <a:rPr lang="ru-RU" dirty="0" smtClean="0"/>
              <a:t>_ расширение и углубление знаний по русскому языку, углубленное изучение предмета.</a:t>
            </a:r>
          </a:p>
          <a:p>
            <a:r>
              <a:rPr lang="ru-RU" dirty="0" smtClean="0"/>
              <a:t>_ воспитание уважения к русскому языку, сознательного отношения к нему как явлению культуры; осознание его эстетической ценности;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3. Задачи курса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1.Обеспечить усвоение определенного круга знаний из области всех разделов русского языка, а также формирования умений применять эти знания на практике.</a:t>
            </a:r>
          </a:p>
          <a:p>
            <a:pPr lvl="0"/>
            <a:r>
              <a:rPr lang="ru-RU" dirty="0" smtClean="0"/>
              <a:t>2.Развивать речь учащихся: обогащать их активный и пассивный запас слов, грамматический строй речи, способствовать усвоению норм литературного языка.</a:t>
            </a:r>
          </a:p>
          <a:p>
            <a:pPr lvl="0"/>
            <a:r>
              <a:rPr lang="ru-RU" dirty="0" smtClean="0"/>
              <a:t>3.Формировать и совершенствовать орфографические, пунктуационные умения и навыки.</a:t>
            </a:r>
          </a:p>
          <a:p>
            <a:pPr lvl="0"/>
            <a:r>
              <a:rPr lang="ru-RU" dirty="0" smtClean="0"/>
              <a:t>4.Формировать умение анализировать речевые факты, оценивать их с точки зрения </a:t>
            </a:r>
            <a:r>
              <a:rPr lang="ru-RU" dirty="0" err="1" smtClean="0"/>
              <a:t>нормированности</a:t>
            </a:r>
            <a:r>
              <a:rPr lang="ru-RU" dirty="0" smtClean="0"/>
              <a:t>, соответствия ситуации общения.</a:t>
            </a:r>
          </a:p>
          <a:p>
            <a:pPr lvl="0"/>
            <a:r>
              <a:rPr lang="ru-RU" dirty="0" smtClean="0"/>
              <a:t>5.Развивать языковое чутье, воспитывать  чувство любви к родному языку, интереса к его изучению.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Результаты изучения курса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Личностными результатами </a:t>
            </a:r>
            <a:r>
              <a:rPr lang="ru-RU" sz="1800" dirty="0" smtClean="0"/>
              <a:t>освоения выпускниками основной школы программы по русскому языку являются:</a:t>
            </a:r>
          </a:p>
          <a:p>
            <a:r>
              <a:rPr lang="ru-RU" sz="1800" dirty="0" smtClean="0"/>
              <a:t>1) понимание русского языка как одной из основных национально-культурных ценностей русского народа, его роли в развитии интеллектуальных, творческих способностей и морально-нравственных качеств личности;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Метапредметными</a:t>
            </a:r>
            <a:r>
              <a:rPr lang="ru-RU" sz="1800" b="1" dirty="0" smtClean="0"/>
              <a:t> результатами </a:t>
            </a:r>
            <a:r>
              <a:rPr lang="ru-RU" sz="1800" dirty="0" smtClean="0"/>
              <a:t>освоения выпускниками основной школы программы по русскому языку являются:</a:t>
            </a:r>
          </a:p>
          <a:p>
            <a:r>
              <a:rPr lang="ru-RU" sz="1800" dirty="0" smtClean="0"/>
              <a:t>1) владение всеми видами речевой деятельности: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  Предметными результатами </a:t>
            </a:r>
            <a:r>
              <a:rPr lang="ru-RU" sz="1800" dirty="0" smtClean="0"/>
              <a:t>освоения выпускниками основной школы программы по русскому языку являются следующие:</a:t>
            </a:r>
          </a:p>
          <a:p>
            <a:r>
              <a:rPr lang="ru-RU" sz="1800" dirty="0" smtClean="0"/>
              <a:t>1) овладение основными стилистическими ресурсами лексики и фразеологии русского языка, основными нормами русского литературного языка (орфоэпическими, лексическими, грамматическими, орфографическими, пунктуационными), нормами речевого этикета и использование их в своей речевой практике при создании устных и письменных высказываний;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Общее тематическое планирование по разделам.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1.Система русского языка. Фонетика и графика</a:t>
            </a:r>
            <a:endParaRPr lang="ru-RU" b="1" dirty="0" smtClean="0"/>
          </a:p>
          <a:p>
            <a:r>
              <a:rPr lang="ru-RU" dirty="0" smtClean="0"/>
              <a:t>2.Лексика</a:t>
            </a:r>
          </a:p>
          <a:p>
            <a:r>
              <a:rPr lang="ru-RU" dirty="0" smtClean="0"/>
              <a:t>3.Словообразование. Состав слова.</a:t>
            </a:r>
            <a:endParaRPr lang="ru-RU" b="1" i="1" dirty="0" smtClean="0"/>
          </a:p>
          <a:p>
            <a:r>
              <a:rPr lang="ru-RU" dirty="0" smtClean="0"/>
              <a:t>4.Грамматика. Морфология.</a:t>
            </a:r>
          </a:p>
          <a:p>
            <a:r>
              <a:rPr lang="ru-RU" dirty="0" smtClean="0"/>
              <a:t>5.Синтаксис.</a:t>
            </a:r>
          </a:p>
          <a:p>
            <a:r>
              <a:rPr lang="ru-RU" dirty="0" smtClean="0"/>
              <a:t>6.Морфология. Орфография</a:t>
            </a:r>
          </a:p>
          <a:p>
            <a:r>
              <a:rPr lang="ru-RU" dirty="0" smtClean="0"/>
              <a:t>7.Пунктуация</a:t>
            </a:r>
          </a:p>
          <a:p>
            <a:r>
              <a:rPr lang="ru-RU" dirty="0" smtClean="0"/>
              <a:t>8.Речь.Текст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9.История языка</a:t>
            </a:r>
          </a:p>
          <a:p>
            <a:r>
              <a:rPr lang="ru-RU" dirty="0" smtClean="0"/>
              <a:t>10.Культура речи. Этика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cs typeface="Aharoni" pitchFamily="2" charset="-79"/>
              </a:rPr>
              <a:t>Календарно-тематическое планирование</a:t>
            </a:r>
            <a:endParaRPr lang="ru-RU" sz="2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399" y="990600"/>
          <a:ext cx="8610601" cy="589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1"/>
                <a:gridCol w="685800"/>
                <a:gridCol w="1524000"/>
                <a:gridCol w="1981200"/>
                <a:gridCol w="1752600"/>
                <a:gridCol w="1606883"/>
                <a:gridCol w="755317"/>
              </a:tblGrid>
              <a:tr h="1191350">
                <a:tc>
                  <a:txBody>
                    <a:bodyPr/>
                    <a:lstStyle/>
                    <a:p>
                      <a:pPr algn="ctr"/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Дата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Номер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урока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Тема урока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Основное содержание и понятия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Виды деятельности учащихся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Формируемые УУД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000" b="1" spc="90" baseline="0" dirty="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rPr>
                        <a:t>Контроль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76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Раздел 3. Лексика. Типы норм.</a:t>
                      </a:r>
                      <a:endParaRPr lang="ru-RU" dirty="0" smtClean="0"/>
                    </a:p>
                    <a:p>
                      <a:r>
                        <a:rPr lang="ru-RU" sz="1800" b="1" dirty="0" smtClean="0"/>
                        <a:t> </a:t>
                      </a:r>
                      <a:endParaRPr lang="ru-RU" dirty="0" smtClean="0"/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Лексическое значение слов. Фразеологизмы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Нормативное употребление форм слова, слов и фразеологизмов. Лексическое значение слов. Лексическое значение паронимов. Различие в значении синонимов. Употребление слов и фразеологических оборотов в строгом соответствии с их значением и стилистическими свойствами.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Практикум: овладение основными понятиями лексикологии.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Наблюдение: отличие слова от других единиц языка.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Нахождение основания для переноса наименования (сходство, смежность объектов или признаков).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лексического анализа слова.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Владеть основными понятиями лексикологии.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отличие слова от других единиц языка.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Различать однозначные и многозначные слова.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прямое и переносное лексическое значение слова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 «Третий лишний» по лексике  и фразеологии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1.Перечень компонентов учебно-методического комплекса, обеспечивающего реализацию рабочей программы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318125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/>
              <a:t>Программы</a:t>
            </a:r>
          </a:p>
          <a:p>
            <a:pPr lvl="0"/>
            <a:r>
              <a:rPr lang="ru-RU" sz="4800" dirty="0" smtClean="0"/>
              <a:t>Примерная  основная образовательная программа образовательного учреждения. Основная школа / [сост. Е. С. Савинов]. — М. : Просвещение, 2011. (Стандарты второго поколения). </a:t>
            </a:r>
          </a:p>
          <a:p>
            <a:r>
              <a:rPr lang="ru-RU" sz="4800" dirty="0" smtClean="0"/>
              <a:t> </a:t>
            </a:r>
            <a:r>
              <a:rPr lang="ru-RU" sz="4800" b="1" dirty="0" smtClean="0"/>
              <a:t>Базовый учебник</a:t>
            </a:r>
            <a:endParaRPr lang="ru-RU" sz="4800" dirty="0" smtClean="0"/>
          </a:p>
          <a:p>
            <a:r>
              <a:rPr lang="ru-RU" sz="4800" b="1" dirty="0" smtClean="0"/>
              <a:t>Дополнительная литература для учителя</a:t>
            </a:r>
          </a:p>
          <a:p>
            <a:pPr lvl="0"/>
            <a:r>
              <a:rPr lang="ru-RU" sz="4800" dirty="0" smtClean="0"/>
              <a:t> 1.Граник Г. Г. Речь, язык и секреты пунктуации. – М.,: Просвещение,1995</a:t>
            </a:r>
          </a:p>
          <a:p>
            <a:r>
              <a:rPr lang="ru-RU" sz="4800" dirty="0" smtClean="0"/>
              <a:t> 2.Лурия А.Р. Язык и сознание. М., 1998. </a:t>
            </a:r>
          </a:p>
          <a:p>
            <a:r>
              <a:rPr lang="ru-RU" sz="4800" dirty="0" smtClean="0"/>
              <a:t> 3. Занимательная орфография./ Панов М.В. - М., 1984. </a:t>
            </a:r>
          </a:p>
          <a:p>
            <a:endParaRPr lang="ru-RU" sz="4800" dirty="0" smtClean="0"/>
          </a:p>
          <a:p>
            <a:r>
              <a:rPr lang="ru-RU" sz="4800" b="1" dirty="0" smtClean="0"/>
              <a:t>Дополнительная литература для учащихся</a:t>
            </a:r>
          </a:p>
          <a:p>
            <a:r>
              <a:rPr lang="ru-RU" sz="4800" dirty="0" smtClean="0"/>
              <a:t>1. История русского языка в рассказах. / Колесов В.В. М. – Просвещение, 1976 </a:t>
            </a:r>
          </a:p>
          <a:p>
            <a:r>
              <a:rPr lang="ru-RU" sz="4800" dirty="0" smtClean="0"/>
              <a:t>2. Подумай и ответь: занимательные задачи по русскому языку: книга для учащихся 5-7 </a:t>
            </a:r>
            <a:r>
              <a:rPr lang="ru-RU" sz="4800" dirty="0" err="1" smtClean="0"/>
              <a:t>кл</a:t>
            </a:r>
            <a:r>
              <a:rPr lang="ru-RU" sz="4800" dirty="0" smtClean="0"/>
              <a:t>. сред. </a:t>
            </a:r>
            <a:r>
              <a:rPr lang="ru-RU" sz="4800" dirty="0" err="1" smtClean="0"/>
              <a:t>шк</a:t>
            </a:r>
            <a:r>
              <a:rPr lang="ru-RU" sz="4800" dirty="0" smtClean="0"/>
              <a:t>./ </a:t>
            </a:r>
            <a:r>
              <a:rPr lang="ru-RU" sz="4800" dirty="0" err="1" smtClean="0"/>
              <a:t>Шкатова</a:t>
            </a:r>
            <a:r>
              <a:rPr lang="ru-RU" sz="4800" dirty="0" smtClean="0"/>
              <a:t> Л.А. – М.: Просвещение, 1989 </a:t>
            </a:r>
          </a:p>
          <a:p>
            <a:r>
              <a:rPr lang="en-US" sz="4800" dirty="0" smtClean="0"/>
              <a:t>3</a:t>
            </a:r>
            <a:r>
              <a:rPr lang="ru-RU" sz="4800" dirty="0" smtClean="0"/>
              <a:t>. Энциклопедия для детей. Т. 10: Языкознание. Русский язык. М.: - </a:t>
            </a:r>
            <a:r>
              <a:rPr lang="ru-RU" sz="4800" dirty="0" err="1" smtClean="0"/>
              <a:t>Аванта+</a:t>
            </a:r>
            <a:r>
              <a:rPr lang="ru-RU" sz="4800" dirty="0" smtClean="0"/>
              <a:t>, 1999. </a:t>
            </a:r>
          </a:p>
          <a:p>
            <a:r>
              <a:rPr lang="ru-RU" sz="4800" dirty="0" smtClean="0"/>
              <a:t>4. Энциклопедический словарь юного филолога (языкознание). М., 1984. </a:t>
            </a:r>
          </a:p>
          <a:p>
            <a:r>
              <a:rPr lang="ru-RU" sz="4800" dirty="0" smtClean="0"/>
              <a:t> </a:t>
            </a:r>
          </a:p>
          <a:p>
            <a:endParaRPr lang="ru-RU" sz="4800" dirty="0" smtClean="0"/>
          </a:p>
          <a:p>
            <a:r>
              <a:rPr lang="ru-RU" sz="4800" b="1" dirty="0" smtClean="0"/>
              <a:t>Перечень Интернет-ресурсов</a:t>
            </a:r>
            <a:endParaRPr lang="ru-RU" sz="4800" dirty="0" smtClean="0"/>
          </a:p>
          <a:p>
            <a:pPr lvl="0"/>
            <a:r>
              <a:rPr lang="ru-RU" sz="4800" dirty="0" err="1" smtClean="0"/>
              <a:t>Электроннные</a:t>
            </a:r>
            <a:r>
              <a:rPr lang="ru-RU" sz="4800" dirty="0" smtClean="0"/>
              <a:t> пособия по русскому языку для школьников. Риторика, русский язык и культура речи  </a:t>
            </a:r>
            <a:r>
              <a:rPr lang="en-US" sz="4800" u="sng" dirty="0" smtClean="0"/>
              <a:t>http</a:t>
            </a:r>
            <a:r>
              <a:rPr lang="ru-RU" sz="4800" u="sng" dirty="0" smtClean="0"/>
              <a:t>://</a:t>
            </a:r>
            <a:r>
              <a:rPr lang="en-US" sz="4800" u="sng" dirty="0" smtClean="0"/>
              <a:t>learning</a:t>
            </a:r>
            <a:r>
              <a:rPr lang="ru-RU" sz="4800" u="sng" dirty="0" smtClean="0"/>
              <a:t>-</a:t>
            </a:r>
            <a:r>
              <a:rPr lang="en-US" sz="4800" u="sng" dirty="0" err="1" smtClean="0"/>
              <a:t>russion</a:t>
            </a:r>
            <a:r>
              <a:rPr lang="ru-RU" sz="4800" u="sng" dirty="0" smtClean="0"/>
              <a:t>.</a:t>
            </a:r>
            <a:r>
              <a:rPr lang="en-US" sz="4800" u="sng" dirty="0" err="1" smtClean="0">
                <a:hlinkClick r:id="rId2"/>
              </a:rPr>
              <a:t>gramota</a:t>
            </a:r>
            <a:r>
              <a:rPr lang="ru-RU" sz="4800" u="sng" dirty="0" smtClean="0">
                <a:hlinkClick r:id="rId2"/>
              </a:rPr>
              <a:t>.</a:t>
            </a:r>
            <a:r>
              <a:rPr lang="en-US" sz="4800" u="sng" dirty="0" err="1" smtClean="0">
                <a:hlinkClick r:id="rId2"/>
              </a:rPr>
              <a:t>ru</a:t>
            </a:r>
            <a:endParaRPr lang="ru-RU" sz="4800" dirty="0" smtClean="0"/>
          </a:p>
          <a:p>
            <a:pPr lvl="0"/>
            <a:r>
              <a:rPr lang="ru-RU" sz="4800" dirty="0" smtClean="0"/>
              <a:t>http://www.rusword.com.ua — сайт по русской филологии «Мир русского слова». </a:t>
            </a:r>
          </a:p>
          <a:p>
            <a:pPr lvl="0"/>
            <a:r>
              <a:rPr lang="ru-RU" sz="4800" dirty="0" smtClean="0"/>
              <a:t>http://www.etymolo.ruslang.ru— этимология и история слов русского языка (сайт Российской академии наук, Института русского языка имени В. В. Виноградова).  </a:t>
            </a:r>
          </a:p>
          <a:p>
            <a:pPr lvl="0"/>
            <a:r>
              <a:rPr lang="ru-RU" sz="4800" dirty="0" smtClean="0"/>
              <a:t>http://www.urokirus.com — уроки русского языка </a:t>
            </a:r>
            <a:r>
              <a:rPr lang="ru-RU" sz="4800" dirty="0" err="1" smtClean="0"/>
              <a:t>онлайн</a:t>
            </a:r>
            <a:r>
              <a:rPr lang="ru-RU" sz="4800" dirty="0" smtClean="0"/>
              <a:t> (история языка, интересные статьи по филологии, словари, тестирование).</a:t>
            </a:r>
          </a:p>
          <a:p>
            <a:pPr lvl="0"/>
            <a:r>
              <a:rPr lang="ru-RU" sz="4800" dirty="0" smtClean="0"/>
              <a:t>http://www.wordsland.ru — сайт «Страна слов. Магия языка», изучение русского языка в игровой форме.</a:t>
            </a:r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621</Words>
  <Application>Microsoft Office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Автор: Сашникова Алла Васильевна,  учитель МАОУ гимназии № 26 г. Челябинска</vt:lpstr>
      <vt:lpstr>Структура программы</vt:lpstr>
      <vt:lpstr>1. Пояснительная записка</vt:lpstr>
      <vt:lpstr>2.Цели курса</vt:lpstr>
      <vt:lpstr>3. Задачи курса</vt:lpstr>
      <vt:lpstr>Результаты изучения курса</vt:lpstr>
      <vt:lpstr>Общее тематическое планирование по разделам. </vt:lpstr>
      <vt:lpstr>Календарно-тематическое планирование</vt:lpstr>
      <vt:lpstr>1.Перечень компонентов учебно-методического комплекса, обеспечивающего реализацию рабочей программы   </vt:lpstr>
      <vt:lpstr> </vt:lpstr>
      <vt:lpstr>Тренировочные упражнения к рабочей программе курса </vt:lpstr>
      <vt:lpstr>Слайд 12</vt:lpstr>
      <vt:lpstr>«Своя игра»</vt:lpstr>
      <vt:lpstr>Планируемые  результаты освоения программы курса  «Школа олимпиадников»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Сашникова Алла Васильевна,  учитель МАОУ гимназии № 26 г. Челябинска</dc:title>
  <dc:creator>serdg</dc:creator>
  <cp:lastModifiedBy>User</cp:lastModifiedBy>
  <cp:revision>23</cp:revision>
  <dcterms:created xsi:type="dcterms:W3CDTF">2015-02-15T17:26:13Z</dcterms:created>
  <dcterms:modified xsi:type="dcterms:W3CDTF">2015-02-18T19:26:20Z</dcterms:modified>
</cp:coreProperties>
</file>