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6" r:id="rId18"/>
    <p:sldId id="278" r:id="rId19"/>
    <p:sldId id="279" r:id="rId20"/>
    <p:sldId id="280" r:id="rId21"/>
    <p:sldId id="285" r:id="rId22"/>
    <p:sldId id="286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88" autoAdjust="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ACD5D-6000-4389-B9F5-040F0DBB7057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474DF-05DF-4E1E-B046-397AA5EF6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943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eaLnBrk="1" hangingPunct="1"/>
            <a:fld id="{72BD488D-7586-48B3-94C6-FA25804A6A8A}" type="slidenum">
              <a:rPr lang="ru-RU" altLang="ru-RU" sz="1200">
                <a:solidFill>
                  <a:srgbClr val="000000"/>
                </a:solidFill>
                <a:latin typeface="Times New Roman" pitchFamily="16" charset="0"/>
                <a:ea typeface="DejaVu Sans Condensed" charset="0"/>
                <a:cs typeface="DejaVu Sans Condensed" charset="0"/>
              </a:rPr>
              <a:pPr eaLnBrk="1" hangingPunct="1"/>
              <a:t>2</a:t>
            </a:fld>
            <a:endParaRPr lang="ru-RU" altLang="ru-RU" sz="1200">
              <a:solidFill>
                <a:srgbClr val="000000"/>
              </a:solidFill>
              <a:latin typeface="Times New Roman" pitchFamily="16" charset="0"/>
              <a:ea typeface="DejaVu Sans Condensed" charset="0"/>
              <a:cs typeface="DejaVu Sans Condensed" charset="0"/>
            </a:endParaRPr>
          </a:p>
        </p:txBody>
      </p:sp>
      <p:sp>
        <p:nvSpPr>
          <p:cNvPr id="174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3968" y="4342996"/>
            <a:ext cx="5030064" cy="411472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eaLnBrk="1" hangingPunct="1"/>
            <a:fld id="{634AEBDA-9840-4B58-A74B-BF692811E88F}" type="slidenum">
              <a:rPr lang="ru-RU" altLang="ru-RU" sz="1200">
                <a:solidFill>
                  <a:srgbClr val="000000"/>
                </a:solidFill>
                <a:latin typeface="Times New Roman" pitchFamily="16" charset="0"/>
                <a:ea typeface="DejaVu Sans Condensed" charset="0"/>
                <a:cs typeface="DejaVu Sans Condensed" charset="0"/>
              </a:rPr>
              <a:pPr eaLnBrk="1" hangingPunct="1"/>
              <a:t>3</a:t>
            </a:fld>
            <a:endParaRPr lang="ru-RU" altLang="ru-RU" sz="1200">
              <a:solidFill>
                <a:srgbClr val="000000"/>
              </a:solidFill>
              <a:latin typeface="Times New Roman" pitchFamily="16" charset="0"/>
              <a:ea typeface="DejaVu Sans Condensed" charset="0"/>
              <a:cs typeface="DejaVu Sans Condensed" charset="0"/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477" y="4342996"/>
            <a:ext cx="5487048" cy="411472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474DF-05DF-4E1E-B046-397AA5EF69B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035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e.edu.ru/" TargetMode="External"/><Relationship Id="rId2" Type="http://schemas.openxmlformats.org/officeDocument/2006/relationships/hyperlink" Target="http://www.openclas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pravka.gramota.ru/" TargetMode="External"/><Relationship Id="rId4" Type="http://schemas.openxmlformats.org/officeDocument/2006/relationships/hyperlink" Target="http://rus.1september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Курс </a:t>
            </a:r>
            <a:r>
              <a:rPr lang="ru-RU" sz="3600" dirty="0"/>
              <a:t>внеурочной деятельности для учащихся </a:t>
            </a:r>
            <a:r>
              <a:rPr lang="ru-RU" sz="3600" dirty="0" smtClean="0"/>
              <a:t>5 </a:t>
            </a:r>
            <a:r>
              <a:rPr lang="ru-RU" sz="3600" dirty="0"/>
              <a:t>классов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«</a:t>
            </a:r>
            <a:r>
              <a:rPr lang="ru-RU" sz="3600" dirty="0"/>
              <a:t>Обучение учебно-исследовательской деятельности средствами предметов филологического цикла»: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из </a:t>
            </a:r>
            <a:r>
              <a:rPr lang="ru-RU" sz="3600" dirty="0"/>
              <a:t>опыта </a:t>
            </a:r>
            <a:r>
              <a:rPr lang="ru-RU" sz="3600" dirty="0" smtClean="0"/>
              <a:t>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725144"/>
            <a:ext cx="6768752" cy="187220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 err="1" smtClean="0"/>
              <a:t>Михина</a:t>
            </a:r>
            <a:r>
              <a:rPr lang="ru-RU" dirty="0" smtClean="0"/>
              <a:t> Е.В., </a:t>
            </a:r>
          </a:p>
          <a:p>
            <a:pPr algn="r"/>
            <a:r>
              <a:rPr lang="ru-RU" dirty="0" smtClean="0"/>
              <a:t>к. </a:t>
            </a:r>
            <a:r>
              <a:rPr lang="ru-RU" dirty="0" err="1" smtClean="0"/>
              <a:t>филол</a:t>
            </a:r>
            <a:r>
              <a:rPr lang="ru-RU" dirty="0" smtClean="0"/>
              <a:t>. н., </a:t>
            </a:r>
          </a:p>
          <a:p>
            <a:pPr algn="r"/>
            <a:r>
              <a:rPr lang="ru-RU" dirty="0" smtClean="0"/>
              <a:t>учитель русского языка </a:t>
            </a:r>
          </a:p>
          <a:p>
            <a:pPr algn="r"/>
            <a:r>
              <a:rPr lang="ru-RU" dirty="0" smtClean="0"/>
              <a:t>и литературы </a:t>
            </a:r>
          </a:p>
          <a:p>
            <a:pPr algn="r"/>
            <a:r>
              <a:rPr lang="ru-RU" dirty="0" smtClean="0"/>
              <a:t>МАОУ гимназии №26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30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Навыки работы в </a:t>
            </a:r>
            <a:r>
              <a:rPr lang="ru-RU" b="1" dirty="0" smtClean="0">
                <a:solidFill>
                  <a:srgbClr val="FFFF00"/>
                </a:solidFill>
              </a:rPr>
              <a:t>сотрудничестве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коллективного планирования, если работа выполняется в группе;</a:t>
            </a:r>
          </a:p>
          <a:p>
            <a:pPr marL="0" indent="0">
              <a:buNone/>
            </a:pPr>
            <a:r>
              <a:rPr lang="ru-RU" dirty="0"/>
              <a:t>– взаимопомощи в группе для решения общей задачи;</a:t>
            </a:r>
          </a:p>
          <a:p>
            <a:pPr marL="0" indent="0">
              <a:buNone/>
            </a:pPr>
            <a:r>
              <a:rPr lang="ru-RU" dirty="0"/>
              <a:t>– находить и корректно исправлять ошибки в работе других участников группы.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8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Коммуникативные </a:t>
            </a:r>
            <a:r>
              <a:rPr lang="ru-RU" b="1" dirty="0" smtClean="0">
                <a:solidFill>
                  <a:srgbClr val="FFFF00"/>
                </a:solidFill>
              </a:rPr>
              <a:t>умения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инициировать учебное взаимодействие со всеми участниками проектно-исследовательской работы;</a:t>
            </a:r>
          </a:p>
          <a:p>
            <a:pPr marL="0" indent="0">
              <a:buNone/>
            </a:pPr>
            <a:r>
              <a:rPr lang="ru-RU" dirty="0"/>
              <a:t>– вступать с ними в диалог, задавать вопросы, вести дискуссию;</a:t>
            </a:r>
          </a:p>
          <a:p>
            <a:pPr marL="0" indent="0">
              <a:buNone/>
            </a:pPr>
            <a:r>
              <a:rPr lang="ru-RU" dirty="0"/>
              <a:t>– отстаивать свою точку зрения, уметь находить компромисс;</a:t>
            </a:r>
          </a:p>
          <a:p>
            <a:pPr marL="0" indent="0">
              <a:buNone/>
            </a:pPr>
            <a:r>
              <a:rPr lang="ru-RU" dirty="0"/>
              <a:t>– овладевать навыками анкетирования и интервьюирования, устного опроса.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7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Презентационные умения и </a:t>
            </a:r>
            <a:r>
              <a:rPr lang="ru-RU" b="1" dirty="0" smtClean="0">
                <a:solidFill>
                  <a:srgbClr val="FFFF00"/>
                </a:solidFill>
              </a:rPr>
              <a:t>навыки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владеть умениями, необходимыми для выступления;</a:t>
            </a:r>
          </a:p>
          <a:p>
            <a:pPr marL="0" indent="0">
              <a:buNone/>
            </a:pPr>
            <a:r>
              <a:rPr lang="ru-RU" dirty="0"/>
              <a:t>– владеть определенными артистическими умениями;</a:t>
            </a:r>
          </a:p>
          <a:p>
            <a:pPr marL="0" indent="0">
              <a:buNone/>
            </a:pPr>
            <a:r>
              <a:rPr lang="ru-RU" dirty="0"/>
              <a:t>– использовать различные средства наглядности при выступлении;</a:t>
            </a:r>
          </a:p>
          <a:p>
            <a:pPr marL="0" indent="0">
              <a:buNone/>
            </a:pPr>
            <a:r>
              <a:rPr lang="ru-RU" dirty="0"/>
              <a:t>– отвечать на вопросы.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93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FFFF00"/>
                </a:solidFill>
              </a:rPr>
              <a:t>Коммуникативная компетенция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предполагает </a:t>
            </a:r>
            <a:r>
              <a:rPr lang="ru-RU" dirty="0"/>
              <a:t>овладение всеми видами речевой деятельности и основами культуры устной и письменной речи, способность и реальную готовность к речевому взаимодействию и взаимопониманию в жизненно важных для данного возраста сферах и ситуациях  соответственно психологическим особенностям учащихся основной школы младшего подросткового возраста  (5–6 классы).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7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FFFF00"/>
                </a:solidFill>
              </a:rPr>
              <a:t>Языковая и лингвистическая </a:t>
            </a:r>
            <a:r>
              <a:rPr lang="ru-RU" dirty="0">
                <a:solidFill>
                  <a:srgbClr val="FFFF00"/>
                </a:solidFill>
              </a:rPr>
              <a:t>(</a:t>
            </a:r>
            <a:r>
              <a:rPr lang="ru-RU" i="1" dirty="0">
                <a:solidFill>
                  <a:srgbClr val="FFFF00"/>
                </a:solidFill>
              </a:rPr>
              <a:t>языковедческая</a:t>
            </a:r>
            <a:r>
              <a:rPr lang="ru-RU" dirty="0">
                <a:solidFill>
                  <a:srgbClr val="FFFF00"/>
                </a:solidFill>
              </a:rPr>
              <a:t>) </a:t>
            </a:r>
            <a:r>
              <a:rPr lang="ru-RU" i="1" dirty="0">
                <a:solidFill>
                  <a:srgbClr val="FFFF00"/>
                </a:solidFill>
              </a:rPr>
              <a:t>компетенции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предполагают </a:t>
            </a:r>
            <a:r>
              <a:rPr lang="ru-RU" dirty="0"/>
              <a:t>овладение знаниями о языке как знаковой системе и общественном явлении, его устройстве, развитии и функционировании; освоение основных норм русского литературного языка, владение необходимым словарным запасом и грамматическим строем речи; формирование</a:t>
            </a:r>
            <a:r>
              <a:rPr lang="ru-RU" i="1" dirty="0"/>
              <a:t> </a:t>
            </a:r>
            <a:r>
              <a:rPr lang="ru-RU" dirty="0"/>
              <a:t>способности к анализу и оценке языковых явлений и </a:t>
            </a:r>
            <a:r>
              <a:rPr lang="ru-RU" dirty="0" smtClean="0"/>
              <a:t>фактов</a:t>
            </a:r>
            <a:r>
              <a:rPr lang="ru-RU" dirty="0"/>
              <a:t>; умение пользоваться различными видами лингвистических словарей.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34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>
                <a:solidFill>
                  <a:srgbClr val="FFFF00"/>
                </a:solidFill>
              </a:rPr>
              <a:t>Культуроведческая</a:t>
            </a:r>
            <a:r>
              <a:rPr lang="ru-RU" i="1" dirty="0">
                <a:solidFill>
                  <a:srgbClr val="FFFF00"/>
                </a:solidFill>
              </a:rPr>
              <a:t> компетенция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предполагает </a:t>
            </a:r>
            <a:r>
              <a:rPr lang="ru-RU" dirty="0"/>
              <a:t>осознание языка как формы выражения национальной культуры, взаимосвязи языка и истории народа, национально-культурной специфики русского языка, владение нормами русского речевого этикета, культурой межнационального общения.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857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FFFF00"/>
                </a:solidFill>
              </a:rPr>
              <a:t>Содержание этапов реализации научно-исследовательской </a:t>
            </a:r>
            <a:r>
              <a:rPr lang="ru-RU" sz="3200" dirty="0" smtClean="0">
                <a:solidFill>
                  <a:srgbClr val="FFFF00"/>
                </a:solidFill>
              </a:rPr>
              <a:t>работы</a:t>
            </a:r>
            <a:r>
              <a:rPr lang="ru-RU" sz="3200" dirty="0">
                <a:solidFill>
                  <a:srgbClr val="FFFF00"/>
                </a:solidFill>
              </a:rPr>
              <a:t/>
            </a:r>
            <a:br>
              <a:rPr lang="ru-RU" sz="3200" dirty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Выбор </a:t>
            </a:r>
            <a:r>
              <a:rPr lang="ru-RU" dirty="0"/>
              <a:t>направления, определение целей, задач, выдвижение гипотезы, составление плана исследования.</a:t>
            </a:r>
          </a:p>
          <a:p>
            <a:pPr lvl="0"/>
            <a:r>
              <a:rPr lang="ru-RU" dirty="0"/>
              <a:t>Изучение литературы по теме исследования.</a:t>
            </a:r>
          </a:p>
          <a:p>
            <a:pPr lvl="0"/>
            <a:r>
              <a:rPr lang="ru-RU" dirty="0"/>
              <a:t>Выбор методов исследования.</a:t>
            </a:r>
          </a:p>
          <a:p>
            <a:pPr lvl="0"/>
            <a:r>
              <a:rPr lang="ru-RU" dirty="0"/>
              <a:t>Собственное исследование (практическая часть работы, т. е. проведение опытов, экспериментов и др., сбор собственного материала).</a:t>
            </a:r>
          </a:p>
          <a:p>
            <a:pPr lvl="0"/>
            <a:r>
              <a:rPr lang="ru-RU" dirty="0"/>
              <a:t>Анализ и обобщение полученных в ходе работы результатов.</a:t>
            </a:r>
          </a:p>
          <a:p>
            <a:pPr lvl="0"/>
            <a:r>
              <a:rPr lang="ru-RU" dirty="0"/>
              <a:t>Оформление результатов исследования.</a:t>
            </a:r>
          </a:p>
          <a:p>
            <a:pPr lvl="0"/>
            <a:r>
              <a:rPr lang="ru-RU" dirty="0"/>
              <a:t>Подготовка выступления.</a:t>
            </a:r>
          </a:p>
          <a:p>
            <a:pPr lvl="0"/>
            <a:r>
              <a:rPr lang="ru-RU" dirty="0"/>
              <a:t>Заключение и выводы.</a:t>
            </a:r>
          </a:p>
          <a:p>
            <a:pPr lvl="0"/>
            <a:r>
              <a:rPr lang="ru-RU" dirty="0"/>
              <a:t>Приложения.</a:t>
            </a:r>
          </a:p>
          <a:p>
            <a:pPr lvl="0"/>
            <a:r>
              <a:rPr lang="ru-RU" dirty="0"/>
              <a:t>Библиография.</a:t>
            </a:r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73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883543"/>
              </p:ext>
            </p:extLst>
          </p:nvPr>
        </p:nvGraphicFramePr>
        <p:xfrm>
          <a:off x="395535" y="260656"/>
          <a:ext cx="8093461" cy="6480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289"/>
                <a:gridCol w="5745524"/>
                <a:gridCol w="1995648"/>
              </a:tblGrid>
              <a:tr h="753570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Тема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Количество часов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287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kern="1600" dirty="0">
                          <a:effectLst/>
                        </a:rPr>
                        <a:t>Введение. Что такое филологическое исследование?</a:t>
                      </a:r>
                      <a:endParaRPr lang="ru-RU" sz="2000" b="1" kern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287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Отличие исследовательских работ от реферативных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57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Как сформулировать тему исследования?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287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Зачем нужна гипотеза?</a:t>
                      </a:r>
                      <a:endParaRPr lang="ru-RU" sz="2000" b="1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57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5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Формулирование цели и задач исследования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57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6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Структура исследовательской работы. Введение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57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7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Структура исследовательской работы. Обзор прочитанной литературы.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71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062458"/>
              </p:ext>
            </p:extLst>
          </p:nvPr>
        </p:nvGraphicFramePr>
        <p:xfrm>
          <a:off x="13648" y="908720"/>
          <a:ext cx="8458259" cy="59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1485"/>
                <a:gridCol w="5942655"/>
                <a:gridCol w="2064119"/>
              </a:tblGrid>
              <a:tr h="839302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Структура исследовательской работы. Основная часть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30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Структура исследовательской работы. Заключение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30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10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Правила оформления библиографического списка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30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Способы структурирования информации в приложении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30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12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Создание презентации, отражающей содержание работы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30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13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Подготовка выступления к защите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6796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14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Защита научно-исследовательской работы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ИТОГО: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900322"/>
              </p:ext>
            </p:extLst>
          </p:nvPr>
        </p:nvGraphicFramePr>
        <p:xfrm>
          <a:off x="17168" y="116632"/>
          <a:ext cx="8371256" cy="753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381"/>
                <a:gridCol w="5942730"/>
                <a:gridCol w="2064145"/>
              </a:tblGrid>
              <a:tr h="753570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Тема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Количество часов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8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373966"/>
              </p:ext>
            </p:extLst>
          </p:nvPr>
        </p:nvGraphicFramePr>
        <p:xfrm>
          <a:off x="395537" y="836713"/>
          <a:ext cx="8291263" cy="1728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871"/>
                <a:gridCol w="614168"/>
                <a:gridCol w="1872221"/>
                <a:gridCol w="1316251"/>
                <a:gridCol w="1571328"/>
                <a:gridCol w="1425215"/>
                <a:gridCol w="965209"/>
              </a:tblGrid>
              <a:tr h="1728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Дата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 урока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Тема занятия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Основное содержание.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Понятия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Виды деятельности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(учебные действия)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Формируемые УУД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Вид и форма </a:t>
                      </a:r>
                    </a:p>
                    <a:p>
                      <a:pPr marL="20955" indent="-209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контроля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37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685800" y="173038"/>
            <a:ext cx="7772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  <a:t/>
            </a:r>
            <a:b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</a:br>
            <a: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  <a:t/>
            </a:r>
            <a:b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</a:br>
            <a:r>
              <a:rPr lang="ru-RU" altLang="ru-RU" sz="3600" b="1" dirty="0">
                <a:solidFill>
                  <a:srgbClr val="FFFF00"/>
                </a:solidFill>
                <a:latin typeface="Times New Roman" pitchFamily="16" charset="0"/>
              </a:rPr>
              <a:t>ВНЕУРОЧНАЯ ДЕЯТЕЛЬНОСТЬ</a:t>
            </a:r>
            <a: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  <a:t/>
            </a:r>
            <a:br>
              <a:rPr lang="ru-RU" altLang="ru-RU" sz="3600" b="1" dirty="0">
                <a:solidFill>
                  <a:srgbClr val="0000FF"/>
                </a:solidFill>
                <a:latin typeface="Times New Roman" pitchFamily="16" charset="0"/>
              </a:rPr>
            </a:br>
            <a:endParaRPr lang="ru-RU" altLang="ru-RU" sz="3600" b="1" dirty="0">
              <a:solidFill>
                <a:srgbClr val="0000FF"/>
              </a:solidFill>
              <a:latin typeface="Times New Roman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4213" y="202406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algn="l" eaLnBrk="1" hangingPunct="1">
              <a:spcBef>
                <a:spcPts val="700"/>
              </a:spcBef>
              <a:buFont typeface="Times New Roman" pitchFamily="16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6" charset="0"/>
              </a:rPr>
              <a:t>Объединяет все виды деятельности школьников (кроме учебной деятельности на уроке), в которых возможно и целесообразно решение задач их воспитания и социализации</a:t>
            </a:r>
          </a:p>
          <a:p>
            <a:pPr algn="l" eaLnBrk="1" hangingPunct="1">
              <a:spcBef>
                <a:spcPts val="700"/>
              </a:spcBef>
              <a:buFont typeface="Times New Roman" pitchFamily="16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6" charset="0"/>
              </a:rPr>
              <a:t>Организуется по направлениям развития личности: спортивно-оздоровительное, духовно-нравственное, социальное, </a:t>
            </a:r>
            <a:r>
              <a:rPr lang="ru-RU" altLang="ru-RU" sz="2800" dirty="0" err="1">
                <a:solidFill>
                  <a:schemeClr val="tx1"/>
                </a:solidFill>
                <a:latin typeface="Times New Roman" pitchFamily="16" charset="0"/>
              </a:rPr>
              <a:t>общеинтеллектуальное</a:t>
            </a:r>
            <a:r>
              <a:rPr lang="ru-RU" altLang="ru-RU" sz="2800" dirty="0">
                <a:solidFill>
                  <a:schemeClr val="tx1"/>
                </a:solidFill>
                <a:latin typeface="Times New Roman" pitchFamily="16" charset="0"/>
              </a:rPr>
              <a:t>, общекультурное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9A5C448-1DCE-43EC-A152-E4A2AC864785}" type="slidenum">
              <a:rPr lang="ru-RU" altLang="ru-RU" sz="1400">
                <a:solidFill>
                  <a:srgbClr val="FFFFFF"/>
                </a:solidFill>
                <a:latin typeface="Times New Roman" pitchFamily="16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ru-RU" altLang="ru-RU" sz="1400">
              <a:solidFill>
                <a:srgbClr val="FFFFFF"/>
              </a:solidFill>
              <a:latin typeface="Times New Roman" pitchFamily="16" charset="0"/>
            </a:endParaRPr>
          </a:p>
        </p:txBody>
      </p:sp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6863"/>
            <a:ext cx="3055938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4879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618184"/>
              </p:ext>
            </p:extLst>
          </p:nvPr>
        </p:nvGraphicFramePr>
        <p:xfrm>
          <a:off x="179512" y="188640"/>
          <a:ext cx="8507289" cy="8939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197"/>
                <a:gridCol w="2036098"/>
                <a:gridCol w="1431463"/>
                <a:gridCol w="1708869"/>
                <a:gridCol w="1549967"/>
                <a:gridCol w="1049695"/>
              </a:tblGrid>
              <a:tr h="89399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kern="1600" dirty="0">
                          <a:effectLst/>
                        </a:rPr>
                        <a:t>Введение. Что такое филологическое исследование?</a:t>
                      </a:r>
                      <a:endParaRPr lang="ru-RU" sz="1800" b="1" kern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Филология, исследование Поиск направления и определение сферы исследования в соответствии с интересами ребенка.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Эвристическая беседа.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Монологическое устное высказывание об интересах.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Сбор информации о возможных направлениях исследования по предложенной литературе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Уметь вести диалог, создавать краткое устное высказывание в соответствии с выбранной тематикой.</a:t>
                      </a:r>
                    </a:p>
                    <a:p>
                      <a:pPr marR="90170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Способность к самостоятельному поиску информации из различных источников (учебная литература, Интернет, СМИ).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Устное монологическое высказывание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0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752514"/>
              </p:ext>
            </p:extLst>
          </p:nvPr>
        </p:nvGraphicFramePr>
        <p:xfrm>
          <a:off x="323529" y="260648"/>
          <a:ext cx="8363272" cy="6408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9846"/>
                <a:gridCol w="1539555"/>
                <a:gridCol w="1837907"/>
                <a:gridCol w="1667006"/>
                <a:gridCol w="1128958"/>
              </a:tblGrid>
              <a:tr h="6408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Отличие исследовательских работ от реферативных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Исследовательская работа, реферативная работа Формирование первичных понятий об исследовании и реферате. Понимание их сущностных отличий: исследование как самостоятельное решение поставленной проблемы, реферат как письменное изложение взглядов исследователей с собственными комментариями.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Лекция учителя с использованием частично-поискового метода.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Создание таблицы «Чем отличаются реферат и исследование?»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Научиться работать с информацией путем перекодирования ее из линейного в нелинейный текст.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Формулировать понятия на основе их сущностных свойств.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Таблица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1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283745"/>
              </p:ext>
            </p:extLst>
          </p:nvPr>
        </p:nvGraphicFramePr>
        <p:xfrm>
          <a:off x="251520" y="260648"/>
          <a:ext cx="843528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7234"/>
                <a:gridCol w="2033991"/>
                <a:gridCol w="1429982"/>
                <a:gridCol w="1707101"/>
                <a:gridCol w="1548363"/>
                <a:gridCol w="1048609"/>
              </a:tblGrid>
              <a:tr h="6480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Как сформулировать тему исследования?</a:t>
                      </a:r>
                      <a:endParaRPr lang="ru-RU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Тема и проблема исследования, объект и предмет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Личностные и общественно значимые критерии выбора темы. Темы широкие и узкие, фантастические, эмпирические, теоретические. Формулировка темы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Работа в группах.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Знакомство с личностными и общественно-значимыми критериями выбора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Создание и оценка различного рода формулировок тем исследования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Формировать навык работы в группе.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Извлекать и использовать материал текста источника в соответствии с конкретным коммуникативным заданием.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Создание темы собственного исследования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53" marR="663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70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Перечень компонентов учебно-методического комплекса, обеспечивающего реализацию рабочей программы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Примерная  основная образовательная программа образовательного учреждения. Основная школа / [сост. Е. С. Савинов]. — М. : Просвещение, 2011. (Стандарты второго поколения). </a:t>
            </a:r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57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Дополнительная литература для учителя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 «Школа исследователей» (в помощь учителям, организующим проектную и исследовательскую работу с учащихся) / Методическое пособие для слушателей курсов повышения квалификации. Сост.: </a:t>
            </a:r>
            <a:r>
              <a:rPr lang="ru-RU" dirty="0" err="1"/>
              <a:t>Гильгенберг</a:t>
            </a:r>
            <a:r>
              <a:rPr lang="ru-RU" dirty="0"/>
              <a:t> М.В., </a:t>
            </a:r>
            <a:r>
              <a:rPr lang="ru-RU" dirty="0" err="1"/>
              <a:t>Гильгенберг</a:t>
            </a:r>
            <a:r>
              <a:rPr lang="ru-RU" dirty="0"/>
              <a:t> Т.Н., Емельянова Л.И., </a:t>
            </a:r>
            <a:r>
              <a:rPr lang="ru-RU" dirty="0" err="1"/>
              <a:t>Звездина</a:t>
            </a:r>
            <a:r>
              <a:rPr lang="ru-RU" dirty="0"/>
              <a:t> А.А. Под ред. Соловьевой Т.В. – Челябинск: изд. ГБОУ ДПО ЧИППКРО, 2014. – 112 с.</a:t>
            </a:r>
          </a:p>
          <a:p>
            <a:r>
              <a:rPr lang="ru-RU" dirty="0"/>
              <a:t>2. Кузнецов И.Н. Научное исследование: Методика проведения и оформление. – 2-е изд., </a:t>
            </a:r>
            <a:r>
              <a:rPr lang="ru-RU" dirty="0" err="1"/>
              <a:t>перераб</a:t>
            </a:r>
            <a:r>
              <a:rPr lang="ru-RU" dirty="0"/>
              <a:t>. и доп. – М.: Дашков и К., 2006. – 460 с.</a:t>
            </a:r>
          </a:p>
          <a:p>
            <a:r>
              <a:rPr lang="ru-RU" dirty="0"/>
              <a:t>3. Кузнецов И.Н. Рефераты, курсовые и дипломные работы. Методика подготовки и оформления: Учебно-методическое пособие. – 4-е изд., </a:t>
            </a:r>
            <a:r>
              <a:rPr lang="ru-RU" dirty="0" err="1"/>
              <a:t>перераб</a:t>
            </a:r>
            <a:r>
              <a:rPr lang="ru-RU" dirty="0"/>
              <a:t>. и доп. – М.: Дашков и К, 2007. – 340 с. </a:t>
            </a:r>
            <a:endParaRPr lang="ru-RU" dirty="0" smtClean="0"/>
          </a:p>
          <a:p>
            <a:r>
              <a:rPr lang="ru-RU" dirty="0"/>
              <a:t>4. Сергеев И.С. Как организовать проектную деятельность учащихся: Практическое пособие для работников общеобразовательных учреждений. – 2-е изд., </a:t>
            </a:r>
            <a:r>
              <a:rPr lang="ru-RU" dirty="0" err="1"/>
              <a:t>испр</a:t>
            </a:r>
            <a:r>
              <a:rPr lang="ru-RU" dirty="0"/>
              <a:t>. и доп. – М.: АРКТИ, 2005. – 80 с.</a:t>
            </a:r>
          </a:p>
          <a:p>
            <a:r>
              <a:rPr lang="ru-RU" dirty="0"/>
              <a:t>5. </a:t>
            </a:r>
            <a:r>
              <a:rPr lang="ru-RU" dirty="0" err="1" smtClean="0"/>
              <a:t>Борев</a:t>
            </a:r>
            <a:r>
              <a:rPr lang="ru-RU" dirty="0"/>
              <a:t>, Ю.Б. Эстетика. Теория литературы: Энциклопедический словарь терминов / Ю.Б. Бореев. – М.: </a:t>
            </a:r>
            <a:r>
              <a:rPr lang="ru-RU" dirty="0" err="1"/>
              <a:t>Астрель</a:t>
            </a:r>
            <a:r>
              <a:rPr lang="ru-RU" dirty="0"/>
              <a:t>; АСТ, 2003. – 575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55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Дополнительная литература для учащихся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0955" indent="0" algn="just">
              <a:buNone/>
            </a:pPr>
            <a:r>
              <a:rPr lang="ru-RU" dirty="0"/>
              <a:t>1. Энциклопедия для детей. Т. 9. Русская литература. Ч. 1. / глав. ред. М,Д. Аксенова. – М.: - </a:t>
            </a:r>
            <a:r>
              <a:rPr lang="ru-RU" dirty="0" err="1"/>
              <a:t>Аванта</a:t>
            </a:r>
            <a:r>
              <a:rPr lang="ru-RU" dirty="0"/>
              <a:t>+, 1998. – 672 с.</a:t>
            </a:r>
          </a:p>
          <a:p>
            <a:pPr marL="20955" indent="0" algn="just">
              <a:buNone/>
            </a:pPr>
            <a:r>
              <a:rPr lang="ru-RU" dirty="0"/>
              <a:t>2. Энциклопедия для детей. Т. 9. Русская литература. Ч. 2. ХХ век / глав. ред. М,Д. Аксенова. – М.: - </a:t>
            </a:r>
            <a:r>
              <a:rPr lang="ru-RU" dirty="0" err="1"/>
              <a:t>Аванта</a:t>
            </a:r>
            <a:r>
              <a:rPr lang="ru-RU" dirty="0"/>
              <a:t>+, 1999. – 688 с.</a:t>
            </a:r>
          </a:p>
          <a:p>
            <a:pPr marL="20955" indent="0" algn="just">
              <a:buNone/>
            </a:pPr>
            <a:r>
              <a:rPr lang="ru-RU" dirty="0"/>
              <a:t>3. Энциклопедия для детей. Т. 10: Языкознание. Русский язык. М.: - </a:t>
            </a:r>
            <a:r>
              <a:rPr lang="ru-RU" dirty="0" err="1"/>
              <a:t>Аванта</a:t>
            </a:r>
            <a:r>
              <a:rPr lang="ru-RU" dirty="0"/>
              <a:t>+, 1999. – 656 с. </a:t>
            </a:r>
          </a:p>
          <a:p>
            <a:pPr mar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4. </a:t>
            </a:r>
            <a:r>
              <a:rPr lang="ru-RU" dirty="0" smtClean="0">
                <a:latin typeface="Times New Roman"/>
                <a:ea typeface="Times New Roman"/>
              </a:rPr>
              <a:t>Энциклопедический </a:t>
            </a:r>
            <a:r>
              <a:rPr lang="ru-RU" dirty="0">
                <a:latin typeface="Times New Roman"/>
                <a:ea typeface="Times New Roman"/>
              </a:rPr>
              <a:t>словарь юного филолога (языкознание). М., 1984.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Перечень Интернет-ресурсов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Сетевые образовательные сообщества «Открытый класс» </a:t>
            </a:r>
            <a:r>
              <a:rPr lang="en-US" u="sng" dirty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openclass</a:t>
            </a:r>
            <a:r>
              <a:rPr lang="ru-RU" dirty="0"/>
              <a:t>.</a:t>
            </a:r>
            <a:r>
              <a:rPr lang="en-US" dirty="0" err="1"/>
              <a:t>ru</a:t>
            </a:r>
            <a:endParaRPr lang="ru-RU" dirty="0"/>
          </a:p>
          <a:p>
            <a:pPr lvl="0"/>
            <a:r>
              <a:rPr lang="ru-RU" dirty="0"/>
              <a:t>Федеральный портал «Российское образование» </a:t>
            </a:r>
            <a:r>
              <a:rPr lang="en-US" u="sng" dirty="0"/>
              <a:t>http</a:t>
            </a:r>
            <a:r>
              <a:rPr lang="ru-RU" u="sng" dirty="0"/>
              <a:t>://</a:t>
            </a:r>
            <a:r>
              <a:rPr lang="en-US" u="sng" dirty="0"/>
              <a:t>www</a:t>
            </a:r>
            <a:r>
              <a:rPr lang="ru-RU" u="sng" dirty="0"/>
              <a:t>.</a:t>
            </a:r>
            <a:r>
              <a:rPr lang="en-US" u="sng" dirty="0" err="1">
                <a:hlinkClick r:id="rId3"/>
              </a:rPr>
              <a:t>edu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ru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Газета «Русский язык» и сайт для учителя «Я иду на урок русского языка» </a:t>
            </a:r>
            <a:r>
              <a:rPr lang="en-US" u="sng" dirty="0">
                <a:hlinkClick r:id="rId4"/>
              </a:rPr>
              <a:t>http</a:t>
            </a:r>
            <a:r>
              <a:rPr lang="ru-RU" u="sng" dirty="0">
                <a:hlinkClick r:id="rId4"/>
              </a:rPr>
              <a:t>://</a:t>
            </a:r>
            <a:r>
              <a:rPr lang="en-US" u="sng" dirty="0" err="1">
                <a:hlinkClick r:id="rId4"/>
              </a:rPr>
              <a:t>rus</a:t>
            </a:r>
            <a:r>
              <a:rPr lang="ru-RU" u="sng" dirty="0">
                <a:hlinkClick r:id="rId4"/>
              </a:rPr>
              <a:t>.1</a:t>
            </a:r>
            <a:r>
              <a:rPr lang="en-US" u="sng" dirty="0" err="1">
                <a:hlinkClick r:id="rId4"/>
              </a:rPr>
              <a:t>september</a:t>
            </a:r>
            <a:r>
              <a:rPr lang="ru-RU" u="sng" dirty="0">
                <a:hlinkClick r:id="rId4"/>
              </a:rPr>
              <a:t>.</a:t>
            </a:r>
            <a:r>
              <a:rPr lang="en-US" u="sng" dirty="0" err="1">
                <a:hlinkClick r:id="rId4"/>
              </a:rPr>
              <a:t>ru</a:t>
            </a:r>
            <a:endParaRPr lang="ru-RU" dirty="0"/>
          </a:p>
          <a:p>
            <a:pPr lvl="0"/>
            <a:r>
              <a:rPr lang="ru-RU" dirty="0"/>
              <a:t>Газета «Литература» и сайт для учителя «Я иду на урок литературы» </a:t>
            </a:r>
            <a:r>
              <a:rPr lang="en-US" u="sng" dirty="0">
                <a:hlinkClick r:id="rId4"/>
              </a:rPr>
              <a:t>http</a:t>
            </a:r>
            <a:r>
              <a:rPr lang="ru-RU" u="sng" dirty="0">
                <a:hlinkClick r:id="rId4"/>
              </a:rPr>
              <a:t>://</a:t>
            </a:r>
            <a:r>
              <a:rPr lang="en-US" u="sng" dirty="0" err="1">
                <a:hlinkClick r:id="rId4"/>
              </a:rPr>
              <a:t>rus</a:t>
            </a:r>
            <a:r>
              <a:rPr lang="ru-RU" u="sng" dirty="0">
                <a:hlinkClick r:id="rId4"/>
              </a:rPr>
              <a:t>.1</a:t>
            </a:r>
            <a:r>
              <a:rPr lang="en-US" u="sng" dirty="0" err="1">
                <a:hlinkClick r:id="rId4"/>
              </a:rPr>
              <a:t>september</a:t>
            </a:r>
            <a:r>
              <a:rPr lang="ru-RU" u="sng" dirty="0">
                <a:hlinkClick r:id="rId4"/>
              </a:rPr>
              <a:t>.</a:t>
            </a:r>
            <a:r>
              <a:rPr lang="en-US" u="sng" dirty="0" err="1">
                <a:hlinkClick r:id="rId4"/>
              </a:rPr>
              <a:t>ru</a:t>
            </a:r>
            <a:endParaRPr lang="ru-RU" dirty="0"/>
          </a:p>
          <a:p>
            <a:pPr lvl="0"/>
            <a:r>
              <a:rPr lang="ru-RU" dirty="0"/>
              <a:t>Справочная служба русского языка </a:t>
            </a:r>
            <a:r>
              <a:rPr lang="ru-RU" u="sng" dirty="0"/>
              <a:t> </a:t>
            </a:r>
            <a:r>
              <a:rPr lang="en-US" u="sng" dirty="0">
                <a:hlinkClick r:id="rId5"/>
              </a:rPr>
              <a:t>http</a:t>
            </a:r>
            <a:r>
              <a:rPr lang="ru-RU" u="sng" dirty="0">
                <a:hlinkClick r:id="rId5"/>
              </a:rPr>
              <a:t>://</a:t>
            </a:r>
            <a:r>
              <a:rPr lang="en-US" u="sng" dirty="0" err="1">
                <a:hlinkClick r:id="rId5"/>
              </a:rPr>
              <a:t>spravka</a:t>
            </a:r>
            <a:r>
              <a:rPr lang="ru-RU" u="sng" dirty="0">
                <a:hlinkClick r:id="rId5"/>
              </a:rPr>
              <a:t>.</a:t>
            </a:r>
            <a:r>
              <a:rPr lang="en-US" u="sng" dirty="0" err="1">
                <a:hlinkClick r:id="rId5"/>
              </a:rPr>
              <a:t>gramota</a:t>
            </a:r>
            <a:r>
              <a:rPr lang="ru-RU" u="sng" dirty="0">
                <a:hlinkClick r:id="rId5"/>
              </a:rPr>
              <a:t>.</a:t>
            </a:r>
            <a:r>
              <a:rPr lang="en-US" u="sng" dirty="0" err="1">
                <a:hlinkClick r:id="rId5"/>
              </a:rPr>
              <a:t>ru</a:t>
            </a:r>
            <a:endParaRPr lang="ru-RU" dirty="0"/>
          </a:p>
          <a:p>
            <a:pPr lvl="0"/>
            <a:r>
              <a:rPr lang="ru-RU" dirty="0"/>
              <a:t>http://www.rusword.com.ua — сайт по русской филологии «Мир русского слова». </a:t>
            </a:r>
          </a:p>
          <a:p>
            <a:pPr lvl="0"/>
            <a:r>
              <a:rPr lang="ru-RU" dirty="0"/>
              <a:t>http://www.urokirus.com — уроки русского языка онлайн (история языка, интересные статьи по филологии, словари, тестирование).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64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500063"/>
            <a:ext cx="8229600" cy="11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ahoma" pitchFamily="32" charset="0"/>
                <a:ea typeface="AR PL UMing HK" charset="0"/>
                <a:cs typeface="AR PL UMing HK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</a:rPr>
              <a:t/>
            </a:r>
            <a:b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ru-RU" altLang="ru-RU" sz="3200" b="1" dirty="0">
                <a:solidFill>
                  <a:srgbClr val="FFFF00"/>
                </a:solidFill>
                <a:latin typeface="Times New Roman" pitchFamily="16" charset="0"/>
              </a:rPr>
              <a:t>ВНЕУРОЧНАЯ ДЕЯТЕЛЬНОСТЬ</a:t>
            </a:r>
            <a:br>
              <a:rPr lang="ru-RU" altLang="ru-RU" sz="3200" b="1" dirty="0">
                <a:solidFill>
                  <a:srgbClr val="FFFF00"/>
                </a:solidFill>
                <a:latin typeface="Times New Roman" pitchFamily="16" charset="0"/>
              </a:rPr>
            </a:br>
            <a:endParaRPr lang="ru-RU" altLang="ru-RU" sz="3200" b="1" dirty="0">
              <a:solidFill>
                <a:srgbClr val="FFFF00"/>
              </a:solidFill>
              <a:latin typeface="Times New Roman" pitchFamily="16" charset="0"/>
            </a:endParaRP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063" y="0"/>
            <a:ext cx="3055937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6148" name="Group 3"/>
          <p:cNvGrpSpPr>
            <a:grpSpLocks/>
          </p:cNvGrpSpPr>
          <p:nvPr/>
        </p:nvGrpSpPr>
        <p:grpSpPr bwMode="auto">
          <a:xfrm>
            <a:off x="428625" y="1428750"/>
            <a:ext cx="8226425" cy="5265738"/>
            <a:chOff x="270" y="900"/>
            <a:chExt cx="5182" cy="3317"/>
          </a:xfrm>
        </p:grpSpPr>
        <p:sp>
          <p:nvSpPr>
            <p:cNvPr id="6149" name="Rectangle 4"/>
            <p:cNvSpPr>
              <a:spLocks noChangeArrowheads="1"/>
            </p:cNvSpPr>
            <p:nvPr/>
          </p:nvSpPr>
          <p:spPr bwMode="auto">
            <a:xfrm>
              <a:off x="270" y="900"/>
              <a:ext cx="2590" cy="322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1pPr>
              <a:lvl2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2pPr>
              <a:lvl3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3pPr>
              <a:lvl4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4pPr>
              <a:lvl5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ru-RU" altLang="ru-RU" sz="1800" b="1" dirty="0">
                  <a:solidFill>
                    <a:srgbClr val="FF0000"/>
                  </a:solidFill>
                  <a:latin typeface="Times New Roman" pitchFamily="16" charset="0"/>
                  <a:cs typeface="Times New Roman" pitchFamily="16" charset="0"/>
                </a:rPr>
                <a:t>ОСНОВНЫЕ НАПРАВЛЕНИЯ</a:t>
              </a:r>
            </a:p>
          </p:txBody>
        </p:sp>
        <p:sp>
          <p:nvSpPr>
            <p:cNvPr id="6150" name="Rectangle 5"/>
            <p:cNvSpPr>
              <a:spLocks noChangeArrowheads="1"/>
            </p:cNvSpPr>
            <p:nvPr/>
          </p:nvSpPr>
          <p:spPr bwMode="auto">
            <a:xfrm>
              <a:off x="2861" y="900"/>
              <a:ext cx="2590" cy="322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1pPr>
              <a:lvl2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2pPr>
              <a:lvl3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3pPr>
              <a:lvl4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4pPr>
              <a:lvl5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ru-RU" altLang="ru-RU" sz="1800" b="1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ВИДЫ ДЕЯТЕЛЬНОСТИ</a:t>
              </a:r>
            </a:p>
          </p:txBody>
        </p:sp>
        <p:sp>
          <p:nvSpPr>
            <p:cNvPr id="6151" name="Rectangle 6"/>
            <p:cNvSpPr>
              <a:spLocks noChangeArrowheads="1"/>
            </p:cNvSpPr>
            <p:nvPr/>
          </p:nvSpPr>
          <p:spPr bwMode="auto">
            <a:xfrm>
              <a:off x="270" y="1223"/>
              <a:ext cx="2590" cy="2993"/>
            </a:xfrm>
            <a:prstGeom prst="rect">
              <a:avLst/>
            </a:prstGeom>
            <a:solidFill>
              <a:srgbClr val="DEDE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1pPr>
              <a:lvl2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2pPr>
              <a:lvl3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3pPr>
              <a:lvl4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4pPr>
              <a:lvl5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9pPr>
            </a:lstStyle>
            <a:p>
              <a:pPr algn="l" eaLnBrk="1" hangingPunct="1">
                <a:lnSpc>
                  <a:spcPct val="15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1818FF"/>
                  </a:solidFill>
                  <a:latin typeface="Arial" charset="0"/>
                </a:rPr>
                <a:t> </a:t>
              </a: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Спортивно-оздоровительное</a:t>
              </a:r>
            </a:p>
            <a:p>
              <a:pPr algn="l" eaLnBrk="1" hangingPunct="1">
                <a:lnSpc>
                  <a:spcPct val="150000"/>
                </a:lnSpc>
                <a:buClr>
                  <a:srgbClr val="0000CC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 Художественно-эстетическое </a:t>
              </a:r>
            </a:p>
            <a:p>
              <a:pPr algn="l" eaLnBrk="1" hangingPunct="1">
                <a:lnSpc>
                  <a:spcPct val="150000"/>
                </a:lnSpc>
                <a:buClr>
                  <a:srgbClr val="0000CC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 Научно-познавательное </a:t>
              </a:r>
            </a:p>
            <a:p>
              <a:pPr algn="l" eaLnBrk="1" hangingPunct="1">
                <a:lnSpc>
                  <a:spcPct val="150000"/>
                </a:lnSpc>
                <a:buClr>
                  <a:srgbClr val="0000CC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 Военно-патриотическое </a:t>
              </a:r>
            </a:p>
            <a:p>
              <a:pPr algn="l" eaLnBrk="1" hangingPunct="1">
                <a:lnSpc>
                  <a:spcPct val="150000"/>
                </a:lnSpc>
                <a:buClr>
                  <a:srgbClr val="0000CC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 Общественно-полезная   деятельность </a:t>
              </a:r>
            </a:p>
            <a:p>
              <a:pPr algn="l" eaLnBrk="1" hangingPunct="1">
                <a:lnSpc>
                  <a:spcPct val="150000"/>
                </a:lnSpc>
                <a:buClr>
                  <a:srgbClr val="0000CC"/>
                </a:buClr>
                <a:buFont typeface="Wingdings" charset="2"/>
                <a:buChar char=""/>
              </a:pPr>
              <a:r>
                <a:rPr lang="ru-RU" altLang="ru-RU" sz="2000" dirty="0">
                  <a:solidFill>
                    <a:srgbClr val="0000CC"/>
                  </a:solidFill>
                  <a:latin typeface="Times New Roman" pitchFamily="16" charset="0"/>
                  <a:cs typeface="Times New Roman" pitchFamily="16" charset="0"/>
                </a:rPr>
                <a:t> Проектная деятельность</a:t>
              </a:r>
            </a:p>
            <a:p>
              <a:pPr algn="l" eaLnBrk="1" hangingPunct="1">
                <a:buClrTx/>
                <a:buFontTx/>
                <a:buNone/>
              </a:pPr>
              <a:endParaRPr lang="ru-RU" altLang="ru-RU" sz="2000" dirty="0">
                <a:solidFill>
                  <a:srgbClr val="0000CC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6152" name="Rectangle 7"/>
            <p:cNvSpPr>
              <a:spLocks noChangeArrowheads="1"/>
            </p:cNvSpPr>
            <p:nvPr/>
          </p:nvSpPr>
          <p:spPr bwMode="auto">
            <a:xfrm>
              <a:off x="2861" y="1223"/>
              <a:ext cx="2590" cy="2993"/>
            </a:xfrm>
            <a:prstGeom prst="rect">
              <a:avLst/>
            </a:prstGeom>
            <a:solidFill>
              <a:srgbClr val="DEDE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1pPr>
              <a:lvl2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2pPr>
              <a:lvl3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3pPr>
              <a:lvl4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4pPr>
              <a:lvl5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ahoma" pitchFamily="32" charset="0"/>
                  <a:ea typeface="AR PL UMing HK" charset="0"/>
                  <a:cs typeface="AR PL UMing HK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Игровая;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Познавательная;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Проблемно-ценностное общение;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Досугово-развлекательная деятельность (досуговое общение);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Художественное творчество;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Социальное творчество (социально преобразующая добровольческая деятельность);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Техническое творчество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Трудовая (производственная) деятельность;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Спортивно-оздоровительная деятельность;</a:t>
              </a:r>
            </a:p>
            <a:p>
              <a:pPr algn="l" eaLnBrk="1" hangingPunct="1">
                <a:lnSpc>
                  <a:spcPct val="90000"/>
                </a:lnSpc>
                <a:buClr>
                  <a:srgbClr val="1818FF"/>
                </a:buClr>
                <a:buFont typeface="Wingdings" charset="2"/>
                <a:buChar char=""/>
              </a:pPr>
              <a:r>
                <a:rPr lang="ru-RU" altLang="ru-RU" sz="2000">
                  <a:solidFill>
                    <a:srgbClr val="1818FF"/>
                  </a:solidFill>
                  <a:latin typeface="Times New Roman" pitchFamily="16" charset="0"/>
                </a:rPr>
                <a:t> Туристско-краеведческая деятельность.</a:t>
              </a:r>
            </a:p>
            <a:p>
              <a:pPr algn="l" eaLnBrk="1" hangingPunct="1">
                <a:buClrTx/>
                <a:buFontTx/>
                <a:buNone/>
              </a:pPr>
              <a:endParaRPr lang="ru-RU" altLang="ru-RU" sz="2000">
                <a:solidFill>
                  <a:srgbClr val="1818FF"/>
                </a:solidFill>
                <a:latin typeface="Times New Roman" pitchFamily="16" charset="0"/>
              </a:endParaRPr>
            </a:p>
          </p:txBody>
        </p:sp>
        <p:sp>
          <p:nvSpPr>
            <p:cNvPr id="6153" name="Line 8"/>
            <p:cNvSpPr>
              <a:spLocks noChangeShapeType="1"/>
            </p:cNvSpPr>
            <p:nvPr/>
          </p:nvSpPr>
          <p:spPr bwMode="auto">
            <a:xfrm>
              <a:off x="2861" y="900"/>
              <a:ext cx="0" cy="3316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9"/>
            <p:cNvSpPr>
              <a:spLocks noChangeShapeType="1"/>
            </p:cNvSpPr>
            <p:nvPr/>
          </p:nvSpPr>
          <p:spPr bwMode="auto">
            <a:xfrm>
              <a:off x="270" y="1223"/>
              <a:ext cx="5181" cy="0"/>
            </a:xfrm>
            <a:prstGeom prst="line">
              <a:avLst/>
            </a:prstGeom>
            <a:noFill/>
            <a:ln w="3816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Line 10"/>
            <p:cNvSpPr>
              <a:spLocks noChangeShapeType="1"/>
            </p:cNvSpPr>
            <p:nvPr/>
          </p:nvSpPr>
          <p:spPr bwMode="auto">
            <a:xfrm>
              <a:off x="270" y="900"/>
              <a:ext cx="0" cy="3316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Line 11"/>
            <p:cNvSpPr>
              <a:spLocks noChangeShapeType="1"/>
            </p:cNvSpPr>
            <p:nvPr/>
          </p:nvSpPr>
          <p:spPr bwMode="auto">
            <a:xfrm>
              <a:off x="5452" y="900"/>
              <a:ext cx="0" cy="3316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7" name="Line 12"/>
            <p:cNvSpPr>
              <a:spLocks noChangeShapeType="1"/>
            </p:cNvSpPr>
            <p:nvPr/>
          </p:nvSpPr>
          <p:spPr bwMode="auto">
            <a:xfrm>
              <a:off x="270" y="900"/>
              <a:ext cx="5181" cy="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8" name="Line 13"/>
            <p:cNvSpPr>
              <a:spLocks noChangeShapeType="1"/>
            </p:cNvSpPr>
            <p:nvPr/>
          </p:nvSpPr>
          <p:spPr bwMode="auto">
            <a:xfrm>
              <a:off x="270" y="4217"/>
              <a:ext cx="5181" cy="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73045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FF00"/>
                </a:solidFill>
              </a:rPr>
              <a:t>Цель </a:t>
            </a:r>
            <a:r>
              <a:rPr lang="ru-RU" b="1" dirty="0" smtClean="0">
                <a:solidFill>
                  <a:srgbClr val="FFFF00"/>
                </a:solidFill>
              </a:rPr>
              <a:t>курса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стимулировать </a:t>
            </a:r>
            <a:r>
              <a:rPr lang="ru-RU" dirty="0"/>
              <a:t>развитие интеллектуально-творческого потенциала младших подростков через развитие и совершенствование исследовательских способностей и навыков исследовательского поведения в рамках образовательной области «Филология».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1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Задачи </a:t>
            </a:r>
            <a:r>
              <a:rPr lang="ru-RU" b="1" dirty="0" smtClean="0">
                <a:solidFill>
                  <a:srgbClr val="FFFF00"/>
                </a:solidFill>
              </a:rPr>
              <a:t>курса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- </a:t>
            </a:r>
            <a:r>
              <a:rPr lang="ru-RU" dirty="0"/>
              <a:t>формирование научных взглядов учащихся;</a:t>
            </a:r>
          </a:p>
          <a:p>
            <a:r>
              <a:rPr lang="ru-RU" dirty="0"/>
              <a:t>- развитие интереса к исследованию русского языка и литературы;</a:t>
            </a:r>
          </a:p>
          <a:p>
            <a:r>
              <a:rPr lang="ru-RU" dirty="0"/>
              <a:t>- развитие личности, способной к </a:t>
            </a:r>
            <a:r>
              <a:rPr lang="ru-RU" dirty="0" err="1"/>
              <a:t>самоактуализации</a:t>
            </a:r>
            <a:r>
              <a:rPr lang="ru-RU" dirty="0"/>
              <a:t> в постоян­но изменяющихся социокультурных условиях;</a:t>
            </a:r>
          </a:p>
          <a:p>
            <a:r>
              <a:rPr lang="ru-RU" dirty="0"/>
              <a:t>- создание условий, способствующих повышению уровня обра­зованности учащихся;</a:t>
            </a:r>
          </a:p>
          <a:p>
            <a:r>
              <a:rPr lang="ru-RU" dirty="0"/>
              <a:t>- пропаганда знаний об окружающем мире;</a:t>
            </a:r>
          </a:p>
          <a:p>
            <a:r>
              <a:rPr lang="ru-RU" dirty="0"/>
              <a:t>- участие в проводимых в рамках деятельности ОУ, района, го­рода, страны олимпиадах, конкурсах, научно-практических конфе­ренциях;</a:t>
            </a:r>
          </a:p>
          <a:p>
            <a:r>
              <a:rPr lang="ru-RU" dirty="0"/>
              <a:t>- знакомство с методами научных исследований, обучение на­выкам работы с современными приборами и оборудованием, науч­ной литературой:</a:t>
            </a:r>
          </a:p>
          <a:p>
            <a:r>
              <a:rPr lang="ru-RU" dirty="0"/>
              <a:t>- формирование навыков выступлений и аргументированного отстаивания своей позиции;</a:t>
            </a:r>
          </a:p>
          <a:p>
            <a:r>
              <a:rPr lang="ru-RU" dirty="0"/>
              <a:t>- ориентация на выбор будущей профессии.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86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Место курса в учебном </a:t>
            </a:r>
            <a:r>
              <a:rPr lang="ru-RU" b="1" dirty="0" smtClean="0">
                <a:solidFill>
                  <a:srgbClr val="FFFF00"/>
                </a:solidFill>
              </a:rPr>
              <a:t>плане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Согласно</a:t>
            </a:r>
            <a:r>
              <a:rPr lang="ru-RU" i="1" dirty="0" smtClean="0"/>
              <a:t> </a:t>
            </a:r>
            <a:r>
              <a:rPr lang="ru-RU" dirty="0"/>
              <a:t>части базисного учебного плана ОП ООО гимназии, формируемой участниками образовательного процесса</a:t>
            </a:r>
            <a:r>
              <a:rPr lang="ru-RU" i="1" dirty="0"/>
              <a:t>, </a:t>
            </a:r>
            <a:r>
              <a:rPr lang="ru-RU" dirty="0"/>
              <a:t> на  прохождение курса в 5 классе отводится 1 час в неделю, 17 часов в год.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98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Рефлексивные </a:t>
            </a:r>
            <a:r>
              <a:rPr lang="ru-RU" b="1" dirty="0" smtClean="0">
                <a:solidFill>
                  <a:srgbClr val="FFFF00"/>
                </a:solidFill>
              </a:rPr>
              <a:t>умения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умение осмыслить поставленные задачи;</a:t>
            </a:r>
          </a:p>
          <a:p>
            <a:pPr marL="0" indent="0">
              <a:buNone/>
            </a:pPr>
            <a:r>
              <a:rPr lang="ru-RU" dirty="0"/>
              <a:t>– ответить на вопрос: что я должен узнать для решения данной задачи?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75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Исследовательские </a:t>
            </a:r>
            <a:r>
              <a:rPr lang="ru-RU" b="1" dirty="0" smtClean="0">
                <a:solidFill>
                  <a:srgbClr val="FFFF00"/>
                </a:solidFill>
              </a:rPr>
              <a:t>умения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самому выдвигать идеи, привлекая знания из различных областей науки;</a:t>
            </a:r>
          </a:p>
          <a:p>
            <a:pPr marL="0" indent="0">
              <a:buNone/>
            </a:pPr>
            <a:r>
              <a:rPr lang="ru-RU" dirty="0"/>
              <a:t>– самостоятельно находить недостающую информацию;</a:t>
            </a:r>
          </a:p>
          <a:p>
            <a:pPr marL="0" indent="0">
              <a:buNone/>
            </a:pPr>
            <a:r>
              <a:rPr lang="ru-RU" dirty="0"/>
              <a:t>– находить разные варианты решения данной проблемы;</a:t>
            </a:r>
          </a:p>
          <a:p>
            <a:pPr marL="0" indent="0">
              <a:buNone/>
            </a:pPr>
            <a:r>
              <a:rPr lang="ru-RU" dirty="0"/>
              <a:t>– выдвигать гипотезы; устанавливать причинно-следственные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11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FF00"/>
                </a:solidFill>
              </a:rPr>
              <a:t>Навыки самооценки и </a:t>
            </a:r>
            <a:r>
              <a:rPr lang="ru-RU" sz="3600" b="1" dirty="0" err="1" smtClean="0">
                <a:solidFill>
                  <a:srgbClr val="FFFF00"/>
                </a:solidFill>
              </a:rPr>
              <a:t>взаимооценки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адекватно оценивать свою работу и работу других;</a:t>
            </a:r>
          </a:p>
          <a:p>
            <a:pPr marL="0" indent="0">
              <a:buNone/>
            </a:pPr>
            <a:r>
              <a:rPr lang="ru-RU" dirty="0"/>
              <a:t>– обоснованно и доброжелательно оценивать как результат, так и процесс решения учебной задачи с акцентом на позитив, выделяя недостатки;</a:t>
            </a:r>
          </a:p>
          <a:p>
            <a:pPr marL="0" indent="0">
              <a:buNone/>
            </a:pPr>
            <a:r>
              <a:rPr lang="ru-RU" dirty="0"/>
              <a:t>– делать конструктивные пожелания, замечания.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98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1569</Words>
  <Application>Microsoft Office PowerPoint</Application>
  <PresentationFormat>Экран (4:3)</PresentationFormat>
  <Paragraphs>201</Paragraphs>
  <Slides>26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Курс внеурочной деятельности для учащихся 5 классов  «Обучение учебно-исследовательской деятельности средствами предметов филологического цикла»:  из опыта работы</vt:lpstr>
      <vt:lpstr>Презентация PowerPoint</vt:lpstr>
      <vt:lpstr>Презентация PowerPoint</vt:lpstr>
      <vt:lpstr>Цель курса</vt:lpstr>
      <vt:lpstr>Задачи курса </vt:lpstr>
      <vt:lpstr>Место курса в учебном плане </vt:lpstr>
      <vt:lpstr>Рефлексивные умения </vt:lpstr>
      <vt:lpstr>Исследовательские умения </vt:lpstr>
      <vt:lpstr>Навыки самооценки и взаимооценки </vt:lpstr>
      <vt:lpstr>Навыки работы в сотрудничестве </vt:lpstr>
      <vt:lpstr>Коммуникативные умения </vt:lpstr>
      <vt:lpstr>Презентационные умения и навыки </vt:lpstr>
      <vt:lpstr>Коммуникативная компетенция </vt:lpstr>
      <vt:lpstr>Языковая и лингвистическая (языковедческая) компетенции</vt:lpstr>
      <vt:lpstr>Культуроведческая компетенция </vt:lpstr>
      <vt:lpstr>Содержание этапов реализации научно-исследовательской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компонентов учебно-методического комплекса, обеспечивающего реализацию рабочей программы   </vt:lpstr>
      <vt:lpstr>Дополнительная литература для учителя</vt:lpstr>
      <vt:lpstr>Дополнительная литература для учащихся</vt:lpstr>
      <vt:lpstr>Перечень Интернет-ресурсов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внеурочной деятельности для учащихся 5 классов  «Обучение учебно-исследовательской деятельности средствами предметов филологического цикла»:  из опыта работы</dc:title>
  <cp:lastModifiedBy>User</cp:lastModifiedBy>
  <cp:revision>12</cp:revision>
  <cp:lastPrinted>2015-03-26T01:55:45Z</cp:lastPrinted>
  <dcterms:modified xsi:type="dcterms:W3CDTF">2015-03-26T02:08:59Z</dcterms:modified>
</cp:coreProperties>
</file>